
<file path=[Content_Types].xml><?xml version="1.0" encoding="utf-8"?>
<Types xmlns="http://schemas.openxmlformats.org/package/2006/content-types">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3"/>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12192000"/>
  <p:notesSz cx="6858000" cy="12192000"/>
  <p:embeddedFontLst>
    <p:embeddedFont>
      <p:font typeface="Noto Serif Devanagari Medium"/>
      <p:regular r:id="rId15"/>
      <p:bold r:id="rId16"/>
    </p:embeddedFont>
    <p:embeddedFont>
      <p:font typeface="Noto Serif Devanagari"/>
      <p:regular r:id="rId17"/>
      <p:bold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font" Target="fonts/NotoSerifDevanagariMedium-regular.fntdata"/><Relationship Id="rId14" Type="http://schemas.openxmlformats.org/officeDocument/2006/relationships/slide" Target="slides/slide9.xml"/><Relationship Id="rId17" Type="http://schemas.openxmlformats.org/officeDocument/2006/relationships/font" Target="fonts/NotoSerifDevanagari-regular.fntdata"/><Relationship Id="rId16" Type="http://schemas.openxmlformats.org/officeDocument/2006/relationships/font" Target="fonts/NotoSerifDevanagariMedium-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NotoSerifDevanagari-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dc2050dcf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8" name="Google Shape;58;g3dc2050dcf0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This creates a very low stakes way of students to “take a side” on an issue that isn’t political.  This leads to discussion about different interpretations of chili.  In Texas, this is a hot topic and, for the record, in Texas, beans officially do NOT belong in chili. However, we discuss the regional difference in chili (Cincinnati Style Chili, Midwestern), as well as the different kinds of chili–chicken chili, vegetarian, white chili, etc.</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This gets students comfortable with the idea that there can be more than one “truth.”  We then will go on to apply this to government and politics as we begin to have civil discourse on more “hot” topics that affect the nation and the world.</a:t>
            </a:r>
            <a:endParaRPr/>
          </a:p>
        </p:txBody>
      </p:sp>
      <p:sp>
        <p:nvSpPr>
          <p:cNvPr id="59" name="Google Shape;59;g3dc2050dcf0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ba06eaeeeb_0_78: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ba06eaeeeb_0_78: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rPr lang="en-US"/>
              <a:t>This slide simply labels the ideas of more complex v. simplistic thinking.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 name="Google Shape;7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 move into this discussion activity and it should be stressed to the entire class that we are NOT LISTENING to win an argument; instead, we are LISTENING TO UNDERSTAND others’ opinions and viewpoints. It doesn’t mean you must agree with the person speaking, it simply means you’re giving them the space and time to help you understand how they feel about the topic at hand. </a:t>
            </a:r>
            <a:endParaRPr/>
          </a:p>
        </p:txBody>
      </p:sp>
      <p:sp>
        <p:nvSpPr>
          <p:cNvPr id="71" name="Google Shape;71;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 name="Google Shape;8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Go over the norms (and discuss what a norm is, if necessary).  Go over the flow–steps 1-3.</a:t>
            </a:r>
            <a:endParaRPr/>
          </a:p>
        </p:txBody>
      </p:sp>
      <p:sp>
        <p:nvSpPr>
          <p:cNvPr id="83" name="Google Shape;8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Go ahead and divide the class into groups of about 3-4.  These smaller groups actually allow for each individual to have their turn to talk and be heard.  As a group, they can decide what they want to discuss.  It can be any of the issues listed, or one of their choosing, as long as the instructor approves.</a:t>
            </a:r>
            <a:endParaRPr/>
          </a:p>
        </p:txBody>
      </p:sp>
      <p:sp>
        <p:nvSpPr>
          <p:cNvPr id="99" name="Google Shape;9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an important step.  It gives students time to collect their thoughts to use when they discuss the issue with their groups. </a:t>
            </a:r>
            <a:endParaRPr/>
          </a:p>
        </p:txBody>
      </p:sp>
      <p:sp>
        <p:nvSpPr>
          <p:cNvPr id="114" name="Google Shape;11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Reiterate that hte goal is to listen first–and not to rebut what someone is saying.  We are not attempting to be “right” instead, we are attempting to listen to understand.</a:t>
            </a:r>
            <a:endParaRPr/>
          </a:p>
        </p:txBody>
      </p:sp>
      <p:sp>
        <p:nvSpPr>
          <p:cNvPr id="127" name="Google Shape;12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debrief/exit ticket is important because it allow students to debrief what they’ve heard and to determine what other ideas there are regarding the topic.</a:t>
            </a:r>
            <a:endParaRPr/>
          </a:p>
        </p:txBody>
      </p:sp>
      <p:sp>
        <p:nvSpPr>
          <p:cNvPr id="156" name="Google Shape;15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7" name="Google Shape;17;p4"/>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8" name="Google Shape;18;p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5"/>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21" name="Google Shape;21;p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p6"/>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4" name="Google Shape;24;p6"/>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5" name="Google Shape;25;p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7"/>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8" name="Google Shape;28;p7"/>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9" name="Google Shape;29;p7"/>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0" name="Google Shape;30;p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8"/>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33" name="Google Shape;33;p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9"/>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6" name="Google Shape;36;p9"/>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7" name="Google Shape;37;p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0"/>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40" name="Google Shape;40;p1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1"/>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 name="Google Shape;43;p11"/>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44" name="Google Shape;44;p11"/>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5" name="Google Shape;45;p11"/>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46" name="Google Shape;46;p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2"/>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None/>
              <a:defRPr/>
            </a:lvl1pPr>
          </a:lstStyle>
          <a:p/>
        </p:txBody>
      </p:sp>
      <p:sp>
        <p:nvSpPr>
          <p:cNvPr id="49" name="Google Shape;49;p1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3"/>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2" name="Google Shape;52;p13"/>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53" name="Google Shape;53;p1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1.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1" name="Shape 11"/>
        <p:cNvGrpSpPr/>
        <p:nvPr/>
      </p:nvGrpSpPr>
      <p:grpSpPr>
        <a:xfrm>
          <a:off x="0" y="0"/>
          <a:ext cx="0" cy="0"/>
          <a:chOff x="0" y="0"/>
          <a:chExt cx="0" cy="0"/>
        </a:xfrm>
      </p:grpSpPr>
      <p:sp>
        <p:nvSpPr>
          <p:cNvPr id="12" name="Google Shape;12;p3"/>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ctr">
              <a:spcBef>
                <a:spcPts val="0"/>
              </a:spcBef>
              <a:spcAft>
                <a:spcPts val="0"/>
              </a:spcAft>
              <a:buClr>
                <a:schemeClr val="dk1"/>
              </a:buClr>
              <a:buSzPts val="3700"/>
              <a:buFont typeface="Noto Serif Devanagari Medium"/>
              <a:buNone/>
              <a:defRPr sz="3700">
                <a:solidFill>
                  <a:schemeClr val="dk1"/>
                </a:solidFill>
                <a:latin typeface="Noto Serif Devanagari Medium"/>
                <a:ea typeface="Noto Serif Devanagari Medium"/>
                <a:cs typeface="Noto Serif Devanagari Medium"/>
                <a:sym typeface="Noto Serif Devanagari Medium"/>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p:txBody>
      </p:sp>
      <p:sp>
        <p:nvSpPr>
          <p:cNvPr id="13" name="Google Shape;13;p3"/>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1"/>
              </a:buClr>
              <a:buSzPts val="2400"/>
              <a:buFont typeface="Noto Serif Devanagari Medium"/>
              <a:buChar char="●"/>
              <a:defRPr sz="2400">
                <a:solidFill>
                  <a:schemeClr val="dk1"/>
                </a:solidFill>
                <a:latin typeface="Noto Serif Devanagari Medium"/>
                <a:ea typeface="Noto Serif Devanagari Medium"/>
                <a:cs typeface="Noto Serif Devanagari Medium"/>
                <a:sym typeface="Noto Serif Devanagari Medium"/>
              </a:defRPr>
            </a:lvl1pPr>
            <a:lvl2pPr indent="-349250" lvl="1" marL="914400">
              <a:lnSpc>
                <a:spcPct val="115000"/>
              </a:lnSpc>
              <a:spcBef>
                <a:spcPts val="0"/>
              </a:spcBef>
              <a:spcAft>
                <a:spcPts val="0"/>
              </a:spcAft>
              <a:buClr>
                <a:schemeClr val="dk1"/>
              </a:buClr>
              <a:buSzPts val="1900"/>
              <a:buFont typeface="Noto Serif Devanagari Medium"/>
              <a:buChar char="○"/>
              <a:defRPr sz="1900">
                <a:solidFill>
                  <a:schemeClr val="dk1"/>
                </a:solidFill>
                <a:latin typeface="Noto Serif Devanagari Medium"/>
                <a:ea typeface="Noto Serif Devanagari Medium"/>
                <a:cs typeface="Noto Serif Devanagari Medium"/>
                <a:sym typeface="Noto Serif Devanagari Medium"/>
              </a:defRPr>
            </a:lvl2pPr>
            <a:lvl3pPr indent="-349250" lvl="2" marL="1371600">
              <a:lnSpc>
                <a:spcPct val="115000"/>
              </a:lnSpc>
              <a:spcBef>
                <a:spcPts val="0"/>
              </a:spcBef>
              <a:spcAft>
                <a:spcPts val="0"/>
              </a:spcAft>
              <a:buClr>
                <a:schemeClr val="dk1"/>
              </a:buClr>
              <a:buSzPts val="1900"/>
              <a:buFont typeface="Noto Serif Devanagari Medium"/>
              <a:buChar char="■"/>
              <a:defRPr sz="1900">
                <a:solidFill>
                  <a:schemeClr val="dk1"/>
                </a:solidFill>
                <a:latin typeface="Noto Serif Devanagari Medium"/>
                <a:ea typeface="Noto Serif Devanagari Medium"/>
                <a:cs typeface="Noto Serif Devanagari Medium"/>
                <a:sym typeface="Noto Serif Devanagari Medium"/>
              </a:defRPr>
            </a:lvl3pPr>
            <a:lvl4pPr indent="-349250" lvl="3" marL="1828800">
              <a:lnSpc>
                <a:spcPct val="115000"/>
              </a:lnSpc>
              <a:spcBef>
                <a:spcPts val="0"/>
              </a:spcBef>
              <a:spcAft>
                <a:spcPts val="0"/>
              </a:spcAft>
              <a:buClr>
                <a:schemeClr val="dk1"/>
              </a:buClr>
              <a:buSzPts val="1900"/>
              <a:buFont typeface="Noto Serif Devanagari Medium"/>
              <a:buChar char="●"/>
              <a:defRPr sz="1900">
                <a:solidFill>
                  <a:schemeClr val="dk1"/>
                </a:solidFill>
                <a:latin typeface="Noto Serif Devanagari Medium"/>
                <a:ea typeface="Noto Serif Devanagari Medium"/>
                <a:cs typeface="Noto Serif Devanagari Medium"/>
                <a:sym typeface="Noto Serif Devanagari Medium"/>
              </a:defRPr>
            </a:lvl4pPr>
            <a:lvl5pPr indent="-349250" lvl="4" marL="2286000">
              <a:lnSpc>
                <a:spcPct val="115000"/>
              </a:lnSpc>
              <a:spcBef>
                <a:spcPts val="0"/>
              </a:spcBef>
              <a:spcAft>
                <a:spcPts val="0"/>
              </a:spcAft>
              <a:buClr>
                <a:schemeClr val="dk1"/>
              </a:buClr>
              <a:buSzPts val="1900"/>
              <a:buFont typeface="Noto Serif Devanagari Medium"/>
              <a:buChar char="○"/>
              <a:defRPr sz="1900">
                <a:solidFill>
                  <a:schemeClr val="dk1"/>
                </a:solidFill>
                <a:latin typeface="Noto Serif Devanagari Medium"/>
                <a:ea typeface="Noto Serif Devanagari Medium"/>
                <a:cs typeface="Noto Serif Devanagari Medium"/>
                <a:sym typeface="Noto Serif Devanagari Medium"/>
              </a:defRPr>
            </a:lvl5pPr>
            <a:lvl6pPr indent="-349250" lvl="5" marL="2743200">
              <a:lnSpc>
                <a:spcPct val="115000"/>
              </a:lnSpc>
              <a:spcBef>
                <a:spcPts val="0"/>
              </a:spcBef>
              <a:spcAft>
                <a:spcPts val="0"/>
              </a:spcAft>
              <a:buClr>
                <a:schemeClr val="dk1"/>
              </a:buClr>
              <a:buSzPts val="1900"/>
              <a:buFont typeface="Noto Serif Devanagari Medium"/>
              <a:buChar char="■"/>
              <a:defRPr sz="1900">
                <a:solidFill>
                  <a:schemeClr val="dk1"/>
                </a:solidFill>
                <a:latin typeface="Noto Serif Devanagari Medium"/>
                <a:ea typeface="Noto Serif Devanagari Medium"/>
                <a:cs typeface="Noto Serif Devanagari Medium"/>
                <a:sym typeface="Noto Serif Devanagari Medium"/>
              </a:defRPr>
            </a:lvl6pPr>
            <a:lvl7pPr indent="-349250" lvl="6" marL="3200400">
              <a:lnSpc>
                <a:spcPct val="115000"/>
              </a:lnSpc>
              <a:spcBef>
                <a:spcPts val="0"/>
              </a:spcBef>
              <a:spcAft>
                <a:spcPts val="0"/>
              </a:spcAft>
              <a:buClr>
                <a:schemeClr val="dk1"/>
              </a:buClr>
              <a:buSzPts val="1900"/>
              <a:buFont typeface="Noto Serif Devanagari Medium"/>
              <a:buChar char="●"/>
              <a:defRPr sz="1900">
                <a:solidFill>
                  <a:schemeClr val="dk1"/>
                </a:solidFill>
                <a:latin typeface="Noto Serif Devanagari Medium"/>
                <a:ea typeface="Noto Serif Devanagari Medium"/>
                <a:cs typeface="Noto Serif Devanagari Medium"/>
                <a:sym typeface="Noto Serif Devanagari Medium"/>
              </a:defRPr>
            </a:lvl7pPr>
            <a:lvl8pPr indent="-349250" lvl="7" marL="3657600">
              <a:lnSpc>
                <a:spcPct val="115000"/>
              </a:lnSpc>
              <a:spcBef>
                <a:spcPts val="0"/>
              </a:spcBef>
              <a:spcAft>
                <a:spcPts val="0"/>
              </a:spcAft>
              <a:buClr>
                <a:schemeClr val="dk1"/>
              </a:buClr>
              <a:buSzPts val="1900"/>
              <a:buFont typeface="Noto Serif Devanagari Medium"/>
              <a:buChar char="○"/>
              <a:defRPr sz="1900">
                <a:solidFill>
                  <a:schemeClr val="dk1"/>
                </a:solidFill>
                <a:latin typeface="Noto Serif Devanagari Medium"/>
                <a:ea typeface="Noto Serif Devanagari Medium"/>
                <a:cs typeface="Noto Serif Devanagari Medium"/>
                <a:sym typeface="Noto Serif Devanagari Medium"/>
              </a:defRPr>
            </a:lvl8pPr>
            <a:lvl9pPr indent="-349250" lvl="8" marL="4114800">
              <a:lnSpc>
                <a:spcPct val="115000"/>
              </a:lnSpc>
              <a:spcBef>
                <a:spcPts val="0"/>
              </a:spcBef>
              <a:spcAft>
                <a:spcPts val="0"/>
              </a:spcAft>
              <a:buClr>
                <a:schemeClr val="dk1"/>
              </a:buClr>
              <a:buSzPts val="1900"/>
              <a:buFont typeface="Noto Serif Devanagari Medium"/>
              <a:buChar char="■"/>
              <a:defRPr sz="1900">
                <a:solidFill>
                  <a:schemeClr val="dk1"/>
                </a:solidFill>
                <a:latin typeface="Noto Serif Devanagari Medium"/>
                <a:ea typeface="Noto Serif Devanagari Medium"/>
                <a:cs typeface="Noto Serif Devanagari Medium"/>
                <a:sym typeface="Noto Serif Devanagari Medium"/>
              </a:defRPr>
            </a:lvl9pPr>
          </a:lstStyle>
          <a:p/>
        </p:txBody>
      </p:sp>
      <p:sp>
        <p:nvSpPr>
          <p:cNvPr id="14" name="Google Shape;14;p3"/>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5"/>
          <p:cNvSpPr txBox="1"/>
          <p:nvPr/>
        </p:nvSpPr>
        <p:spPr>
          <a:xfrm>
            <a:off x="0" y="1050450"/>
            <a:ext cx="12192000" cy="423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6500">
                <a:solidFill>
                  <a:schemeClr val="dk1"/>
                </a:solidFill>
                <a:latin typeface="Noto Serif Devanagari"/>
                <a:ea typeface="Noto Serif Devanagari"/>
                <a:cs typeface="Noto Serif Devanagari"/>
                <a:sym typeface="Noto Serif Devanagari"/>
              </a:rPr>
              <a:t>Do beans belong in chili?</a:t>
            </a:r>
            <a:endParaRPr b="1" sz="6500">
              <a:solidFill>
                <a:schemeClr val="dk1"/>
              </a:solidFill>
              <a:latin typeface="Noto Serif Devanagari"/>
              <a:ea typeface="Noto Serif Devanagari"/>
              <a:cs typeface="Noto Serif Devanagari"/>
              <a:sym typeface="Noto Serif Devanagari"/>
            </a:endParaRPr>
          </a:p>
          <a:p>
            <a:pPr indent="0" lvl="0" marL="0" rtl="0" algn="ctr">
              <a:spcBef>
                <a:spcPts val="0"/>
              </a:spcBef>
              <a:spcAft>
                <a:spcPts val="0"/>
              </a:spcAft>
              <a:buNone/>
            </a:pPr>
            <a:r>
              <a:rPr b="1" lang="en-US" sz="6500">
                <a:solidFill>
                  <a:schemeClr val="dk1"/>
                </a:solidFill>
                <a:latin typeface="Noto Serif Devanagari"/>
                <a:ea typeface="Noto Serif Devanagari"/>
                <a:cs typeface="Noto Serif Devanagari"/>
                <a:sym typeface="Noto Serif Devanagari"/>
              </a:rPr>
              <a:t>Why or why not?</a:t>
            </a:r>
            <a:endParaRPr b="1" sz="6500">
              <a:solidFill>
                <a:schemeClr val="dk1"/>
              </a:solidFill>
              <a:latin typeface="Noto Serif Devanagari"/>
              <a:ea typeface="Noto Serif Devanagari"/>
              <a:cs typeface="Noto Serif Devanagari"/>
              <a:sym typeface="Noto Serif Devanaga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6"/>
          <p:cNvSpPr txBox="1"/>
          <p:nvPr>
            <p:ph type="title"/>
          </p:nvPr>
        </p:nvSpPr>
        <p:spPr>
          <a:xfrm>
            <a:off x="0" y="0"/>
            <a:ext cx="12192000" cy="763500"/>
          </a:xfrm>
          <a:prstGeom prst="rect">
            <a:avLst/>
          </a:prstGeom>
          <a:ln cap="flat" cmpd="sng" w="25400">
            <a:solidFill>
              <a:srgbClr val="000000"/>
            </a:solidFill>
            <a:prstDash val="solid"/>
            <a:round/>
            <a:headEnd len="sm" w="sm" type="none"/>
            <a:tailEnd len="sm" w="sm" type="none"/>
          </a:ln>
        </p:spPr>
        <p:txBody>
          <a:bodyPr anchorCtr="0" anchor="t" bIns="121900" lIns="121900" spcFirstLastPara="1" rIns="121900" wrap="square" tIns="121900">
            <a:normAutofit fontScale="90000"/>
          </a:bodyPr>
          <a:lstStyle/>
          <a:p>
            <a:pPr indent="0" lvl="0" marL="0" rtl="0" algn="ctr">
              <a:spcBef>
                <a:spcPts val="0"/>
              </a:spcBef>
              <a:spcAft>
                <a:spcPts val="0"/>
              </a:spcAft>
              <a:buNone/>
            </a:pPr>
            <a:r>
              <a:rPr b="1" lang="en-US">
                <a:latin typeface="Noto Serif Devanagari"/>
                <a:ea typeface="Noto Serif Devanagari"/>
                <a:cs typeface="Noto Serif Devanagari"/>
                <a:sym typeface="Noto Serif Devanagari"/>
              </a:rPr>
              <a:t>Dualism v. Relativism </a:t>
            </a:r>
            <a:endParaRPr b="1">
              <a:latin typeface="Noto Serif Devanagari"/>
              <a:ea typeface="Noto Serif Devanagari"/>
              <a:cs typeface="Noto Serif Devanagari"/>
              <a:sym typeface="Noto Serif Devanagari"/>
            </a:endParaRPr>
          </a:p>
        </p:txBody>
      </p:sp>
      <p:sp>
        <p:nvSpPr>
          <p:cNvPr id="67" name="Google Shape;67;p16"/>
          <p:cNvSpPr txBox="1"/>
          <p:nvPr>
            <p:ph idx="1" type="body"/>
          </p:nvPr>
        </p:nvSpPr>
        <p:spPr>
          <a:xfrm>
            <a:off x="0" y="763600"/>
            <a:ext cx="12192000" cy="6094500"/>
          </a:xfrm>
          <a:prstGeom prst="rect">
            <a:avLst/>
          </a:prstGeom>
          <a:ln cap="flat" cmpd="sng" w="25400">
            <a:solidFill>
              <a:srgbClr val="000000"/>
            </a:solidFill>
            <a:prstDash val="solid"/>
            <a:round/>
            <a:headEnd len="sm" w="sm" type="none"/>
            <a:tailEnd len="sm" w="sm" type="none"/>
          </a:ln>
        </p:spPr>
        <p:txBody>
          <a:bodyPr anchorCtr="0" anchor="t" bIns="121900" lIns="121900" spcFirstLastPara="1" rIns="121900" wrap="square" tIns="121900">
            <a:normAutofit fontScale="92500"/>
          </a:bodyPr>
          <a:lstStyle/>
          <a:p>
            <a:pPr indent="-445770" lvl="0" marL="1219200" rtl="0" algn="l">
              <a:spcBef>
                <a:spcPts val="0"/>
              </a:spcBef>
              <a:spcAft>
                <a:spcPts val="0"/>
              </a:spcAft>
              <a:buSzPct val="100000"/>
              <a:buFont typeface="Noto Serif Devanagari"/>
              <a:buChar char="●"/>
            </a:pPr>
            <a:r>
              <a:rPr b="1" lang="en-US">
                <a:latin typeface="Noto Serif Devanagari"/>
                <a:ea typeface="Noto Serif Devanagari"/>
                <a:cs typeface="Noto Serif Devanagari"/>
                <a:sym typeface="Noto Serif Devanagari"/>
              </a:rPr>
              <a:t>Dualism: </a:t>
            </a:r>
            <a:r>
              <a:rPr lang="en-US"/>
              <a:t>Divides the world into clear opposites (e.g., right vs. wrong).</a:t>
            </a:r>
            <a:endParaRPr/>
          </a:p>
          <a:p>
            <a:pPr indent="-445770" lvl="1" marL="1828800" rtl="0" algn="l">
              <a:spcBef>
                <a:spcPts val="0"/>
              </a:spcBef>
              <a:spcAft>
                <a:spcPts val="0"/>
              </a:spcAft>
              <a:buSzPct val="100000"/>
              <a:buFont typeface="Noto Serif Devanagari"/>
              <a:buChar char="○"/>
            </a:pPr>
            <a:r>
              <a:rPr b="1" lang="en-US" sz="2400">
                <a:latin typeface="Noto Serif Devanagari"/>
                <a:ea typeface="Noto Serif Devanagari"/>
                <a:cs typeface="Noto Serif Devanagari"/>
                <a:sym typeface="Noto Serif Devanagari"/>
              </a:rPr>
              <a:t>Characteristics:</a:t>
            </a:r>
            <a:endParaRPr b="1" sz="2400">
              <a:latin typeface="Noto Serif Devanagari"/>
              <a:ea typeface="Noto Serif Devanagari"/>
              <a:cs typeface="Noto Serif Devanagari"/>
              <a:sym typeface="Noto Serif Devanagari"/>
            </a:endParaRPr>
          </a:p>
          <a:p>
            <a:pPr indent="-445770" lvl="2" marL="2438400" rtl="0" algn="l">
              <a:spcBef>
                <a:spcPts val="0"/>
              </a:spcBef>
              <a:spcAft>
                <a:spcPts val="0"/>
              </a:spcAft>
              <a:buSzPct val="100000"/>
              <a:buChar char="■"/>
            </a:pPr>
            <a:r>
              <a:rPr lang="en-US" sz="2400"/>
              <a:t>Seeks certainty and a single "correct" answer.</a:t>
            </a:r>
            <a:endParaRPr sz="2400"/>
          </a:p>
          <a:p>
            <a:pPr indent="-445770" lvl="2" marL="2438400" rtl="0" algn="l">
              <a:spcBef>
                <a:spcPts val="0"/>
              </a:spcBef>
              <a:spcAft>
                <a:spcPts val="0"/>
              </a:spcAft>
              <a:buSzPct val="100000"/>
              <a:buChar char="■"/>
            </a:pPr>
            <a:r>
              <a:rPr lang="en-US" sz="2400"/>
              <a:t>Relies on authority figures for guidance.</a:t>
            </a:r>
            <a:endParaRPr sz="2400"/>
          </a:p>
          <a:p>
            <a:pPr indent="-445770" lvl="2" marL="2438400" rtl="0" algn="l">
              <a:spcBef>
                <a:spcPts val="0"/>
              </a:spcBef>
              <a:spcAft>
                <a:spcPts val="0"/>
              </a:spcAft>
              <a:buSzPct val="100000"/>
              <a:buChar char="■"/>
            </a:pPr>
            <a:r>
              <a:rPr lang="en-US" sz="2400"/>
              <a:t>Common during childhood and adolescence.</a:t>
            </a:r>
            <a:endParaRPr sz="2400"/>
          </a:p>
          <a:p>
            <a:pPr indent="-445770" lvl="1" marL="1828800" rtl="0" algn="l">
              <a:spcBef>
                <a:spcPts val="0"/>
              </a:spcBef>
              <a:spcAft>
                <a:spcPts val="0"/>
              </a:spcAft>
              <a:buSzPct val="100000"/>
              <a:buFont typeface="Noto Serif Devanagari"/>
              <a:buChar char="○"/>
            </a:pPr>
            <a:r>
              <a:rPr b="1" lang="en-US" sz="2400">
                <a:latin typeface="Noto Serif Devanagari"/>
                <a:ea typeface="Noto Serif Devanagari"/>
                <a:cs typeface="Noto Serif Devanagari"/>
                <a:sym typeface="Noto Serif Devanagari"/>
              </a:rPr>
              <a:t>Limitations:</a:t>
            </a:r>
            <a:endParaRPr b="1" sz="2400">
              <a:latin typeface="Noto Serif Devanagari"/>
              <a:ea typeface="Noto Serif Devanagari"/>
              <a:cs typeface="Noto Serif Devanagari"/>
              <a:sym typeface="Noto Serif Devanagari"/>
            </a:endParaRPr>
          </a:p>
          <a:p>
            <a:pPr indent="-445770" lvl="2" marL="2438400" rtl="0" algn="l">
              <a:spcBef>
                <a:spcPts val="0"/>
              </a:spcBef>
              <a:spcAft>
                <a:spcPts val="0"/>
              </a:spcAft>
              <a:buSzPct val="100000"/>
              <a:buChar char="■"/>
            </a:pPr>
            <a:r>
              <a:rPr lang="en-US" sz="2400"/>
              <a:t>Ignores complexity and alternative perspectives.</a:t>
            </a:r>
            <a:endParaRPr sz="2400"/>
          </a:p>
          <a:p>
            <a:pPr indent="-445770" lvl="2" marL="2438400" rtl="0" algn="l">
              <a:spcBef>
                <a:spcPts val="0"/>
              </a:spcBef>
              <a:spcAft>
                <a:spcPts val="0"/>
              </a:spcAft>
              <a:buSzPct val="100000"/>
              <a:buChar char="■"/>
            </a:pPr>
            <a:r>
              <a:rPr lang="en-US" sz="2400"/>
              <a:t>Struggles to address nuanced real-world issues.</a:t>
            </a:r>
            <a:endParaRPr sz="2400"/>
          </a:p>
          <a:p>
            <a:pPr indent="-445770" lvl="0" marL="1219200" rtl="0" algn="l">
              <a:spcBef>
                <a:spcPts val="0"/>
              </a:spcBef>
              <a:spcAft>
                <a:spcPts val="0"/>
              </a:spcAft>
              <a:buSzPct val="100000"/>
              <a:buFont typeface="Noto Serif Devanagari"/>
              <a:buChar char="●"/>
            </a:pPr>
            <a:r>
              <a:rPr b="1" lang="en-US">
                <a:latin typeface="Noto Serif Devanagari"/>
                <a:ea typeface="Noto Serif Devanagari"/>
                <a:cs typeface="Noto Serif Devanagari"/>
                <a:sym typeface="Noto Serif Devanagari"/>
              </a:rPr>
              <a:t>Relativism: </a:t>
            </a:r>
            <a:r>
              <a:rPr lang="en-US"/>
              <a:t>Recognizes multiple valid perspectives depending on context.</a:t>
            </a:r>
            <a:endParaRPr/>
          </a:p>
          <a:p>
            <a:pPr indent="-445770" lvl="1" marL="1828800" rtl="0" algn="l">
              <a:spcBef>
                <a:spcPts val="0"/>
              </a:spcBef>
              <a:spcAft>
                <a:spcPts val="0"/>
              </a:spcAft>
              <a:buSzPct val="100000"/>
              <a:buFont typeface="Noto Serif Devanagari"/>
              <a:buChar char="○"/>
            </a:pPr>
            <a:r>
              <a:rPr b="1" lang="en-US" sz="2400">
                <a:latin typeface="Noto Serif Devanagari"/>
                <a:ea typeface="Noto Serif Devanagari"/>
                <a:cs typeface="Noto Serif Devanagari"/>
                <a:sym typeface="Noto Serif Devanagari"/>
              </a:rPr>
              <a:t>Characteristics:</a:t>
            </a:r>
            <a:endParaRPr b="1" sz="2400">
              <a:latin typeface="Noto Serif Devanagari"/>
              <a:ea typeface="Noto Serif Devanagari"/>
              <a:cs typeface="Noto Serif Devanagari"/>
              <a:sym typeface="Noto Serif Devanagari"/>
            </a:endParaRPr>
          </a:p>
          <a:p>
            <a:pPr indent="-445770" lvl="2" marL="2438400" rtl="0" algn="l">
              <a:spcBef>
                <a:spcPts val="0"/>
              </a:spcBef>
              <a:spcAft>
                <a:spcPts val="0"/>
              </a:spcAft>
              <a:buSzPct val="100000"/>
              <a:buChar char="■"/>
            </a:pPr>
            <a:r>
              <a:rPr lang="en-US" sz="2400"/>
              <a:t>Considers factors like personal experiences and cultural contexts.</a:t>
            </a:r>
            <a:endParaRPr sz="2400"/>
          </a:p>
          <a:p>
            <a:pPr indent="-445770" lvl="2" marL="2438400" rtl="0" algn="l">
              <a:spcBef>
                <a:spcPts val="0"/>
              </a:spcBef>
              <a:spcAft>
                <a:spcPts val="0"/>
              </a:spcAft>
              <a:buSzPct val="100000"/>
              <a:buChar char="■"/>
            </a:pPr>
            <a:r>
              <a:rPr lang="en-US" sz="2400"/>
              <a:t>Encourages critical thinking and openness.</a:t>
            </a:r>
            <a:endParaRPr sz="2400"/>
          </a:p>
          <a:p>
            <a:pPr indent="-445770" lvl="2" marL="2438400" rtl="0" algn="l">
              <a:spcBef>
                <a:spcPts val="0"/>
              </a:spcBef>
              <a:spcAft>
                <a:spcPts val="0"/>
              </a:spcAft>
              <a:buSzPct val="100000"/>
              <a:buChar char="■"/>
            </a:pPr>
            <a:r>
              <a:rPr lang="en-US" sz="2400"/>
              <a:t>Acknowledges the complexity of real-world issues.</a:t>
            </a:r>
            <a:endParaRPr sz="2400"/>
          </a:p>
          <a:p>
            <a:pPr indent="-445770" lvl="1" marL="1828800" rtl="0" algn="l">
              <a:spcBef>
                <a:spcPts val="0"/>
              </a:spcBef>
              <a:spcAft>
                <a:spcPts val="0"/>
              </a:spcAft>
              <a:buSzPct val="100000"/>
              <a:buFont typeface="Noto Serif Devanagari"/>
              <a:buChar char="○"/>
            </a:pPr>
            <a:r>
              <a:rPr b="1" lang="en-US" sz="2400">
                <a:latin typeface="Noto Serif Devanagari"/>
                <a:ea typeface="Noto Serif Devanagari"/>
                <a:cs typeface="Noto Serif Devanagari"/>
                <a:sym typeface="Noto Serif Devanagari"/>
              </a:rPr>
              <a:t>Limitations:</a:t>
            </a:r>
            <a:endParaRPr b="1" sz="2400">
              <a:latin typeface="Noto Serif Devanagari"/>
              <a:ea typeface="Noto Serif Devanagari"/>
              <a:cs typeface="Noto Serif Devanagari"/>
              <a:sym typeface="Noto Serif Devanagari"/>
            </a:endParaRPr>
          </a:p>
          <a:p>
            <a:pPr indent="-445770" lvl="2" marL="2438400" rtl="0" algn="l">
              <a:spcBef>
                <a:spcPts val="0"/>
              </a:spcBef>
              <a:spcAft>
                <a:spcPts val="0"/>
              </a:spcAft>
              <a:buSzPct val="100000"/>
              <a:buChar char="■"/>
            </a:pPr>
            <a:r>
              <a:rPr lang="en-US" sz="2400"/>
              <a:t>Can lead to indecision without clear criteria.</a:t>
            </a:r>
            <a:endParaRPr b="1" sz="2400">
              <a:latin typeface="Noto Serif Devanagari"/>
              <a:ea typeface="Noto Serif Devanagari"/>
              <a:cs typeface="Noto Serif Devanagari"/>
              <a:sym typeface="Noto Serif Devanaga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4" st="1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8FA"/>
        </a:solidFill>
      </p:bgPr>
    </p:bg>
    <p:spTree>
      <p:nvGrpSpPr>
        <p:cNvPr id="72" name="Shape 72"/>
        <p:cNvGrpSpPr/>
        <p:nvPr/>
      </p:nvGrpSpPr>
      <p:grpSpPr>
        <a:xfrm>
          <a:off x="0" y="0"/>
          <a:ext cx="0" cy="0"/>
          <a:chOff x="0" y="0"/>
          <a:chExt cx="0" cy="0"/>
        </a:xfrm>
      </p:grpSpPr>
      <p:sp>
        <p:nvSpPr>
          <p:cNvPr id="73" name="Google Shape;73;p17"/>
          <p:cNvSpPr/>
          <p:nvPr/>
        </p:nvSpPr>
        <p:spPr>
          <a:xfrm>
            <a:off x="0" y="0"/>
            <a:ext cx="12191695" cy="6858000"/>
          </a:xfrm>
          <a:prstGeom prst="rect">
            <a:avLst/>
          </a:prstGeom>
          <a:solidFill>
            <a:srgbClr val="F7F8FA"/>
          </a:solidFill>
          <a:ln cap="flat" cmpd="sng" w="12700">
            <a:solidFill>
              <a:srgbClr val="F7F8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7"/>
          <p:cNvSpPr/>
          <p:nvPr/>
        </p:nvSpPr>
        <p:spPr>
          <a:xfrm>
            <a:off x="0" y="0"/>
            <a:ext cx="12191695" cy="2103120"/>
          </a:xfrm>
          <a:prstGeom prst="rect">
            <a:avLst/>
          </a:prstGeom>
          <a:solidFill>
            <a:srgbClr val="0B2D5C"/>
          </a:solidFill>
          <a:ln cap="flat" cmpd="sng" w="12700">
            <a:solidFill>
              <a:srgbClr val="0B2D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7"/>
          <p:cNvSpPr/>
          <p:nvPr/>
        </p:nvSpPr>
        <p:spPr>
          <a:xfrm>
            <a:off x="822960" y="685800"/>
            <a:ext cx="10545775"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4400"/>
              <a:buFont typeface="Calibri"/>
              <a:buNone/>
            </a:pPr>
            <a:r>
              <a:rPr b="1" i="0" lang="en-US" sz="4400" u="none" cap="none" strike="noStrike">
                <a:solidFill>
                  <a:srgbClr val="FFFFFF"/>
                </a:solidFill>
                <a:latin typeface="Calibri"/>
                <a:ea typeface="Calibri"/>
                <a:cs typeface="Calibri"/>
                <a:sym typeface="Calibri"/>
              </a:rPr>
              <a:t>Many Truths: Issues Aren't Just Two Sides</a:t>
            </a:r>
            <a:endParaRPr b="0" i="0" sz="4400" u="none" cap="none" strike="noStrike">
              <a:solidFill>
                <a:schemeClr val="dk1"/>
              </a:solidFill>
              <a:latin typeface="Calibri"/>
              <a:ea typeface="Calibri"/>
              <a:cs typeface="Calibri"/>
              <a:sym typeface="Calibri"/>
            </a:endParaRPr>
          </a:p>
        </p:txBody>
      </p:sp>
      <p:sp>
        <p:nvSpPr>
          <p:cNvPr id="76" name="Google Shape;76;p17"/>
          <p:cNvSpPr/>
          <p:nvPr/>
        </p:nvSpPr>
        <p:spPr>
          <a:xfrm>
            <a:off x="841248" y="1417320"/>
            <a:ext cx="10509199"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DE7FF"/>
              </a:buClr>
              <a:buSzPts val="1800"/>
              <a:buFont typeface="Calibri"/>
              <a:buNone/>
            </a:pPr>
            <a:r>
              <a:rPr b="0" i="0" lang="en-US" sz="1800" u="none" cap="none" strike="noStrike">
                <a:solidFill>
                  <a:srgbClr val="DDE7FF"/>
                </a:solidFill>
                <a:latin typeface="Calibri"/>
                <a:ea typeface="Calibri"/>
                <a:cs typeface="Calibri"/>
                <a:sym typeface="Calibri"/>
              </a:rPr>
              <a:t>A 30-minute discussion activity (Government)</a:t>
            </a:r>
            <a:endParaRPr b="0" i="0" sz="1800" u="none" cap="none" strike="noStrike">
              <a:solidFill>
                <a:schemeClr val="dk1"/>
              </a:solidFill>
              <a:latin typeface="Calibri"/>
              <a:ea typeface="Calibri"/>
              <a:cs typeface="Calibri"/>
              <a:sym typeface="Calibri"/>
            </a:endParaRPr>
          </a:p>
        </p:txBody>
      </p:sp>
      <p:sp>
        <p:nvSpPr>
          <p:cNvPr id="77" name="Google Shape;77;p17"/>
          <p:cNvSpPr/>
          <p:nvPr/>
        </p:nvSpPr>
        <p:spPr>
          <a:xfrm>
            <a:off x="822960" y="2468880"/>
            <a:ext cx="10545775" cy="3931920"/>
          </a:xfrm>
          <a:prstGeom prst="roundRect">
            <a:avLst>
              <a:gd fmla="val 16667" name="adj"/>
            </a:avLst>
          </a:prstGeom>
          <a:solidFill>
            <a:srgbClr val="FFFFFF"/>
          </a:solidFill>
          <a:ln cap="flat" cmpd="sng" w="12700">
            <a:solidFill>
              <a:srgbClr val="E5E7EB"/>
            </a:solidFill>
            <a:prstDash val="solid"/>
            <a:round/>
            <a:headEnd len="sm" w="sm" type="none"/>
            <a:tailEnd len="sm" w="sm" type="none"/>
          </a:ln>
          <a:effectLst>
            <a:outerShdw blurRad="38100" rotWithShape="0" algn="bl" dir="2700000" dist="19050">
              <a:srgbClr val="000000">
                <a:alpha val="1372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7"/>
          <p:cNvSpPr/>
          <p:nvPr/>
        </p:nvSpPr>
        <p:spPr>
          <a:xfrm>
            <a:off x="1143000" y="2788920"/>
            <a:ext cx="9905695"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11827"/>
              </a:buClr>
              <a:buSzPts val="2200"/>
              <a:buFont typeface="Calibri"/>
              <a:buNone/>
            </a:pPr>
            <a:r>
              <a:rPr b="1" i="0" lang="en-US" sz="2200" u="none" cap="none" strike="noStrike">
                <a:solidFill>
                  <a:srgbClr val="111827"/>
                </a:solidFill>
                <a:latin typeface="Calibri"/>
                <a:ea typeface="Calibri"/>
                <a:cs typeface="Calibri"/>
                <a:sym typeface="Calibri"/>
              </a:rPr>
              <a:t>Today's goals</a:t>
            </a:r>
            <a:endParaRPr b="0" i="0" sz="2200" u="none" cap="none" strike="noStrike">
              <a:solidFill>
                <a:schemeClr val="dk1"/>
              </a:solidFill>
              <a:latin typeface="Calibri"/>
              <a:ea typeface="Calibri"/>
              <a:cs typeface="Calibri"/>
              <a:sym typeface="Calibri"/>
            </a:endParaRPr>
          </a:p>
        </p:txBody>
      </p:sp>
      <p:sp>
        <p:nvSpPr>
          <p:cNvPr id="79" name="Google Shape;79;p17"/>
          <p:cNvSpPr/>
          <p:nvPr/>
        </p:nvSpPr>
        <p:spPr>
          <a:xfrm>
            <a:off x="1143000" y="3246120"/>
            <a:ext cx="9905695" cy="1488440"/>
          </a:xfrm>
          <a:prstGeom prst="rect">
            <a:avLst/>
          </a:prstGeom>
          <a:noFill/>
          <a:ln>
            <a:noFill/>
          </a:ln>
        </p:spPr>
        <p:txBody>
          <a:bodyPr anchorCtr="0" anchor="t" bIns="45700" lIns="91425" spcFirstLastPara="1" rIns="91425" wrap="square" tIns="45700">
            <a:noAutofit/>
          </a:bodyPr>
          <a:lstStyle/>
          <a:p>
            <a:pPr indent="-279400" lvl="0" marL="279400" marR="0" rtl="0" algn="l">
              <a:spcBef>
                <a:spcPts val="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Share how your experiences and influences shape what feels “true.”</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Practice listening to understand (not to win).</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Notice that public issues have many angles and tradeoffs.</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Reflect and turn in a quick exit ticket.</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8FA"/>
        </a:solidFill>
      </p:bgPr>
    </p:bg>
    <p:spTree>
      <p:nvGrpSpPr>
        <p:cNvPr id="84" name="Shape 84"/>
        <p:cNvGrpSpPr/>
        <p:nvPr/>
      </p:nvGrpSpPr>
      <p:grpSpPr>
        <a:xfrm>
          <a:off x="0" y="0"/>
          <a:ext cx="0" cy="0"/>
          <a:chOff x="0" y="0"/>
          <a:chExt cx="0" cy="0"/>
        </a:xfrm>
      </p:grpSpPr>
      <p:sp>
        <p:nvSpPr>
          <p:cNvPr id="85" name="Google Shape;85;p18"/>
          <p:cNvSpPr/>
          <p:nvPr/>
        </p:nvSpPr>
        <p:spPr>
          <a:xfrm>
            <a:off x="0" y="0"/>
            <a:ext cx="12191695" cy="777240"/>
          </a:xfrm>
          <a:prstGeom prst="rect">
            <a:avLst/>
          </a:prstGeom>
          <a:solidFill>
            <a:srgbClr val="0B2D5C"/>
          </a:solidFill>
          <a:ln cap="flat" cmpd="sng" w="12700">
            <a:solidFill>
              <a:srgbClr val="0B2D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8"/>
          <p:cNvSpPr/>
          <p:nvPr/>
        </p:nvSpPr>
        <p:spPr>
          <a:xfrm>
            <a:off x="640080" y="164592"/>
            <a:ext cx="10911535"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3000"/>
              <a:buFont typeface="Calibri"/>
              <a:buNone/>
            </a:pPr>
            <a:r>
              <a:rPr b="1" i="0" lang="en-US" sz="3000" u="none" cap="none" strike="noStrike">
                <a:solidFill>
                  <a:srgbClr val="FFFFFF"/>
                </a:solidFill>
                <a:latin typeface="Calibri"/>
                <a:ea typeface="Calibri"/>
                <a:cs typeface="Calibri"/>
                <a:sym typeface="Calibri"/>
              </a:rPr>
              <a:t>How we'll do this</a:t>
            </a:r>
            <a:endParaRPr b="0" i="0" sz="3000" u="none" cap="none" strike="noStrike">
              <a:solidFill>
                <a:schemeClr val="dk1"/>
              </a:solidFill>
              <a:latin typeface="Calibri"/>
              <a:ea typeface="Calibri"/>
              <a:cs typeface="Calibri"/>
              <a:sym typeface="Calibri"/>
            </a:endParaRPr>
          </a:p>
        </p:txBody>
      </p:sp>
      <p:sp>
        <p:nvSpPr>
          <p:cNvPr id="87" name="Google Shape;87;p18"/>
          <p:cNvSpPr/>
          <p:nvPr/>
        </p:nvSpPr>
        <p:spPr>
          <a:xfrm>
            <a:off x="658368" y="502920"/>
            <a:ext cx="10874959"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DE7FF"/>
              </a:buClr>
              <a:buSzPts val="1400"/>
              <a:buFont typeface="Calibri"/>
              <a:buNone/>
            </a:pPr>
            <a:r>
              <a:rPr b="0" i="0" lang="en-US" sz="1400" u="none" cap="none" strike="noStrike">
                <a:solidFill>
                  <a:srgbClr val="DDE7FF"/>
                </a:solidFill>
                <a:latin typeface="Calibri"/>
                <a:ea typeface="Calibri"/>
                <a:cs typeface="Calibri"/>
                <a:sym typeface="Calibri"/>
              </a:rPr>
              <a:t>Simple structure • Everyone participates</a:t>
            </a:r>
            <a:endParaRPr b="0" i="0" sz="1400" u="none" cap="none" strike="noStrike">
              <a:solidFill>
                <a:schemeClr val="dk1"/>
              </a:solidFill>
              <a:latin typeface="Calibri"/>
              <a:ea typeface="Calibri"/>
              <a:cs typeface="Calibri"/>
              <a:sym typeface="Calibri"/>
            </a:endParaRPr>
          </a:p>
        </p:txBody>
      </p:sp>
      <p:sp>
        <p:nvSpPr>
          <p:cNvPr id="88" name="Google Shape;88;p18"/>
          <p:cNvSpPr/>
          <p:nvPr/>
        </p:nvSpPr>
        <p:spPr>
          <a:xfrm>
            <a:off x="777240" y="1097280"/>
            <a:ext cx="5067148" cy="5394960"/>
          </a:xfrm>
          <a:prstGeom prst="roundRect">
            <a:avLst>
              <a:gd fmla="val 16667" name="adj"/>
            </a:avLst>
          </a:prstGeom>
          <a:solidFill>
            <a:srgbClr val="FFFFFF"/>
          </a:solidFill>
          <a:ln cap="flat" cmpd="sng" w="12700">
            <a:solidFill>
              <a:srgbClr val="E5E7EB"/>
            </a:solidFill>
            <a:prstDash val="solid"/>
            <a:round/>
            <a:headEnd len="sm" w="sm" type="none"/>
            <a:tailEnd len="sm" w="sm" type="none"/>
          </a:ln>
          <a:effectLst>
            <a:outerShdw blurRad="38100" rotWithShape="0" algn="bl" dir="2700000" dist="19050">
              <a:srgbClr val="000000">
                <a:alpha val="1372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8"/>
          <p:cNvSpPr/>
          <p:nvPr/>
        </p:nvSpPr>
        <p:spPr>
          <a:xfrm>
            <a:off x="6347308" y="1097280"/>
            <a:ext cx="5067148" cy="5394960"/>
          </a:xfrm>
          <a:prstGeom prst="roundRect">
            <a:avLst>
              <a:gd fmla="val 16667" name="adj"/>
            </a:avLst>
          </a:prstGeom>
          <a:solidFill>
            <a:srgbClr val="FFFFFF"/>
          </a:solidFill>
          <a:ln cap="flat" cmpd="sng" w="12700">
            <a:solidFill>
              <a:srgbClr val="E5E7EB"/>
            </a:solidFill>
            <a:prstDash val="solid"/>
            <a:round/>
            <a:headEnd len="sm" w="sm" type="none"/>
            <a:tailEnd len="sm" w="sm" type="none"/>
          </a:ln>
          <a:effectLst>
            <a:outerShdw blurRad="38100" rotWithShape="0" algn="bl" dir="2700000" dist="19050">
              <a:srgbClr val="000000">
                <a:alpha val="1372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8"/>
          <p:cNvSpPr/>
          <p:nvPr/>
        </p:nvSpPr>
        <p:spPr>
          <a:xfrm>
            <a:off x="1097280" y="1371600"/>
            <a:ext cx="4427068"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11827"/>
              </a:buClr>
              <a:buSzPts val="2200"/>
              <a:buFont typeface="Calibri"/>
              <a:buNone/>
            </a:pPr>
            <a:r>
              <a:rPr b="1" i="0" lang="en-US" sz="2200" u="none" cap="none" strike="noStrike">
                <a:solidFill>
                  <a:srgbClr val="111827"/>
                </a:solidFill>
                <a:latin typeface="Calibri"/>
                <a:ea typeface="Calibri"/>
                <a:cs typeface="Calibri"/>
                <a:sym typeface="Calibri"/>
              </a:rPr>
              <a:t>Discussion norms</a:t>
            </a:r>
            <a:endParaRPr b="0" i="0" sz="2200" u="none" cap="none" strike="noStrike">
              <a:solidFill>
                <a:schemeClr val="dk1"/>
              </a:solidFill>
              <a:latin typeface="Calibri"/>
              <a:ea typeface="Calibri"/>
              <a:cs typeface="Calibri"/>
              <a:sym typeface="Calibri"/>
            </a:endParaRPr>
          </a:p>
        </p:txBody>
      </p:sp>
      <p:sp>
        <p:nvSpPr>
          <p:cNvPr id="91" name="Google Shape;91;p18"/>
          <p:cNvSpPr/>
          <p:nvPr/>
        </p:nvSpPr>
        <p:spPr>
          <a:xfrm>
            <a:off x="1097280" y="1874520"/>
            <a:ext cx="4427068" cy="1371600"/>
          </a:xfrm>
          <a:prstGeom prst="rect">
            <a:avLst/>
          </a:prstGeom>
          <a:noFill/>
          <a:ln>
            <a:noFill/>
          </a:ln>
        </p:spPr>
        <p:txBody>
          <a:bodyPr anchorCtr="0" anchor="t" bIns="45700" lIns="91425" spcFirstLastPara="1" rIns="91425" wrap="square" tIns="45700">
            <a:noAutofit/>
          </a:bodyPr>
          <a:lstStyle/>
          <a:p>
            <a:pPr indent="-254000" lvl="0" marL="254000" marR="0" rtl="0" algn="l">
              <a:spcBef>
                <a:spcPts val="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Everyone speaks once before anyone speaks twice.</a:t>
            </a:r>
            <a:endParaRPr b="0" i="0" sz="1800" u="none" cap="none" strike="noStrike">
              <a:solidFill>
                <a:schemeClr val="dk1"/>
              </a:solidFill>
              <a:latin typeface="Calibri"/>
              <a:ea typeface="Calibri"/>
              <a:cs typeface="Calibri"/>
              <a:sym typeface="Calibri"/>
            </a:endParaRPr>
          </a:p>
          <a:p>
            <a:pPr indent="-254000" lvl="0" marL="254000" marR="0" rtl="0" algn="l">
              <a:spcBef>
                <a:spcPts val="60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Ask: “What makes that feel true to you?”</a:t>
            </a:r>
            <a:endParaRPr b="0" i="0" sz="1800" u="none" cap="none" strike="noStrike">
              <a:solidFill>
                <a:schemeClr val="dk1"/>
              </a:solidFill>
              <a:latin typeface="Calibri"/>
              <a:ea typeface="Calibri"/>
              <a:cs typeface="Calibri"/>
              <a:sym typeface="Calibri"/>
            </a:endParaRPr>
          </a:p>
          <a:p>
            <a:pPr indent="-254000" lvl="0" marL="254000" marR="0" rtl="0" algn="l">
              <a:spcBef>
                <a:spcPts val="60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Keep it respectful and specific (no stereotypes).</a:t>
            </a:r>
            <a:endParaRPr b="0" i="0" sz="1800" u="none" cap="none" strike="noStrike">
              <a:solidFill>
                <a:schemeClr val="dk1"/>
              </a:solidFill>
              <a:latin typeface="Calibri"/>
              <a:ea typeface="Calibri"/>
              <a:cs typeface="Calibri"/>
              <a:sym typeface="Calibri"/>
            </a:endParaRPr>
          </a:p>
          <a:p>
            <a:pPr indent="-254000" lvl="0" marL="254000" marR="0" rtl="0" algn="l">
              <a:spcBef>
                <a:spcPts val="60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You may speak in general terms — no one must share personal details.</a:t>
            </a:r>
            <a:endParaRPr b="0" i="0" sz="1800" u="none" cap="none" strike="noStrike">
              <a:solidFill>
                <a:schemeClr val="dk1"/>
              </a:solidFill>
              <a:latin typeface="Calibri"/>
              <a:ea typeface="Calibri"/>
              <a:cs typeface="Calibri"/>
              <a:sym typeface="Calibri"/>
            </a:endParaRPr>
          </a:p>
        </p:txBody>
      </p:sp>
      <p:sp>
        <p:nvSpPr>
          <p:cNvPr id="92" name="Google Shape;92;p18"/>
          <p:cNvSpPr/>
          <p:nvPr/>
        </p:nvSpPr>
        <p:spPr>
          <a:xfrm>
            <a:off x="6667348" y="1371600"/>
            <a:ext cx="4427068"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11827"/>
              </a:buClr>
              <a:buSzPts val="2200"/>
              <a:buFont typeface="Calibri"/>
              <a:buNone/>
            </a:pPr>
            <a:r>
              <a:rPr b="1" i="0" lang="en-US" sz="2200" u="none" cap="none" strike="noStrike">
                <a:solidFill>
                  <a:srgbClr val="111827"/>
                </a:solidFill>
                <a:latin typeface="Calibri"/>
                <a:ea typeface="Calibri"/>
                <a:cs typeface="Calibri"/>
                <a:sym typeface="Calibri"/>
              </a:rPr>
              <a:t>Today's flow (≈30 min)</a:t>
            </a:r>
            <a:endParaRPr b="0" i="0" sz="2200" u="none" cap="none" strike="noStrike">
              <a:solidFill>
                <a:schemeClr val="dk1"/>
              </a:solidFill>
              <a:latin typeface="Calibri"/>
              <a:ea typeface="Calibri"/>
              <a:cs typeface="Calibri"/>
              <a:sym typeface="Calibri"/>
            </a:endParaRPr>
          </a:p>
        </p:txBody>
      </p:sp>
      <p:sp>
        <p:nvSpPr>
          <p:cNvPr id="93" name="Google Shape;93;p18"/>
          <p:cNvSpPr/>
          <p:nvPr/>
        </p:nvSpPr>
        <p:spPr>
          <a:xfrm>
            <a:off x="6667348" y="1965960"/>
            <a:ext cx="4427068" cy="1196340"/>
          </a:xfrm>
          <a:prstGeom prst="rect">
            <a:avLst/>
          </a:prstGeom>
          <a:noFill/>
          <a:ln>
            <a:noFill/>
          </a:ln>
        </p:spPr>
        <p:txBody>
          <a:bodyPr anchorCtr="0" anchor="t" bIns="45700" lIns="91425" spcFirstLastPara="1" rIns="91425" wrap="square" tIns="45700">
            <a:noAutofit/>
          </a:bodyPr>
          <a:lstStyle/>
          <a:p>
            <a:pPr indent="-279400" lvl="0" marL="279400" marR="0" rtl="0" algn="l">
              <a:spcBef>
                <a:spcPts val="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Step 1: Silent write (3–4 min)</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Step 2: Small-group talk (12–15 min)</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Step 3: Exit ticket (5 min)</a:t>
            </a:r>
            <a:endParaRPr b="0" i="0" sz="2000" u="none" cap="none" strike="noStrike">
              <a:solidFill>
                <a:schemeClr val="dk1"/>
              </a:solidFill>
              <a:latin typeface="Calibri"/>
              <a:ea typeface="Calibri"/>
              <a:cs typeface="Calibri"/>
              <a:sym typeface="Calibri"/>
            </a:endParaRPr>
          </a:p>
        </p:txBody>
      </p:sp>
      <p:sp>
        <p:nvSpPr>
          <p:cNvPr id="94" name="Google Shape;94;p18"/>
          <p:cNvSpPr/>
          <p:nvPr/>
        </p:nvSpPr>
        <p:spPr>
          <a:xfrm>
            <a:off x="6667348" y="3931920"/>
            <a:ext cx="4427068" cy="18288"/>
          </a:xfrm>
          <a:prstGeom prst="rect">
            <a:avLst/>
          </a:prstGeom>
          <a:solidFill>
            <a:srgbClr val="E5E7EB"/>
          </a:solidFill>
          <a:ln cap="flat" cmpd="sng" w="12700">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8"/>
          <p:cNvSpPr/>
          <p:nvPr/>
        </p:nvSpPr>
        <p:spPr>
          <a:xfrm>
            <a:off x="6667348" y="4160520"/>
            <a:ext cx="4427068" cy="8229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74151"/>
              </a:buClr>
              <a:buSzPts val="1800"/>
              <a:buFont typeface="Calibri"/>
              <a:buNone/>
            </a:pPr>
            <a:r>
              <a:rPr b="0" i="0" lang="en-US" sz="1800" u="none" cap="none" strike="noStrike">
                <a:solidFill>
                  <a:srgbClr val="374151"/>
                </a:solidFill>
                <a:latin typeface="Calibri"/>
                <a:ea typeface="Calibri"/>
                <a:cs typeface="Calibri"/>
                <a:sym typeface="Calibri"/>
              </a:rPr>
              <a:t>Goal: map complexity — not a debate or a vote.</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8FA"/>
        </a:solidFill>
      </p:bgPr>
    </p:bg>
    <p:spTree>
      <p:nvGrpSpPr>
        <p:cNvPr id="100" name="Shape 100"/>
        <p:cNvGrpSpPr/>
        <p:nvPr/>
      </p:nvGrpSpPr>
      <p:grpSpPr>
        <a:xfrm>
          <a:off x="0" y="0"/>
          <a:ext cx="0" cy="0"/>
          <a:chOff x="0" y="0"/>
          <a:chExt cx="0" cy="0"/>
        </a:xfrm>
      </p:grpSpPr>
      <p:sp>
        <p:nvSpPr>
          <p:cNvPr id="101" name="Google Shape;101;p19"/>
          <p:cNvSpPr/>
          <p:nvPr/>
        </p:nvSpPr>
        <p:spPr>
          <a:xfrm>
            <a:off x="0" y="0"/>
            <a:ext cx="12191695" cy="777240"/>
          </a:xfrm>
          <a:prstGeom prst="rect">
            <a:avLst/>
          </a:prstGeom>
          <a:solidFill>
            <a:srgbClr val="0B2D5C"/>
          </a:solidFill>
          <a:ln cap="flat" cmpd="sng" w="12700">
            <a:solidFill>
              <a:srgbClr val="0B2D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9"/>
          <p:cNvSpPr/>
          <p:nvPr/>
        </p:nvSpPr>
        <p:spPr>
          <a:xfrm>
            <a:off x="640080" y="164592"/>
            <a:ext cx="10911535"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3000"/>
              <a:buFont typeface="Calibri"/>
              <a:buNone/>
            </a:pPr>
            <a:r>
              <a:rPr b="1" i="0" lang="en-US" sz="3000" u="none" cap="none" strike="noStrike">
                <a:solidFill>
                  <a:srgbClr val="FFFFFF"/>
                </a:solidFill>
                <a:latin typeface="Calibri"/>
                <a:ea typeface="Calibri"/>
                <a:cs typeface="Calibri"/>
                <a:sym typeface="Calibri"/>
              </a:rPr>
              <a:t>Pick one issue (as a class)</a:t>
            </a:r>
            <a:endParaRPr b="0" i="0" sz="3000" u="none" cap="none" strike="noStrike">
              <a:solidFill>
                <a:schemeClr val="dk1"/>
              </a:solidFill>
              <a:latin typeface="Calibri"/>
              <a:ea typeface="Calibri"/>
              <a:cs typeface="Calibri"/>
              <a:sym typeface="Calibri"/>
            </a:endParaRPr>
          </a:p>
        </p:txBody>
      </p:sp>
      <p:sp>
        <p:nvSpPr>
          <p:cNvPr id="103" name="Google Shape;103;p19"/>
          <p:cNvSpPr/>
          <p:nvPr/>
        </p:nvSpPr>
        <p:spPr>
          <a:xfrm>
            <a:off x="658368" y="502920"/>
            <a:ext cx="10874959"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DE7FF"/>
              </a:buClr>
              <a:buSzPts val="1400"/>
              <a:buFont typeface="Calibri"/>
              <a:buNone/>
            </a:pPr>
            <a:r>
              <a:rPr b="0" i="0" lang="en-US" sz="1400" u="none" cap="none" strike="noStrike">
                <a:solidFill>
                  <a:srgbClr val="DDE7FF"/>
                </a:solidFill>
                <a:latin typeface="Calibri"/>
                <a:ea typeface="Calibri"/>
                <a:cs typeface="Calibri"/>
                <a:sym typeface="Calibri"/>
              </a:rPr>
              <a:t>Use your own experiences and political socialization</a:t>
            </a:r>
            <a:endParaRPr b="0" i="0" sz="1400" u="none" cap="none" strike="noStrike">
              <a:solidFill>
                <a:schemeClr val="dk1"/>
              </a:solidFill>
              <a:latin typeface="Calibri"/>
              <a:ea typeface="Calibri"/>
              <a:cs typeface="Calibri"/>
              <a:sym typeface="Calibri"/>
            </a:endParaRPr>
          </a:p>
        </p:txBody>
      </p:sp>
      <p:sp>
        <p:nvSpPr>
          <p:cNvPr id="104" name="Google Shape;104;p19"/>
          <p:cNvSpPr/>
          <p:nvPr/>
        </p:nvSpPr>
        <p:spPr>
          <a:xfrm>
            <a:off x="822960" y="1143000"/>
            <a:ext cx="10545775" cy="5440680"/>
          </a:xfrm>
          <a:prstGeom prst="roundRect">
            <a:avLst>
              <a:gd fmla="val 16667" name="adj"/>
            </a:avLst>
          </a:prstGeom>
          <a:solidFill>
            <a:srgbClr val="FFFFFF"/>
          </a:solidFill>
          <a:ln cap="flat" cmpd="sng" w="12700">
            <a:solidFill>
              <a:srgbClr val="E5E7EB"/>
            </a:solidFill>
            <a:prstDash val="solid"/>
            <a:round/>
            <a:headEnd len="sm" w="sm" type="none"/>
            <a:tailEnd len="sm" w="sm" type="none"/>
          </a:ln>
          <a:effectLst>
            <a:outerShdw blurRad="38100" rotWithShape="0" algn="bl" dir="2700000" dist="19050">
              <a:srgbClr val="000000">
                <a:alpha val="1372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9"/>
          <p:cNvSpPr/>
          <p:nvPr/>
        </p:nvSpPr>
        <p:spPr>
          <a:xfrm>
            <a:off x="1143000" y="1417320"/>
            <a:ext cx="9905695"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11827"/>
              </a:buClr>
              <a:buSzPts val="2200"/>
              <a:buFont typeface="Calibri"/>
              <a:buNone/>
            </a:pPr>
            <a:r>
              <a:rPr b="1" i="0" lang="en-US" sz="2200" u="none" cap="none" strike="noStrike">
                <a:solidFill>
                  <a:srgbClr val="111827"/>
                </a:solidFill>
                <a:latin typeface="Calibri"/>
                <a:ea typeface="Calibri"/>
                <a:cs typeface="Calibri"/>
                <a:sym typeface="Calibri"/>
              </a:rPr>
              <a:t>Possible topics</a:t>
            </a:r>
            <a:endParaRPr b="0" i="0" sz="2200" u="none" cap="none" strike="noStrike">
              <a:solidFill>
                <a:schemeClr val="dk1"/>
              </a:solidFill>
              <a:latin typeface="Calibri"/>
              <a:ea typeface="Calibri"/>
              <a:cs typeface="Calibri"/>
              <a:sym typeface="Calibri"/>
            </a:endParaRPr>
          </a:p>
        </p:txBody>
      </p:sp>
      <p:sp>
        <p:nvSpPr>
          <p:cNvPr id="106" name="Google Shape;106;p19"/>
          <p:cNvSpPr/>
          <p:nvPr/>
        </p:nvSpPr>
        <p:spPr>
          <a:xfrm>
            <a:off x="1143000" y="1874520"/>
            <a:ext cx="9905695"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11827"/>
              </a:buClr>
              <a:buSzPts val="1800"/>
              <a:buFont typeface="Calibri"/>
              <a:buNone/>
            </a:pPr>
            <a:r>
              <a:rPr b="1" i="0" lang="en-US" sz="1800" u="none" cap="none" strike="noStrike">
                <a:solidFill>
                  <a:srgbClr val="111827"/>
                </a:solidFill>
                <a:latin typeface="Calibri"/>
                <a:ea typeface="Calibri"/>
                <a:cs typeface="Calibri"/>
                <a:sym typeface="Calibri"/>
              </a:rPr>
              <a:t>Choose ONE:</a:t>
            </a:r>
            <a:endParaRPr b="0" i="0" sz="1800" u="none" cap="none" strike="noStrike">
              <a:solidFill>
                <a:schemeClr val="dk1"/>
              </a:solidFill>
              <a:latin typeface="Calibri"/>
              <a:ea typeface="Calibri"/>
              <a:cs typeface="Calibri"/>
              <a:sym typeface="Calibri"/>
            </a:endParaRPr>
          </a:p>
        </p:txBody>
      </p:sp>
      <p:sp>
        <p:nvSpPr>
          <p:cNvPr id="107" name="Google Shape;107;p19"/>
          <p:cNvSpPr/>
          <p:nvPr/>
        </p:nvSpPr>
        <p:spPr>
          <a:xfrm>
            <a:off x="1234440" y="2286000"/>
            <a:ext cx="4678528" cy="1371600"/>
          </a:xfrm>
          <a:prstGeom prst="rect">
            <a:avLst/>
          </a:prstGeom>
          <a:noFill/>
          <a:ln>
            <a:noFill/>
          </a:ln>
        </p:spPr>
        <p:txBody>
          <a:bodyPr anchorCtr="0" anchor="t" bIns="45700" lIns="91425" spcFirstLastPara="1" rIns="91425" wrap="square" tIns="45700">
            <a:noAutofit/>
          </a:bodyPr>
          <a:lstStyle/>
          <a:p>
            <a:pPr indent="-228600" lvl="0" marL="228600" marR="0" rtl="0" algn="l">
              <a:spcBef>
                <a:spcPts val="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Immigration &amp; border policy</a:t>
            </a:r>
            <a:endParaRPr b="0" i="0" sz="1800" u="none" cap="none" strike="noStrike">
              <a:solidFill>
                <a:schemeClr val="dk1"/>
              </a:solidFill>
              <a:latin typeface="Calibri"/>
              <a:ea typeface="Calibri"/>
              <a:cs typeface="Calibri"/>
              <a:sym typeface="Calibri"/>
            </a:endParaRPr>
          </a:p>
          <a:p>
            <a:pPr indent="-228600" lvl="0" marL="228600" marR="0" rtl="0" algn="l">
              <a:spcBef>
                <a:spcPts val="60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Guns &amp; public safety</a:t>
            </a:r>
            <a:endParaRPr b="0" i="0" sz="1800" u="none" cap="none" strike="noStrike">
              <a:solidFill>
                <a:schemeClr val="dk1"/>
              </a:solidFill>
              <a:latin typeface="Calibri"/>
              <a:ea typeface="Calibri"/>
              <a:cs typeface="Calibri"/>
              <a:sym typeface="Calibri"/>
            </a:endParaRPr>
          </a:p>
          <a:p>
            <a:pPr indent="-228600" lvl="0" marL="228600" marR="0" rtl="0" algn="l">
              <a:spcBef>
                <a:spcPts val="60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Policing &amp; civil liberties</a:t>
            </a:r>
            <a:endParaRPr b="0" i="0" sz="1800" u="none" cap="none" strike="noStrike">
              <a:solidFill>
                <a:schemeClr val="dk1"/>
              </a:solidFill>
              <a:latin typeface="Calibri"/>
              <a:ea typeface="Calibri"/>
              <a:cs typeface="Calibri"/>
              <a:sym typeface="Calibri"/>
            </a:endParaRPr>
          </a:p>
          <a:p>
            <a:pPr indent="-228600" lvl="0" marL="228600" marR="0" rtl="0" algn="l">
              <a:spcBef>
                <a:spcPts val="60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Voting rules (ID, mail ballots, redistricting)</a:t>
            </a:r>
            <a:endParaRPr b="0" i="0" sz="1800" u="none" cap="none" strike="noStrike">
              <a:solidFill>
                <a:schemeClr val="dk1"/>
              </a:solidFill>
              <a:latin typeface="Calibri"/>
              <a:ea typeface="Calibri"/>
              <a:cs typeface="Calibri"/>
              <a:sym typeface="Calibri"/>
            </a:endParaRPr>
          </a:p>
        </p:txBody>
      </p:sp>
      <p:sp>
        <p:nvSpPr>
          <p:cNvPr id="108" name="Google Shape;108;p19"/>
          <p:cNvSpPr/>
          <p:nvPr/>
        </p:nvSpPr>
        <p:spPr>
          <a:xfrm>
            <a:off x="6278728" y="2286000"/>
            <a:ext cx="4312768" cy="1371600"/>
          </a:xfrm>
          <a:prstGeom prst="rect">
            <a:avLst/>
          </a:prstGeom>
          <a:noFill/>
          <a:ln>
            <a:noFill/>
          </a:ln>
        </p:spPr>
        <p:txBody>
          <a:bodyPr anchorCtr="0" anchor="t" bIns="45700" lIns="91425" spcFirstLastPara="1" rIns="91425" wrap="square" tIns="45700">
            <a:noAutofit/>
          </a:bodyPr>
          <a:lstStyle/>
          <a:p>
            <a:pPr indent="-228600" lvl="0" marL="228600" marR="0" rtl="0" algn="l">
              <a:spcBef>
                <a:spcPts val="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Abortion policy after Dobbs</a:t>
            </a:r>
            <a:endParaRPr b="0" i="0" sz="1800" u="none" cap="none" strike="noStrike">
              <a:solidFill>
                <a:schemeClr val="dk1"/>
              </a:solidFill>
              <a:latin typeface="Calibri"/>
              <a:ea typeface="Calibri"/>
              <a:cs typeface="Calibri"/>
              <a:sym typeface="Calibri"/>
            </a:endParaRPr>
          </a:p>
          <a:p>
            <a:pPr indent="-228600" lvl="0" marL="228600" marR="0" rtl="0" algn="l">
              <a:spcBef>
                <a:spcPts val="60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Student loan forgiveness / college affordability</a:t>
            </a:r>
            <a:endParaRPr b="0" i="0" sz="1800" u="none" cap="none" strike="noStrike">
              <a:solidFill>
                <a:schemeClr val="dk1"/>
              </a:solidFill>
              <a:latin typeface="Calibri"/>
              <a:ea typeface="Calibri"/>
              <a:cs typeface="Calibri"/>
              <a:sym typeface="Calibri"/>
            </a:endParaRPr>
          </a:p>
          <a:p>
            <a:pPr indent="-228600" lvl="0" marL="228600" marR="0" rtl="0" algn="l">
              <a:spcBef>
                <a:spcPts val="60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Free speech vs harmful speech (campus &amp; online)</a:t>
            </a:r>
            <a:endParaRPr b="0" i="0" sz="1800" u="none" cap="none" strike="noStrike">
              <a:solidFill>
                <a:schemeClr val="dk1"/>
              </a:solidFill>
              <a:latin typeface="Calibri"/>
              <a:ea typeface="Calibri"/>
              <a:cs typeface="Calibri"/>
              <a:sym typeface="Calibri"/>
            </a:endParaRPr>
          </a:p>
          <a:p>
            <a:pPr indent="-228600" lvl="0" marL="228600" marR="0" rtl="0" algn="l">
              <a:spcBef>
                <a:spcPts val="60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Other current issue (approved by instructor)</a:t>
            </a:r>
            <a:endParaRPr b="0" i="0" sz="1800" u="none" cap="none" strike="noStrike">
              <a:solidFill>
                <a:schemeClr val="dk1"/>
              </a:solidFill>
              <a:latin typeface="Calibri"/>
              <a:ea typeface="Calibri"/>
              <a:cs typeface="Calibri"/>
              <a:sym typeface="Calibri"/>
            </a:endParaRPr>
          </a:p>
        </p:txBody>
      </p:sp>
      <p:sp>
        <p:nvSpPr>
          <p:cNvPr id="109" name="Google Shape;109;p19"/>
          <p:cNvSpPr/>
          <p:nvPr/>
        </p:nvSpPr>
        <p:spPr>
          <a:xfrm>
            <a:off x="1143000" y="5989320"/>
            <a:ext cx="4206240" cy="411480"/>
          </a:xfrm>
          <a:prstGeom prst="roundRect">
            <a:avLst>
              <a:gd fmla="val 16667" name="adj"/>
            </a:avLst>
          </a:prstGeom>
          <a:solidFill>
            <a:srgbClr val="EFF6FF"/>
          </a:solidFill>
          <a:ln cap="flat" cmpd="sng" w="12700">
            <a:solidFill>
              <a:srgbClr val="BFDB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9"/>
          <p:cNvSpPr/>
          <p:nvPr/>
        </p:nvSpPr>
        <p:spPr>
          <a:xfrm>
            <a:off x="1307592" y="6080760"/>
            <a:ext cx="3877056"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6FDB"/>
              </a:buClr>
              <a:buSzPts val="1400"/>
              <a:buFont typeface="Calibri"/>
              <a:buNone/>
            </a:pPr>
            <a:r>
              <a:rPr b="1" i="0" lang="en-US" sz="1400" u="none" cap="none" strike="noStrike">
                <a:solidFill>
                  <a:srgbClr val="1E6FDB"/>
                </a:solidFill>
                <a:latin typeface="Calibri"/>
                <a:ea typeface="Calibri"/>
                <a:cs typeface="Calibri"/>
                <a:sym typeface="Calibri"/>
              </a:rPr>
              <a:t>Tip: You can speak in general terms (“in my community…”)</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8FA"/>
        </a:solidFill>
      </p:bgPr>
    </p:bg>
    <p:spTree>
      <p:nvGrpSpPr>
        <p:cNvPr id="115" name="Shape 115"/>
        <p:cNvGrpSpPr/>
        <p:nvPr/>
      </p:nvGrpSpPr>
      <p:grpSpPr>
        <a:xfrm>
          <a:off x="0" y="0"/>
          <a:ext cx="0" cy="0"/>
          <a:chOff x="0" y="0"/>
          <a:chExt cx="0" cy="0"/>
        </a:xfrm>
      </p:grpSpPr>
      <p:sp>
        <p:nvSpPr>
          <p:cNvPr id="116" name="Google Shape;116;p20"/>
          <p:cNvSpPr/>
          <p:nvPr/>
        </p:nvSpPr>
        <p:spPr>
          <a:xfrm>
            <a:off x="0" y="0"/>
            <a:ext cx="12191695" cy="777240"/>
          </a:xfrm>
          <a:prstGeom prst="rect">
            <a:avLst/>
          </a:prstGeom>
          <a:solidFill>
            <a:srgbClr val="0B2D5C"/>
          </a:solidFill>
          <a:ln cap="flat" cmpd="sng" w="12700">
            <a:solidFill>
              <a:srgbClr val="0B2D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0"/>
          <p:cNvSpPr/>
          <p:nvPr/>
        </p:nvSpPr>
        <p:spPr>
          <a:xfrm>
            <a:off x="640080" y="164592"/>
            <a:ext cx="10911535"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3000"/>
              <a:buFont typeface="Calibri"/>
              <a:buNone/>
            </a:pPr>
            <a:r>
              <a:rPr b="1" i="0" lang="en-US" sz="3000" u="none" cap="none" strike="noStrike">
                <a:solidFill>
                  <a:srgbClr val="FFFFFF"/>
                </a:solidFill>
                <a:latin typeface="Calibri"/>
                <a:ea typeface="Calibri"/>
                <a:cs typeface="Calibri"/>
                <a:sym typeface="Calibri"/>
              </a:rPr>
              <a:t>Step 1 — Silent write (3–4 minutes)</a:t>
            </a:r>
            <a:endParaRPr b="0" i="0" sz="3000" u="none" cap="none" strike="noStrike">
              <a:solidFill>
                <a:schemeClr val="dk1"/>
              </a:solidFill>
              <a:latin typeface="Calibri"/>
              <a:ea typeface="Calibri"/>
              <a:cs typeface="Calibri"/>
              <a:sym typeface="Calibri"/>
            </a:endParaRPr>
          </a:p>
        </p:txBody>
      </p:sp>
      <p:sp>
        <p:nvSpPr>
          <p:cNvPr id="118" name="Google Shape;118;p20"/>
          <p:cNvSpPr/>
          <p:nvPr/>
        </p:nvSpPr>
        <p:spPr>
          <a:xfrm>
            <a:off x="658368" y="502920"/>
            <a:ext cx="10874959"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DE7FF"/>
              </a:buClr>
              <a:buSzPts val="1400"/>
              <a:buFont typeface="Calibri"/>
              <a:buNone/>
            </a:pPr>
            <a:r>
              <a:rPr b="0" i="0" lang="en-US" sz="1400" u="none" cap="none" strike="noStrike">
                <a:solidFill>
                  <a:srgbClr val="DDE7FF"/>
                </a:solidFill>
                <a:latin typeface="Calibri"/>
                <a:ea typeface="Calibri"/>
                <a:cs typeface="Calibri"/>
                <a:sym typeface="Calibri"/>
              </a:rPr>
              <a:t>Write first so everyone has something to contribute</a:t>
            </a:r>
            <a:endParaRPr b="0" i="0" sz="1400" u="none" cap="none" strike="noStrike">
              <a:solidFill>
                <a:schemeClr val="dk1"/>
              </a:solidFill>
              <a:latin typeface="Calibri"/>
              <a:ea typeface="Calibri"/>
              <a:cs typeface="Calibri"/>
              <a:sym typeface="Calibri"/>
            </a:endParaRPr>
          </a:p>
        </p:txBody>
      </p:sp>
      <p:sp>
        <p:nvSpPr>
          <p:cNvPr id="119" name="Google Shape;119;p20"/>
          <p:cNvSpPr/>
          <p:nvPr/>
        </p:nvSpPr>
        <p:spPr>
          <a:xfrm>
            <a:off x="822960" y="1143000"/>
            <a:ext cx="10545775" cy="5440680"/>
          </a:xfrm>
          <a:prstGeom prst="roundRect">
            <a:avLst>
              <a:gd fmla="val 16667" name="adj"/>
            </a:avLst>
          </a:prstGeom>
          <a:solidFill>
            <a:srgbClr val="FFFFFF"/>
          </a:solidFill>
          <a:ln cap="flat" cmpd="sng" w="12700">
            <a:solidFill>
              <a:srgbClr val="E5E7EB"/>
            </a:solidFill>
            <a:prstDash val="solid"/>
            <a:round/>
            <a:headEnd len="sm" w="sm" type="none"/>
            <a:tailEnd len="sm" w="sm" type="none"/>
          </a:ln>
          <a:effectLst>
            <a:outerShdw blurRad="38100" rotWithShape="0" algn="bl" dir="2700000" dist="19050">
              <a:srgbClr val="000000">
                <a:alpha val="1372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0"/>
          <p:cNvSpPr/>
          <p:nvPr/>
        </p:nvSpPr>
        <p:spPr>
          <a:xfrm>
            <a:off x="1143000" y="1417320"/>
            <a:ext cx="9905695"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11827"/>
              </a:buClr>
              <a:buSzPts val="2200"/>
              <a:buFont typeface="Calibri"/>
              <a:buNone/>
            </a:pPr>
            <a:r>
              <a:rPr b="1" i="0" lang="en-US" sz="2200" u="none" cap="none" strike="noStrike">
                <a:solidFill>
                  <a:srgbClr val="111827"/>
                </a:solidFill>
                <a:latin typeface="Calibri"/>
                <a:ea typeface="Calibri"/>
                <a:cs typeface="Calibri"/>
                <a:sym typeface="Calibri"/>
              </a:rPr>
              <a:t>In your notes, write:</a:t>
            </a:r>
            <a:endParaRPr b="0" i="0" sz="2200" u="none" cap="none" strike="noStrike">
              <a:solidFill>
                <a:schemeClr val="dk1"/>
              </a:solidFill>
              <a:latin typeface="Calibri"/>
              <a:ea typeface="Calibri"/>
              <a:cs typeface="Calibri"/>
              <a:sym typeface="Calibri"/>
            </a:endParaRPr>
          </a:p>
        </p:txBody>
      </p:sp>
      <p:sp>
        <p:nvSpPr>
          <p:cNvPr id="121" name="Google Shape;121;p20"/>
          <p:cNvSpPr/>
          <p:nvPr/>
        </p:nvSpPr>
        <p:spPr>
          <a:xfrm>
            <a:off x="1143000" y="1874520"/>
            <a:ext cx="9905695" cy="1488440"/>
          </a:xfrm>
          <a:prstGeom prst="rect">
            <a:avLst/>
          </a:prstGeom>
          <a:noFill/>
          <a:ln>
            <a:noFill/>
          </a:ln>
        </p:spPr>
        <p:txBody>
          <a:bodyPr anchorCtr="0" anchor="t" bIns="45700" lIns="91425" spcFirstLastPara="1" rIns="91425" wrap="square" tIns="45700">
            <a:noAutofit/>
          </a:bodyPr>
          <a:lstStyle/>
          <a:p>
            <a:pPr indent="-279400" lvl="0" marL="279400" marR="0" rtl="0" algn="l">
              <a:spcBef>
                <a:spcPts val="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Truth statement: “This issue feels important to me because ______.”</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Evidence/source: “One experience or observation that shaped that is ______.”</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Tension: “A downside or tradeoff I worry about is ______.”</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Socialization note: “One influence on my view is (family / friends / media / school / job / community) because ______.”</a:t>
            </a:r>
            <a:endParaRPr b="0" i="0" sz="2000" u="none" cap="none" strike="noStrike">
              <a:solidFill>
                <a:schemeClr val="dk1"/>
              </a:solidFill>
              <a:latin typeface="Calibri"/>
              <a:ea typeface="Calibri"/>
              <a:cs typeface="Calibri"/>
              <a:sym typeface="Calibri"/>
            </a:endParaRPr>
          </a:p>
        </p:txBody>
      </p:sp>
      <p:sp>
        <p:nvSpPr>
          <p:cNvPr id="122" name="Google Shape;122;p20"/>
          <p:cNvSpPr/>
          <p:nvPr/>
        </p:nvSpPr>
        <p:spPr>
          <a:xfrm>
            <a:off x="1143000" y="5989320"/>
            <a:ext cx="9905695" cy="502920"/>
          </a:xfrm>
          <a:prstGeom prst="roundRect">
            <a:avLst>
              <a:gd fmla="val 16667" name="adj"/>
            </a:avLst>
          </a:prstGeom>
          <a:solidFill>
            <a:srgbClr val="FFFBEB"/>
          </a:solidFill>
          <a:ln cap="flat" cmpd="sng" w="12700">
            <a:solidFill>
              <a:srgbClr val="FDE6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0"/>
          <p:cNvSpPr/>
          <p:nvPr/>
        </p:nvSpPr>
        <p:spPr>
          <a:xfrm>
            <a:off x="1325880" y="6099048"/>
            <a:ext cx="9539935"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74151"/>
              </a:buClr>
              <a:buSzPts val="1600"/>
              <a:buFont typeface="Calibri"/>
              <a:buNone/>
            </a:pPr>
            <a:r>
              <a:rPr b="0" i="0" lang="en-US" sz="1600" u="none" cap="none" strike="noStrike">
                <a:solidFill>
                  <a:srgbClr val="374151"/>
                </a:solidFill>
                <a:latin typeface="Calibri"/>
                <a:ea typeface="Calibri"/>
                <a:cs typeface="Calibri"/>
                <a:sym typeface="Calibri"/>
              </a:rPr>
              <a:t>Keep it appropriate for class. You can stay general and avoid personal details.</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8FA"/>
        </a:solidFill>
      </p:bgPr>
    </p:bg>
    <p:spTree>
      <p:nvGrpSpPr>
        <p:cNvPr id="128" name="Shape 128"/>
        <p:cNvGrpSpPr/>
        <p:nvPr/>
      </p:nvGrpSpPr>
      <p:grpSpPr>
        <a:xfrm>
          <a:off x="0" y="0"/>
          <a:ext cx="0" cy="0"/>
          <a:chOff x="0" y="0"/>
          <a:chExt cx="0" cy="0"/>
        </a:xfrm>
      </p:grpSpPr>
      <p:sp>
        <p:nvSpPr>
          <p:cNvPr id="129" name="Google Shape;129;p21"/>
          <p:cNvSpPr/>
          <p:nvPr/>
        </p:nvSpPr>
        <p:spPr>
          <a:xfrm>
            <a:off x="0" y="0"/>
            <a:ext cx="12191695" cy="777240"/>
          </a:xfrm>
          <a:prstGeom prst="rect">
            <a:avLst/>
          </a:prstGeom>
          <a:solidFill>
            <a:srgbClr val="0B2D5C"/>
          </a:solidFill>
          <a:ln cap="flat" cmpd="sng" w="12700">
            <a:solidFill>
              <a:srgbClr val="0B2D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1"/>
          <p:cNvSpPr/>
          <p:nvPr/>
        </p:nvSpPr>
        <p:spPr>
          <a:xfrm>
            <a:off x="640080" y="164592"/>
            <a:ext cx="10911535"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3000"/>
              <a:buFont typeface="Calibri"/>
              <a:buNone/>
            </a:pPr>
            <a:r>
              <a:rPr b="1" i="0" lang="en-US" sz="3000" u="none" cap="none" strike="noStrike">
                <a:solidFill>
                  <a:srgbClr val="FFFFFF"/>
                </a:solidFill>
                <a:latin typeface="Calibri"/>
                <a:ea typeface="Calibri"/>
                <a:cs typeface="Calibri"/>
                <a:sym typeface="Calibri"/>
              </a:rPr>
              <a:t>Step 2 — Small-group talk (Round 1)</a:t>
            </a:r>
            <a:endParaRPr b="0" i="0" sz="3000" u="none" cap="none" strike="noStrike">
              <a:solidFill>
                <a:schemeClr val="dk1"/>
              </a:solidFill>
              <a:latin typeface="Calibri"/>
              <a:ea typeface="Calibri"/>
              <a:cs typeface="Calibri"/>
              <a:sym typeface="Calibri"/>
            </a:endParaRPr>
          </a:p>
        </p:txBody>
      </p:sp>
      <p:sp>
        <p:nvSpPr>
          <p:cNvPr id="131" name="Google Shape;131;p21"/>
          <p:cNvSpPr/>
          <p:nvPr/>
        </p:nvSpPr>
        <p:spPr>
          <a:xfrm>
            <a:off x="658368" y="502920"/>
            <a:ext cx="10874959"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DE7FF"/>
              </a:buClr>
              <a:buSzPts val="1400"/>
              <a:buFont typeface="Calibri"/>
              <a:buNone/>
            </a:pPr>
            <a:r>
              <a:rPr b="0" i="0" lang="en-US" sz="1400" u="none" cap="none" strike="noStrike">
                <a:solidFill>
                  <a:srgbClr val="DDE7FF"/>
                </a:solidFill>
                <a:latin typeface="Calibri"/>
                <a:ea typeface="Calibri"/>
                <a:cs typeface="Calibri"/>
                <a:sym typeface="Calibri"/>
              </a:rPr>
              <a:t>6 minutes • Share + understand</a:t>
            </a:r>
            <a:endParaRPr b="0" i="0" sz="1400" u="none" cap="none" strike="noStrike">
              <a:solidFill>
                <a:schemeClr val="dk1"/>
              </a:solidFill>
              <a:latin typeface="Calibri"/>
              <a:ea typeface="Calibri"/>
              <a:cs typeface="Calibri"/>
              <a:sym typeface="Calibri"/>
            </a:endParaRPr>
          </a:p>
        </p:txBody>
      </p:sp>
      <p:sp>
        <p:nvSpPr>
          <p:cNvPr id="132" name="Google Shape;132;p21"/>
          <p:cNvSpPr/>
          <p:nvPr/>
        </p:nvSpPr>
        <p:spPr>
          <a:xfrm>
            <a:off x="777240" y="1097280"/>
            <a:ext cx="5067148" cy="5394960"/>
          </a:xfrm>
          <a:prstGeom prst="roundRect">
            <a:avLst>
              <a:gd fmla="val 16667" name="adj"/>
            </a:avLst>
          </a:prstGeom>
          <a:solidFill>
            <a:srgbClr val="FFFFFF"/>
          </a:solidFill>
          <a:ln cap="flat" cmpd="sng" w="12700">
            <a:solidFill>
              <a:srgbClr val="E5E7EB"/>
            </a:solidFill>
            <a:prstDash val="solid"/>
            <a:round/>
            <a:headEnd len="sm" w="sm" type="none"/>
            <a:tailEnd len="sm" w="sm" type="none"/>
          </a:ln>
          <a:effectLst>
            <a:outerShdw blurRad="38100" rotWithShape="0" algn="bl" dir="2700000" dist="19050">
              <a:srgbClr val="000000">
                <a:alpha val="1372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1"/>
          <p:cNvSpPr/>
          <p:nvPr/>
        </p:nvSpPr>
        <p:spPr>
          <a:xfrm>
            <a:off x="6347308" y="1097280"/>
            <a:ext cx="5067148" cy="5394960"/>
          </a:xfrm>
          <a:prstGeom prst="roundRect">
            <a:avLst>
              <a:gd fmla="val 16667" name="adj"/>
            </a:avLst>
          </a:prstGeom>
          <a:solidFill>
            <a:srgbClr val="FFFFFF"/>
          </a:solidFill>
          <a:ln cap="flat" cmpd="sng" w="12700">
            <a:solidFill>
              <a:srgbClr val="E5E7EB"/>
            </a:solidFill>
            <a:prstDash val="solid"/>
            <a:round/>
            <a:headEnd len="sm" w="sm" type="none"/>
            <a:tailEnd len="sm" w="sm" type="none"/>
          </a:ln>
          <a:effectLst>
            <a:outerShdw blurRad="38100" rotWithShape="0" algn="bl" dir="2700000" dist="19050">
              <a:srgbClr val="000000">
                <a:alpha val="1372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1"/>
          <p:cNvSpPr/>
          <p:nvPr/>
        </p:nvSpPr>
        <p:spPr>
          <a:xfrm>
            <a:off x="1097280" y="1371600"/>
            <a:ext cx="4427068"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11827"/>
              </a:buClr>
              <a:buSzPts val="2200"/>
              <a:buFont typeface="Calibri"/>
              <a:buNone/>
            </a:pPr>
            <a:r>
              <a:rPr b="1" i="0" lang="en-US" sz="2200" u="none" cap="none" strike="noStrike">
                <a:solidFill>
                  <a:srgbClr val="111827"/>
                </a:solidFill>
                <a:latin typeface="Calibri"/>
                <a:ea typeface="Calibri"/>
                <a:cs typeface="Calibri"/>
                <a:sym typeface="Calibri"/>
              </a:rPr>
              <a:t>Rules (keep it smooth)</a:t>
            </a:r>
            <a:endParaRPr b="0" i="0" sz="2200" u="none" cap="none" strike="noStrike">
              <a:solidFill>
                <a:schemeClr val="dk1"/>
              </a:solidFill>
              <a:latin typeface="Calibri"/>
              <a:ea typeface="Calibri"/>
              <a:cs typeface="Calibri"/>
              <a:sym typeface="Calibri"/>
            </a:endParaRPr>
          </a:p>
        </p:txBody>
      </p:sp>
      <p:sp>
        <p:nvSpPr>
          <p:cNvPr id="135" name="Google Shape;135;p21"/>
          <p:cNvSpPr/>
          <p:nvPr/>
        </p:nvSpPr>
        <p:spPr>
          <a:xfrm>
            <a:off x="1097280" y="1920240"/>
            <a:ext cx="4427068" cy="1371600"/>
          </a:xfrm>
          <a:prstGeom prst="rect">
            <a:avLst/>
          </a:prstGeom>
          <a:noFill/>
          <a:ln>
            <a:noFill/>
          </a:ln>
        </p:spPr>
        <p:txBody>
          <a:bodyPr anchorCtr="0" anchor="t" bIns="45700" lIns="91425" spcFirstLastPara="1" rIns="91425" wrap="square" tIns="45700">
            <a:noAutofit/>
          </a:bodyPr>
          <a:lstStyle/>
          <a:p>
            <a:pPr indent="-254000" lvl="0" marL="254000" marR="0" rtl="0" algn="l">
              <a:spcBef>
                <a:spcPts val="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Go around the circle — one speaker at a time.</a:t>
            </a:r>
            <a:endParaRPr b="0" i="0" sz="1800" u="none" cap="none" strike="noStrike">
              <a:solidFill>
                <a:schemeClr val="dk1"/>
              </a:solidFill>
              <a:latin typeface="Calibri"/>
              <a:ea typeface="Calibri"/>
              <a:cs typeface="Calibri"/>
              <a:sym typeface="Calibri"/>
            </a:endParaRPr>
          </a:p>
          <a:p>
            <a:pPr indent="-254000" lvl="0" marL="254000" marR="0" rtl="0" algn="l">
              <a:spcBef>
                <a:spcPts val="60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≈45 seconds each (share ONE truth statement).</a:t>
            </a:r>
            <a:endParaRPr b="0" i="0" sz="1800" u="none" cap="none" strike="noStrike">
              <a:solidFill>
                <a:schemeClr val="dk1"/>
              </a:solidFill>
              <a:latin typeface="Calibri"/>
              <a:ea typeface="Calibri"/>
              <a:cs typeface="Calibri"/>
              <a:sym typeface="Calibri"/>
            </a:endParaRPr>
          </a:p>
          <a:p>
            <a:pPr indent="-254000" lvl="0" marL="254000" marR="0" rtl="0" algn="l">
              <a:spcBef>
                <a:spcPts val="60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No interrupting. Ask questions to understand.</a:t>
            </a:r>
            <a:endParaRPr b="0" i="0" sz="1800" u="none" cap="none" strike="noStrike">
              <a:solidFill>
                <a:schemeClr val="dk1"/>
              </a:solidFill>
              <a:latin typeface="Calibri"/>
              <a:ea typeface="Calibri"/>
              <a:cs typeface="Calibri"/>
              <a:sym typeface="Calibri"/>
            </a:endParaRPr>
          </a:p>
          <a:p>
            <a:pPr indent="-254000" lvl="0" marL="254000" marR="0" rtl="0" algn="l">
              <a:spcBef>
                <a:spcPts val="600"/>
              </a:spcBef>
              <a:spcAft>
                <a:spcPts val="0"/>
              </a:spcAft>
              <a:buClr>
                <a:srgbClr val="111827"/>
              </a:buClr>
              <a:buSzPts val="1800"/>
              <a:buFont typeface="Calibri"/>
              <a:buChar char="•"/>
            </a:pPr>
            <a:r>
              <a:rPr b="0" i="0" lang="en-US" sz="1800" u="none" cap="none" strike="noStrike">
                <a:solidFill>
                  <a:srgbClr val="111827"/>
                </a:solidFill>
                <a:latin typeface="Calibri"/>
                <a:ea typeface="Calibri"/>
                <a:cs typeface="Calibri"/>
                <a:sym typeface="Calibri"/>
              </a:rPr>
              <a:t>Everyone shares once before anyone shares twice.</a:t>
            </a:r>
            <a:endParaRPr b="0" i="0" sz="1800" u="none" cap="none" strike="noStrike">
              <a:solidFill>
                <a:schemeClr val="dk1"/>
              </a:solidFill>
              <a:latin typeface="Calibri"/>
              <a:ea typeface="Calibri"/>
              <a:cs typeface="Calibri"/>
              <a:sym typeface="Calibri"/>
            </a:endParaRPr>
          </a:p>
        </p:txBody>
      </p:sp>
      <p:sp>
        <p:nvSpPr>
          <p:cNvPr id="136" name="Google Shape;136;p21"/>
          <p:cNvSpPr/>
          <p:nvPr/>
        </p:nvSpPr>
        <p:spPr>
          <a:xfrm>
            <a:off x="6667348" y="1371600"/>
            <a:ext cx="4427068"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11827"/>
              </a:buClr>
              <a:buSzPts val="2200"/>
              <a:buFont typeface="Calibri"/>
              <a:buNone/>
            </a:pPr>
            <a:r>
              <a:rPr b="1" i="0" lang="en-US" sz="2200" u="none" cap="none" strike="noStrike">
                <a:solidFill>
                  <a:srgbClr val="111827"/>
                </a:solidFill>
                <a:latin typeface="Calibri"/>
                <a:ea typeface="Calibri"/>
                <a:cs typeface="Calibri"/>
                <a:sym typeface="Calibri"/>
              </a:rPr>
              <a:t>Question stems</a:t>
            </a:r>
            <a:endParaRPr b="0" i="0" sz="2200" u="none" cap="none" strike="noStrike">
              <a:solidFill>
                <a:schemeClr val="dk1"/>
              </a:solidFill>
              <a:latin typeface="Calibri"/>
              <a:ea typeface="Calibri"/>
              <a:cs typeface="Calibri"/>
              <a:sym typeface="Calibri"/>
            </a:endParaRPr>
          </a:p>
        </p:txBody>
      </p:sp>
      <p:sp>
        <p:nvSpPr>
          <p:cNvPr id="137" name="Google Shape;137;p21"/>
          <p:cNvSpPr/>
          <p:nvPr/>
        </p:nvSpPr>
        <p:spPr>
          <a:xfrm>
            <a:off x="6667348" y="1920240"/>
            <a:ext cx="4427068" cy="1488440"/>
          </a:xfrm>
          <a:prstGeom prst="rect">
            <a:avLst/>
          </a:prstGeom>
          <a:noFill/>
          <a:ln>
            <a:noFill/>
          </a:ln>
        </p:spPr>
        <p:txBody>
          <a:bodyPr anchorCtr="0" anchor="t" bIns="45700" lIns="91425" spcFirstLastPara="1" rIns="91425" wrap="square" tIns="45700">
            <a:noAutofit/>
          </a:bodyPr>
          <a:lstStyle/>
          <a:p>
            <a:pPr indent="-279400" lvl="0" marL="279400" marR="0" rtl="0" algn="l">
              <a:spcBef>
                <a:spcPts val="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“What makes that feel true to you?”</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“What experience or influence shaped that?”</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“What do you think people ignore or misunderstand?”</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“What tradeoff worries you the most?”</a:t>
            </a:r>
            <a:endParaRPr b="0" i="0" sz="2000" u="none" cap="none" strike="noStrike">
              <a:solidFill>
                <a:schemeClr val="dk1"/>
              </a:solidFill>
              <a:latin typeface="Calibri"/>
              <a:ea typeface="Calibri"/>
              <a:cs typeface="Calibri"/>
              <a:sym typeface="Calibri"/>
            </a:endParaRPr>
          </a:p>
        </p:txBody>
      </p:sp>
      <p:sp>
        <p:nvSpPr>
          <p:cNvPr id="138" name="Google Shape;138;p21"/>
          <p:cNvSpPr/>
          <p:nvPr/>
        </p:nvSpPr>
        <p:spPr>
          <a:xfrm>
            <a:off x="914400" y="6355080"/>
            <a:ext cx="4206240" cy="411480"/>
          </a:xfrm>
          <a:prstGeom prst="roundRect">
            <a:avLst>
              <a:gd fmla="val 16667" name="adj"/>
            </a:avLst>
          </a:prstGeom>
          <a:solidFill>
            <a:srgbClr val="EFF6FF"/>
          </a:solidFill>
          <a:ln cap="flat" cmpd="sng" w="12700">
            <a:solidFill>
              <a:srgbClr val="BFDB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1"/>
          <p:cNvSpPr/>
          <p:nvPr/>
        </p:nvSpPr>
        <p:spPr>
          <a:xfrm>
            <a:off x="1078992" y="6446520"/>
            <a:ext cx="3877056"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6FDB"/>
              </a:buClr>
              <a:buSzPts val="1400"/>
              <a:buFont typeface="Calibri"/>
              <a:buNone/>
            </a:pPr>
            <a:r>
              <a:rPr b="1" i="0" lang="en-US" sz="1400" u="none" cap="none" strike="noStrike">
                <a:solidFill>
                  <a:srgbClr val="1E6FDB"/>
                </a:solidFill>
                <a:latin typeface="Calibri"/>
                <a:ea typeface="Calibri"/>
                <a:cs typeface="Calibri"/>
                <a:sym typeface="Calibri"/>
              </a:rPr>
              <a:t>Goal: listen first — no rebuttals yet</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8FA"/>
        </a:solidFill>
      </p:bgPr>
    </p:bg>
    <p:spTree>
      <p:nvGrpSpPr>
        <p:cNvPr id="144" name="Shape 144"/>
        <p:cNvGrpSpPr/>
        <p:nvPr/>
      </p:nvGrpSpPr>
      <p:grpSpPr>
        <a:xfrm>
          <a:off x="0" y="0"/>
          <a:ext cx="0" cy="0"/>
          <a:chOff x="0" y="0"/>
          <a:chExt cx="0" cy="0"/>
        </a:xfrm>
      </p:grpSpPr>
      <p:sp>
        <p:nvSpPr>
          <p:cNvPr id="145" name="Google Shape;145;p22"/>
          <p:cNvSpPr/>
          <p:nvPr/>
        </p:nvSpPr>
        <p:spPr>
          <a:xfrm>
            <a:off x="0" y="0"/>
            <a:ext cx="12191695" cy="777240"/>
          </a:xfrm>
          <a:prstGeom prst="rect">
            <a:avLst/>
          </a:prstGeom>
          <a:solidFill>
            <a:srgbClr val="0B2D5C"/>
          </a:solidFill>
          <a:ln cap="flat" cmpd="sng" w="12700">
            <a:solidFill>
              <a:srgbClr val="0B2D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2"/>
          <p:cNvSpPr/>
          <p:nvPr/>
        </p:nvSpPr>
        <p:spPr>
          <a:xfrm>
            <a:off x="640080" y="164592"/>
            <a:ext cx="10911535"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3000"/>
              <a:buFont typeface="Calibri"/>
              <a:buNone/>
            </a:pPr>
            <a:r>
              <a:rPr b="1" i="0" lang="en-US" sz="3000" u="none" cap="none" strike="noStrike">
                <a:solidFill>
                  <a:srgbClr val="FFFFFF"/>
                </a:solidFill>
                <a:latin typeface="Calibri"/>
                <a:ea typeface="Calibri"/>
                <a:cs typeface="Calibri"/>
                <a:sym typeface="Calibri"/>
              </a:rPr>
              <a:t>Step 2 — Small-group talk (Round 2)</a:t>
            </a:r>
            <a:endParaRPr b="0" i="0" sz="3000" u="none" cap="none" strike="noStrike">
              <a:solidFill>
                <a:schemeClr val="dk1"/>
              </a:solidFill>
              <a:latin typeface="Calibri"/>
              <a:ea typeface="Calibri"/>
              <a:cs typeface="Calibri"/>
              <a:sym typeface="Calibri"/>
            </a:endParaRPr>
          </a:p>
        </p:txBody>
      </p:sp>
      <p:sp>
        <p:nvSpPr>
          <p:cNvPr id="147" name="Google Shape;147;p22"/>
          <p:cNvSpPr/>
          <p:nvPr/>
        </p:nvSpPr>
        <p:spPr>
          <a:xfrm>
            <a:off x="658368" y="502920"/>
            <a:ext cx="10874959"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DE7FF"/>
              </a:buClr>
              <a:buSzPts val="1400"/>
              <a:buFont typeface="Calibri"/>
              <a:buNone/>
            </a:pPr>
            <a:r>
              <a:rPr b="0" i="0" lang="en-US" sz="1400" u="none" cap="none" strike="noStrike">
                <a:solidFill>
                  <a:srgbClr val="DDE7FF"/>
                </a:solidFill>
                <a:latin typeface="Calibri"/>
                <a:ea typeface="Calibri"/>
                <a:cs typeface="Calibri"/>
                <a:sym typeface="Calibri"/>
              </a:rPr>
              <a:t>6–9 minutes • Open discussion</a:t>
            </a:r>
            <a:endParaRPr b="0" i="0" sz="1400" u="none" cap="none" strike="noStrike">
              <a:solidFill>
                <a:schemeClr val="dk1"/>
              </a:solidFill>
              <a:latin typeface="Calibri"/>
              <a:ea typeface="Calibri"/>
              <a:cs typeface="Calibri"/>
              <a:sym typeface="Calibri"/>
            </a:endParaRPr>
          </a:p>
        </p:txBody>
      </p:sp>
      <p:sp>
        <p:nvSpPr>
          <p:cNvPr id="148" name="Google Shape;148;p22"/>
          <p:cNvSpPr/>
          <p:nvPr/>
        </p:nvSpPr>
        <p:spPr>
          <a:xfrm>
            <a:off x="822960" y="1143000"/>
            <a:ext cx="10545775" cy="5440680"/>
          </a:xfrm>
          <a:prstGeom prst="roundRect">
            <a:avLst>
              <a:gd fmla="val 16667" name="adj"/>
            </a:avLst>
          </a:prstGeom>
          <a:solidFill>
            <a:srgbClr val="FFFFFF"/>
          </a:solidFill>
          <a:ln cap="flat" cmpd="sng" w="12700">
            <a:solidFill>
              <a:srgbClr val="E5E7EB"/>
            </a:solidFill>
            <a:prstDash val="solid"/>
            <a:round/>
            <a:headEnd len="sm" w="sm" type="none"/>
            <a:tailEnd len="sm" w="sm" type="none"/>
          </a:ln>
          <a:effectLst>
            <a:outerShdw blurRad="38100" rotWithShape="0" algn="bl" dir="2700000" dist="19050">
              <a:srgbClr val="000000">
                <a:alpha val="1372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2"/>
          <p:cNvSpPr/>
          <p:nvPr/>
        </p:nvSpPr>
        <p:spPr>
          <a:xfrm>
            <a:off x="1143000" y="1417320"/>
            <a:ext cx="9905695"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11827"/>
              </a:buClr>
              <a:buSzPts val="2200"/>
              <a:buFont typeface="Calibri"/>
              <a:buNone/>
            </a:pPr>
            <a:r>
              <a:rPr b="1" i="0" lang="en-US" sz="2200" u="none" cap="none" strike="noStrike">
                <a:solidFill>
                  <a:srgbClr val="111827"/>
                </a:solidFill>
                <a:latin typeface="Calibri"/>
                <a:ea typeface="Calibri"/>
                <a:cs typeface="Calibri"/>
                <a:sym typeface="Calibri"/>
              </a:rPr>
              <a:t>Now discuss freely — but keep the goal in mind:</a:t>
            </a:r>
            <a:endParaRPr b="0" i="0" sz="2200" u="none" cap="none" strike="noStrike">
              <a:solidFill>
                <a:schemeClr val="dk1"/>
              </a:solidFill>
              <a:latin typeface="Calibri"/>
              <a:ea typeface="Calibri"/>
              <a:cs typeface="Calibri"/>
              <a:sym typeface="Calibri"/>
            </a:endParaRPr>
          </a:p>
        </p:txBody>
      </p:sp>
      <p:sp>
        <p:nvSpPr>
          <p:cNvPr id="150" name="Google Shape;150;p22"/>
          <p:cNvSpPr/>
          <p:nvPr/>
        </p:nvSpPr>
        <p:spPr>
          <a:xfrm>
            <a:off x="1143000" y="1965960"/>
            <a:ext cx="9905695" cy="1488440"/>
          </a:xfrm>
          <a:prstGeom prst="rect">
            <a:avLst/>
          </a:prstGeom>
          <a:noFill/>
          <a:ln>
            <a:noFill/>
          </a:ln>
        </p:spPr>
        <p:txBody>
          <a:bodyPr anchorCtr="0" anchor="t" bIns="45700" lIns="91425" spcFirstLastPara="1" rIns="91425" wrap="square" tIns="45700">
            <a:noAutofit/>
          </a:bodyPr>
          <a:lstStyle/>
          <a:p>
            <a:pPr indent="-279400" lvl="0" marL="279400" marR="0" rtl="0" algn="l">
              <a:spcBef>
                <a:spcPts val="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Try to name more than two “sides.” What other angles exist?</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Look for what different people prioritize (values) and why (experiences).</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If you disagree, lead with a question: “Help me understand…”</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Don't aim to convince — aim to understand the map of perspectives.</a:t>
            </a:r>
            <a:endParaRPr b="0" i="0" sz="2000" u="none" cap="none" strike="noStrike">
              <a:solidFill>
                <a:schemeClr val="dk1"/>
              </a:solidFill>
              <a:latin typeface="Calibri"/>
              <a:ea typeface="Calibri"/>
              <a:cs typeface="Calibri"/>
              <a:sym typeface="Calibri"/>
            </a:endParaRPr>
          </a:p>
        </p:txBody>
      </p:sp>
      <p:sp>
        <p:nvSpPr>
          <p:cNvPr id="151" name="Google Shape;151;p22"/>
          <p:cNvSpPr/>
          <p:nvPr/>
        </p:nvSpPr>
        <p:spPr>
          <a:xfrm>
            <a:off x="1143000" y="5669280"/>
            <a:ext cx="9905695" cy="868680"/>
          </a:xfrm>
          <a:prstGeom prst="roundRect">
            <a:avLst>
              <a:gd fmla="val 16667" name="adj"/>
            </a:avLst>
          </a:prstGeom>
          <a:solidFill>
            <a:srgbClr val="EFF6FF"/>
          </a:solidFill>
          <a:ln cap="flat" cmpd="sng" w="12700">
            <a:solidFill>
              <a:srgbClr val="BFDB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2"/>
          <p:cNvSpPr/>
          <p:nvPr/>
        </p:nvSpPr>
        <p:spPr>
          <a:xfrm>
            <a:off x="1325880" y="5806440"/>
            <a:ext cx="9539935" cy="5943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6FDB"/>
              </a:buClr>
              <a:buSzPts val="1800"/>
              <a:buFont typeface="Calibri"/>
              <a:buNone/>
            </a:pPr>
            <a:r>
              <a:rPr b="1" i="0" lang="en-US" sz="1800" u="none" cap="none" strike="noStrike">
                <a:solidFill>
                  <a:srgbClr val="1E6FDB"/>
                </a:solidFill>
                <a:latin typeface="Calibri"/>
                <a:ea typeface="Calibri"/>
                <a:cs typeface="Calibri"/>
                <a:sym typeface="Calibri"/>
              </a:rPr>
              <a:t>If you finish early: see if your group can name at least 6 distinct perspectives/angles.</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8FA"/>
        </a:solidFill>
      </p:bgPr>
    </p:bg>
    <p:spTree>
      <p:nvGrpSpPr>
        <p:cNvPr id="157" name="Shape 157"/>
        <p:cNvGrpSpPr/>
        <p:nvPr/>
      </p:nvGrpSpPr>
      <p:grpSpPr>
        <a:xfrm>
          <a:off x="0" y="0"/>
          <a:ext cx="0" cy="0"/>
          <a:chOff x="0" y="0"/>
          <a:chExt cx="0" cy="0"/>
        </a:xfrm>
      </p:grpSpPr>
      <p:sp>
        <p:nvSpPr>
          <p:cNvPr id="158" name="Google Shape;158;p23"/>
          <p:cNvSpPr/>
          <p:nvPr/>
        </p:nvSpPr>
        <p:spPr>
          <a:xfrm>
            <a:off x="0" y="0"/>
            <a:ext cx="12191695" cy="777240"/>
          </a:xfrm>
          <a:prstGeom prst="rect">
            <a:avLst/>
          </a:prstGeom>
          <a:solidFill>
            <a:srgbClr val="0B2D5C"/>
          </a:solidFill>
          <a:ln cap="flat" cmpd="sng" w="12700">
            <a:solidFill>
              <a:srgbClr val="0B2D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3"/>
          <p:cNvSpPr/>
          <p:nvPr/>
        </p:nvSpPr>
        <p:spPr>
          <a:xfrm>
            <a:off x="640080" y="164592"/>
            <a:ext cx="10911535"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3000"/>
              <a:buFont typeface="Calibri"/>
              <a:buNone/>
            </a:pPr>
            <a:r>
              <a:rPr b="1" i="0" lang="en-US" sz="3000" u="none" cap="none" strike="noStrike">
                <a:solidFill>
                  <a:srgbClr val="FFFFFF"/>
                </a:solidFill>
                <a:latin typeface="Calibri"/>
                <a:ea typeface="Calibri"/>
                <a:cs typeface="Calibri"/>
                <a:sym typeface="Calibri"/>
              </a:rPr>
              <a:t>Exit Ticket (5 minutes)</a:t>
            </a:r>
            <a:endParaRPr b="0" i="0" sz="3000" u="none" cap="none" strike="noStrike">
              <a:solidFill>
                <a:schemeClr val="dk1"/>
              </a:solidFill>
              <a:latin typeface="Calibri"/>
              <a:ea typeface="Calibri"/>
              <a:cs typeface="Calibri"/>
              <a:sym typeface="Calibri"/>
            </a:endParaRPr>
          </a:p>
        </p:txBody>
      </p:sp>
      <p:sp>
        <p:nvSpPr>
          <p:cNvPr id="160" name="Google Shape;160;p23"/>
          <p:cNvSpPr/>
          <p:nvPr/>
        </p:nvSpPr>
        <p:spPr>
          <a:xfrm>
            <a:off x="658368" y="502920"/>
            <a:ext cx="10874959"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DE7FF"/>
              </a:buClr>
              <a:buSzPts val="1400"/>
              <a:buFont typeface="Calibri"/>
              <a:buNone/>
            </a:pPr>
            <a:r>
              <a:rPr b="0" i="0" lang="en-US" sz="1400" u="none" cap="none" strike="noStrike">
                <a:solidFill>
                  <a:srgbClr val="DDE7FF"/>
                </a:solidFill>
                <a:latin typeface="Calibri"/>
                <a:ea typeface="Calibri"/>
                <a:cs typeface="Calibri"/>
                <a:sym typeface="Calibri"/>
              </a:rPr>
              <a:t>Turn this in before you leave</a:t>
            </a:r>
            <a:endParaRPr b="0" i="0" sz="1400" u="none" cap="none" strike="noStrike">
              <a:solidFill>
                <a:schemeClr val="dk1"/>
              </a:solidFill>
              <a:latin typeface="Calibri"/>
              <a:ea typeface="Calibri"/>
              <a:cs typeface="Calibri"/>
              <a:sym typeface="Calibri"/>
            </a:endParaRPr>
          </a:p>
        </p:txBody>
      </p:sp>
      <p:sp>
        <p:nvSpPr>
          <p:cNvPr id="161" name="Google Shape;161;p23"/>
          <p:cNvSpPr/>
          <p:nvPr/>
        </p:nvSpPr>
        <p:spPr>
          <a:xfrm>
            <a:off x="822960" y="1143000"/>
            <a:ext cx="10545775" cy="5440680"/>
          </a:xfrm>
          <a:prstGeom prst="roundRect">
            <a:avLst>
              <a:gd fmla="val 16667" name="adj"/>
            </a:avLst>
          </a:prstGeom>
          <a:solidFill>
            <a:srgbClr val="FFFFFF"/>
          </a:solidFill>
          <a:ln cap="flat" cmpd="sng" w="12700">
            <a:solidFill>
              <a:srgbClr val="E5E7EB"/>
            </a:solidFill>
            <a:prstDash val="solid"/>
            <a:round/>
            <a:headEnd len="sm" w="sm" type="none"/>
            <a:tailEnd len="sm" w="sm" type="none"/>
          </a:ln>
          <a:effectLst>
            <a:outerShdw blurRad="38100" rotWithShape="0" algn="bl" dir="2700000" dist="19050">
              <a:srgbClr val="000000">
                <a:alpha val="1372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3"/>
          <p:cNvSpPr/>
          <p:nvPr/>
        </p:nvSpPr>
        <p:spPr>
          <a:xfrm>
            <a:off x="1143000" y="1417320"/>
            <a:ext cx="9905695"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11827"/>
              </a:buClr>
              <a:buSzPts val="2200"/>
              <a:buFont typeface="Calibri"/>
              <a:buNone/>
            </a:pPr>
            <a:r>
              <a:rPr b="1" i="0" lang="en-US" sz="2200" u="none" cap="none" strike="noStrike">
                <a:solidFill>
                  <a:srgbClr val="111827"/>
                </a:solidFill>
                <a:latin typeface="Calibri"/>
                <a:ea typeface="Calibri"/>
                <a:cs typeface="Calibri"/>
                <a:sym typeface="Calibri"/>
              </a:rPr>
              <a:t>Answer these briefly:</a:t>
            </a:r>
            <a:endParaRPr b="0" i="0" sz="2200" u="none" cap="none" strike="noStrike">
              <a:solidFill>
                <a:schemeClr val="dk1"/>
              </a:solidFill>
              <a:latin typeface="Calibri"/>
              <a:ea typeface="Calibri"/>
              <a:cs typeface="Calibri"/>
              <a:sym typeface="Calibri"/>
            </a:endParaRPr>
          </a:p>
        </p:txBody>
      </p:sp>
      <p:sp>
        <p:nvSpPr>
          <p:cNvPr id="163" name="Google Shape;163;p23"/>
          <p:cNvSpPr/>
          <p:nvPr/>
        </p:nvSpPr>
        <p:spPr>
          <a:xfrm>
            <a:off x="1143000" y="1965960"/>
            <a:ext cx="9905695" cy="1488440"/>
          </a:xfrm>
          <a:prstGeom prst="rect">
            <a:avLst/>
          </a:prstGeom>
          <a:noFill/>
          <a:ln>
            <a:noFill/>
          </a:ln>
        </p:spPr>
        <p:txBody>
          <a:bodyPr anchorCtr="0" anchor="t" bIns="45700" lIns="91425" spcFirstLastPara="1" rIns="91425" wrap="square" tIns="45700">
            <a:noAutofit/>
          </a:bodyPr>
          <a:lstStyle/>
          <a:p>
            <a:pPr indent="-279400" lvl="0" marL="279400" marR="0" rtl="0" algn="l">
              <a:spcBef>
                <a:spcPts val="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Issue we discussed: ______</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List 4 distinct “truths” you heard in your group (not just pro/con).</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One view you don't share but understand better now is: ______ because ______</a:t>
            </a:r>
            <a:endParaRPr b="0" i="0" sz="2000" u="none" cap="none" strike="noStrike">
              <a:solidFill>
                <a:schemeClr val="dk1"/>
              </a:solidFill>
              <a:latin typeface="Calibri"/>
              <a:ea typeface="Calibri"/>
              <a:cs typeface="Calibri"/>
              <a:sym typeface="Calibri"/>
            </a:endParaRPr>
          </a:p>
          <a:p>
            <a:pPr indent="-279400" lvl="0" marL="279400" marR="0" rtl="0" algn="l">
              <a:spcBef>
                <a:spcPts val="600"/>
              </a:spcBef>
              <a:spcAft>
                <a:spcPts val="0"/>
              </a:spcAft>
              <a:buClr>
                <a:srgbClr val="111827"/>
              </a:buClr>
              <a:buSzPts val="2000"/>
              <a:buFont typeface="Calibri"/>
              <a:buChar char="•"/>
            </a:pPr>
            <a:r>
              <a:rPr b="0" i="0" lang="en-US" sz="2000" u="none" cap="none" strike="noStrike">
                <a:solidFill>
                  <a:srgbClr val="111827"/>
                </a:solidFill>
                <a:latin typeface="Calibri"/>
                <a:ea typeface="Calibri"/>
                <a:cs typeface="Calibri"/>
                <a:sym typeface="Calibri"/>
              </a:rPr>
              <a:t>One question that would help you understand the issue better is: ______</a:t>
            </a:r>
            <a:endParaRPr b="0" i="0" sz="2000" u="none" cap="none" strike="noStrike">
              <a:solidFill>
                <a:schemeClr val="dk1"/>
              </a:solidFill>
              <a:latin typeface="Calibri"/>
              <a:ea typeface="Calibri"/>
              <a:cs typeface="Calibri"/>
              <a:sym typeface="Calibri"/>
            </a:endParaRPr>
          </a:p>
        </p:txBody>
      </p:sp>
      <p:sp>
        <p:nvSpPr>
          <p:cNvPr id="164" name="Google Shape;164;p23"/>
          <p:cNvSpPr/>
          <p:nvPr/>
        </p:nvSpPr>
        <p:spPr>
          <a:xfrm>
            <a:off x="1143000" y="6263640"/>
            <a:ext cx="9905695" cy="18288"/>
          </a:xfrm>
          <a:prstGeom prst="rect">
            <a:avLst/>
          </a:prstGeom>
          <a:solidFill>
            <a:srgbClr val="E5E7EB"/>
          </a:solidFill>
          <a:ln cap="flat" cmpd="sng" w="12700">
            <a:solidFill>
              <a:srgbClr val="E5E7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3"/>
          <p:cNvSpPr/>
          <p:nvPr/>
        </p:nvSpPr>
        <p:spPr>
          <a:xfrm>
            <a:off x="1143000" y="6355080"/>
            <a:ext cx="9905695"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374151"/>
              </a:buClr>
              <a:buSzPts val="1500"/>
              <a:buFont typeface="Calibri"/>
              <a:buNone/>
            </a:pPr>
            <a:r>
              <a:rPr b="0" i="0" lang="en-US" sz="1500" u="none" cap="none" strike="noStrike">
                <a:solidFill>
                  <a:srgbClr val="374151"/>
                </a:solidFill>
                <a:latin typeface="Calibri"/>
                <a:ea typeface="Calibri"/>
                <a:cs typeface="Calibri"/>
                <a:sym typeface="Calibri"/>
              </a:rPr>
              <a:t>Reminder: The goal is complexity. You can disagree and still understand why something feels true to someone else.</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