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charts/chart25.xml" ContentType="application/vnd.openxmlformats-officedocument.drawingml.chart+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7.xml" ContentType="application/vnd.openxmlformats-officedocument.drawingml.chart+xml"/>
  <Override PartName="/ppt/drawings/drawing7.xml" ContentType="application/vnd.openxmlformats-officedocument.drawingml.chartshapes+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theme/themeOverride1.xml" ContentType="application/vnd.openxmlformats-officedocument.themeOverride+xml"/>
  <Override PartName="/ppt/notesSlides/notesSlide31.xml" ContentType="application/vnd.openxmlformats-officedocument.presentationml.notesSlide+xml"/>
  <Override PartName="/ppt/charts/chart30.xml" ContentType="application/vnd.openxmlformats-officedocument.drawingml.chart+xml"/>
  <Override PartName="/ppt/theme/themeOverride2.xml" ContentType="application/vnd.openxmlformats-officedocument.themeOverrid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4.xml" ContentType="application/vnd.openxmlformats-officedocument.drawingml.chart+xml"/>
  <Override PartName="/ppt/notesSlides/notesSlide37.xml" ContentType="application/vnd.openxmlformats-officedocument.presentationml.notesSlide+xml"/>
  <Override PartName="/ppt/charts/chart3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8.xml" ContentType="application/vnd.openxmlformats-officedocument.presentationml.notesSlide+xml"/>
  <Override PartName="/ppt/charts/chart3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7.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8.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9.xml" ContentType="application/vnd.openxmlformats-officedocument.drawingml.chart+xml"/>
  <Override PartName="/ppt/tags/tag6.xml" ContentType="application/vnd.openxmlformats-officedocument.presentationml.tags+xml"/>
  <Override PartName="/ppt/notesSlides/notesSlide43.xml" ContentType="application/vnd.openxmlformats-officedocument.presentationml.notesSlide+xml"/>
  <Override PartName="/ppt/charts/chart40.xml" ContentType="application/vnd.openxmlformats-officedocument.drawingml.chart+xml"/>
  <Override PartName="/ppt/drawings/drawing9.xml" ContentType="application/vnd.openxmlformats-officedocument.drawingml.chartshapes+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0.xml" ContentType="application/vnd.openxmlformats-officedocument.drawingml.chartshapes+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44.xml" ContentType="application/vnd.openxmlformats-officedocument.drawingml.chart+xml"/>
  <Override PartName="/ppt/drawings/drawing11.xml" ContentType="application/vnd.openxmlformats-officedocument.drawingml.chartshapes+xml"/>
  <Override PartName="/ppt/charts/chart4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6.xml" ContentType="application/vnd.openxmlformats-officedocument.drawingml.chart+xml"/>
  <Override PartName="/ppt/notesSlides/notesSlide51.xml" ContentType="application/vnd.openxmlformats-officedocument.presentationml.notesSlide+xml"/>
  <Override PartName="/ppt/charts/chart47.xml" ContentType="application/vnd.openxmlformats-officedocument.drawingml.chart+xml"/>
  <Override PartName="/ppt/notesSlides/notesSlide52.xml" ContentType="application/vnd.openxmlformats-officedocument.presentationml.notesSlide+xml"/>
  <Override PartName="/ppt/charts/chart48.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2.xml" ContentType="application/vnd.openxmlformats-officedocument.drawingml.chartshapes+xml"/>
  <Override PartName="/ppt/charts/chart4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5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51.xml" ContentType="application/vnd.openxmlformats-officedocument.drawingml.chart+xml"/>
  <Override PartName="/ppt/notesSlides/notesSlide55.xml" ContentType="application/vnd.openxmlformats-officedocument.presentationml.notesSlide+xml"/>
  <Override PartName="/ppt/charts/chart5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3.xml" ContentType="application/vnd.openxmlformats-officedocument.drawingml.chartshapes+xml"/>
  <Override PartName="/ppt/notesSlides/notesSlide56.xml" ContentType="application/vnd.openxmlformats-officedocument.presentationml.notesSlide+xml"/>
  <Override PartName="/ppt/charts/chart5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4.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54.xml" ContentType="application/vnd.openxmlformats-officedocument.drawingml.chart+xml"/>
  <Override PartName="/ppt/notesSlides/notesSlide60.xml" ContentType="application/vnd.openxmlformats-officedocument.presentationml.notesSlide+xml"/>
  <Override PartName="/ppt/charts/chart55.xml" ContentType="application/vnd.openxmlformats-officedocument.drawingml.chart+xml"/>
  <Override PartName="/ppt/notesSlides/notesSlide61.xml" ContentType="application/vnd.openxmlformats-officedocument.presentationml.notesSlide+xml"/>
  <Override PartName="/ppt/charts/chart56.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5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6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7.xml" ContentType="application/vnd.openxmlformats-officedocument.presentationml.tags+xml"/>
  <Override PartName="/ppt/notesSlides/notesSlide71.xml" ContentType="application/vnd.openxmlformats-officedocument.presentationml.notesSlide+xml"/>
  <Override PartName="/ppt/tags/tag8.xml" ContentType="application/vnd.openxmlformats-officedocument.presentationml.tags+xml"/>
  <Override PartName="/ppt/notesSlides/notesSlide72.xml" ContentType="application/vnd.openxmlformats-officedocument.presentationml.notesSlide+xml"/>
  <Override PartName="/ppt/tags/tag9.xml" ContentType="application/vnd.openxmlformats-officedocument.presentationml.tags+xml"/>
  <Override PartName="/ppt/notesSlides/notesSlide73.xml" ContentType="application/vnd.openxmlformats-officedocument.presentationml.notesSlide+xml"/>
  <Override PartName="/ppt/charts/chart6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6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3.xml" ContentType="application/vnd.openxmlformats-officedocument.drawingml.chart+xml"/>
  <Override PartName="/ppt/notesSlides/notesSlide79.xml" ContentType="application/vnd.openxmlformats-officedocument.presentationml.notesSlide+xml"/>
  <Override PartName="/ppt/charts/chart64.xml" ContentType="application/vnd.openxmlformats-officedocument.drawingml.chart+xml"/>
  <Override PartName="/ppt/drawings/drawing15.xml" ContentType="application/vnd.openxmlformats-officedocument.drawingml.chartshapes+xml"/>
  <Override PartName="/ppt/notesSlides/notesSlide80.xml" ContentType="application/vnd.openxmlformats-officedocument.presentationml.notesSlide+xml"/>
  <Override PartName="/ppt/charts/chart65.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6.xml" ContentType="application/vnd.openxmlformats-officedocument.drawingml.chartshapes+xml"/>
  <Override PartName="/ppt/charts/chart6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81.xml" ContentType="application/vnd.openxmlformats-officedocument.presentationml.notesSlide+xml"/>
  <Override PartName="/ppt/charts/chart6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7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71.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17.xml" ContentType="application/vnd.openxmlformats-officedocument.drawingml.chartshapes+xml"/>
  <Override PartName="/ppt/notesSlides/notesSlide82.xml" ContentType="application/vnd.openxmlformats-officedocument.presentationml.notesSlide+xml"/>
  <Override PartName="/ppt/charts/chart72.xml" ContentType="application/vnd.openxmlformats-officedocument.drawingml.chart+xml"/>
  <Override PartName="/ppt/drawings/drawing18.xml" ContentType="application/vnd.openxmlformats-officedocument.drawingml.chartshapes+xml"/>
  <Override PartName="/ppt/tags/tag10.xml" ContentType="application/vnd.openxmlformats-officedocument.presentationml.tags+xml"/>
  <Override PartName="/ppt/notesSlides/notesSlide83.xml" ContentType="application/vnd.openxmlformats-officedocument.presentationml.notesSlide+xml"/>
  <Override PartName="/ppt/charts/chart7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7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75.xml" ContentType="application/vnd.openxmlformats-officedocument.drawingml.chart+xml"/>
  <Override PartName="/ppt/charts/style47.xml" ContentType="application/vnd.ms-office.chartstyle+xml"/>
  <Override PartName="/ppt/charts/colors47.xml" ContentType="application/vnd.ms-office.chartcolorstyle+xml"/>
  <Override PartName="/ppt/tags/tag11.xml" ContentType="application/vnd.openxmlformats-officedocument.presentationml.tags+xml"/>
  <Override PartName="/ppt/notesSlides/notesSlide84.xml" ContentType="application/vnd.openxmlformats-officedocument.presentationml.notesSlide+xml"/>
  <Override PartName="/ppt/tags/tag12.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76.xml" ContentType="application/vnd.openxmlformats-officedocument.drawingml.chart+xml"/>
  <Override PartName="/ppt/notesSlides/notesSlide87.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drawings/drawing19.xml" ContentType="application/vnd.openxmlformats-officedocument.drawingml.chartshapes+xml"/>
  <Override PartName="/ppt/charts/chart7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80.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5"/>
  </p:notesMasterIdLst>
  <p:sldIdLst>
    <p:sldId id="1038" r:id="rId2"/>
    <p:sldId id="385" r:id="rId3"/>
    <p:sldId id="756" r:id="rId4"/>
    <p:sldId id="757" r:id="rId5"/>
    <p:sldId id="758" r:id="rId6"/>
    <p:sldId id="759" r:id="rId7"/>
    <p:sldId id="1205" r:id="rId8"/>
    <p:sldId id="760" r:id="rId9"/>
    <p:sldId id="764" r:id="rId10"/>
    <p:sldId id="1177" r:id="rId11"/>
    <p:sldId id="1180" r:id="rId12"/>
    <p:sldId id="318" r:id="rId13"/>
    <p:sldId id="951" r:id="rId14"/>
    <p:sldId id="794" r:id="rId15"/>
    <p:sldId id="802" r:id="rId16"/>
    <p:sldId id="1277" r:id="rId17"/>
    <p:sldId id="798" r:id="rId18"/>
    <p:sldId id="795" r:id="rId19"/>
    <p:sldId id="800" r:id="rId20"/>
    <p:sldId id="1206" r:id="rId21"/>
    <p:sldId id="1207" r:id="rId22"/>
    <p:sldId id="400" r:id="rId23"/>
    <p:sldId id="402" r:id="rId24"/>
    <p:sldId id="1208" r:id="rId25"/>
    <p:sldId id="394" r:id="rId26"/>
    <p:sldId id="1278" r:id="rId27"/>
    <p:sldId id="803" r:id="rId28"/>
    <p:sldId id="804" r:id="rId29"/>
    <p:sldId id="805" r:id="rId30"/>
    <p:sldId id="1279" r:id="rId31"/>
    <p:sldId id="808" r:id="rId32"/>
    <p:sldId id="810" r:id="rId33"/>
    <p:sldId id="1280" r:id="rId34"/>
    <p:sldId id="812" r:id="rId35"/>
    <p:sldId id="287" r:id="rId36"/>
    <p:sldId id="765" r:id="rId37"/>
    <p:sldId id="288" r:id="rId38"/>
    <p:sldId id="258" r:id="rId39"/>
    <p:sldId id="766" r:id="rId40"/>
    <p:sldId id="260" r:id="rId41"/>
    <p:sldId id="767" r:id="rId42"/>
    <p:sldId id="769" r:id="rId43"/>
    <p:sldId id="771" r:id="rId44"/>
    <p:sldId id="1282" r:id="rId45"/>
    <p:sldId id="774" r:id="rId46"/>
    <p:sldId id="775" r:id="rId47"/>
    <p:sldId id="1281" r:id="rId48"/>
    <p:sldId id="813" r:id="rId49"/>
    <p:sldId id="814" r:id="rId50"/>
    <p:sldId id="1332" r:id="rId51"/>
    <p:sldId id="816" r:id="rId52"/>
    <p:sldId id="289" r:id="rId53"/>
    <p:sldId id="1150" r:id="rId54"/>
    <p:sldId id="1154" r:id="rId55"/>
    <p:sldId id="1155" r:id="rId56"/>
    <p:sldId id="1156" r:id="rId57"/>
    <p:sldId id="1158" r:id="rId58"/>
    <p:sldId id="1283" r:id="rId59"/>
    <p:sldId id="1164" r:id="rId60"/>
    <p:sldId id="1261" r:id="rId61"/>
    <p:sldId id="1165" r:id="rId62"/>
    <p:sldId id="1284" r:id="rId63"/>
    <p:sldId id="1162" r:id="rId64"/>
    <p:sldId id="1159" r:id="rId65"/>
    <p:sldId id="1161" r:id="rId66"/>
    <p:sldId id="419" r:id="rId67"/>
    <p:sldId id="1163" r:id="rId68"/>
    <p:sldId id="1285" r:id="rId69"/>
    <p:sldId id="820" r:id="rId70"/>
    <p:sldId id="822" r:id="rId71"/>
    <p:sldId id="826" r:id="rId72"/>
    <p:sldId id="825" r:id="rId73"/>
    <p:sldId id="763" r:id="rId74"/>
    <p:sldId id="1166" r:id="rId75"/>
    <p:sldId id="1167" r:id="rId76"/>
    <p:sldId id="1168" r:id="rId77"/>
    <p:sldId id="1169" r:id="rId78"/>
    <p:sldId id="1209" r:id="rId79"/>
    <p:sldId id="1286" r:id="rId80"/>
    <p:sldId id="1172" r:id="rId81"/>
    <p:sldId id="1173" r:id="rId82"/>
    <p:sldId id="1175" r:id="rId83"/>
    <p:sldId id="1176" r:id="rId84"/>
    <p:sldId id="1174" r:id="rId85"/>
    <p:sldId id="1287" r:id="rId86"/>
    <p:sldId id="291" r:id="rId87"/>
    <p:sldId id="1178" r:id="rId88"/>
    <p:sldId id="1179" r:id="rId89"/>
    <p:sldId id="1181" r:id="rId90"/>
    <p:sldId id="1182" r:id="rId91"/>
    <p:sldId id="1183" r:id="rId92"/>
    <p:sldId id="1184" r:id="rId93"/>
    <p:sldId id="519" r:id="rId94"/>
    <p:sldId id="656" r:id="rId95"/>
    <p:sldId id="520" r:id="rId96"/>
    <p:sldId id="521" r:id="rId97"/>
    <p:sldId id="668" r:id="rId98"/>
    <p:sldId id="518" r:id="rId99"/>
    <p:sldId id="528" r:id="rId100"/>
    <p:sldId id="649" r:id="rId101"/>
    <p:sldId id="1288" r:id="rId102"/>
    <p:sldId id="828" r:id="rId103"/>
    <p:sldId id="829" r:id="rId104"/>
    <p:sldId id="1333" r:id="rId105"/>
    <p:sldId id="831" r:id="rId106"/>
    <p:sldId id="292" r:id="rId107"/>
    <p:sldId id="1236" r:id="rId108"/>
    <p:sldId id="1237" r:id="rId109"/>
    <p:sldId id="1238" r:id="rId110"/>
    <p:sldId id="1289" r:id="rId111"/>
    <p:sldId id="1117" r:id="rId112"/>
    <p:sldId id="1116" r:id="rId113"/>
    <p:sldId id="1212" r:id="rId114"/>
    <p:sldId id="1215" r:id="rId115"/>
    <p:sldId id="1214" r:id="rId116"/>
    <p:sldId id="1218" r:id="rId117"/>
    <p:sldId id="1224" r:id="rId118"/>
    <p:sldId id="1230" r:id="rId119"/>
    <p:sldId id="1234" r:id="rId120"/>
    <p:sldId id="1223" r:id="rId121"/>
    <p:sldId id="689" r:id="rId122"/>
    <p:sldId id="1291" r:id="rId123"/>
    <p:sldId id="1240" r:id="rId124"/>
    <p:sldId id="1241" r:id="rId125"/>
    <p:sldId id="1242" r:id="rId126"/>
    <p:sldId id="1290" r:id="rId127"/>
    <p:sldId id="834" r:id="rId128"/>
    <p:sldId id="835" r:id="rId129"/>
    <p:sldId id="838" r:id="rId130"/>
    <p:sldId id="837" r:id="rId131"/>
    <p:sldId id="294" r:id="rId132"/>
    <p:sldId id="1041" r:id="rId133"/>
    <p:sldId id="295" r:id="rId134"/>
    <p:sldId id="1034" r:id="rId135"/>
    <p:sldId id="1295" r:id="rId136"/>
    <p:sldId id="1036" r:id="rId137"/>
    <p:sldId id="1039" r:id="rId138"/>
    <p:sldId id="1292" r:id="rId139"/>
    <p:sldId id="1044" r:id="rId140"/>
    <p:sldId id="1043" r:id="rId141"/>
    <p:sldId id="1294" r:id="rId142"/>
    <p:sldId id="839" r:id="rId143"/>
    <p:sldId id="840" r:id="rId144"/>
    <p:sldId id="898" r:id="rId145"/>
    <p:sldId id="842" r:id="rId146"/>
    <p:sldId id="1293" r:id="rId147"/>
    <p:sldId id="920" r:id="rId148"/>
    <p:sldId id="921" r:id="rId149"/>
    <p:sldId id="924" r:id="rId150"/>
    <p:sldId id="923" r:id="rId151"/>
    <p:sldId id="296" r:id="rId152"/>
    <p:sldId id="1000" r:id="rId153"/>
    <p:sldId id="750" r:id="rId154"/>
    <p:sldId id="735" r:id="rId155"/>
    <p:sldId id="1020" r:id="rId156"/>
    <p:sldId id="1296" r:id="rId157"/>
    <p:sldId id="737" r:id="rId158"/>
    <p:sldId id="738" r:id="rId159"/>
    <p:sldId id="1022" r:id="rId160"/>
    <p:sldId id="1297" r:id="rId161"/>
    <p:sldId id="259" r:id="rId162"/>
    <p:sldId id="1028" r:id="rId163"/>
    <p:sldId id="1032" r:id="rId164"/>
    <p:sldId id="1243" r:id="rId165"/>
    <p:sldId id="370" r:id="rId166"/>
    <p:sldId id="1298" r:id="rId167"/>
    <p:sldId id="843" r:id="rId168"/>
    <p:sldId id="844" r:id="rId169"/>
    <p:sldId id="899" r:id="rId170"/>
    <p:sldId id="846" r:id="rId171"/>
    <p:sldId id="298" r:id="rId172"/>
    <p:sldId id="987" r:id="rId173"/>
    <p:sldId id="988" r:id="rId174"/>
    <p:sldId id="990" r:id="rId175"/>
    <p:sldId id="991" r:id="rId176"/>
    <p:sldId id="500" r:id="rId177"/>
    <p:sldId id="1299" r:id="rId178"/>
    <p:sldId id="415" r:id="rId179"/>
    <p:sldId id="425" r:id="rId180"/>
    <p:sldId id="529" r:id="rId181"/>
    <p:sldId id="530" r:id="rId182"/>
    <p:sldId id="984" r:id="rId183"/>
    <p:sldId id="985" r:id="rId184"/>
    <p:sldId id="986" r:id="rId185"/>
    <p:sldId id="1301" r:id="rId186"/>
    <p:sldId id="997" r:id="rId187"/>
    <p:sldId id="998" r:id="rId188"/>
    <p:sldId id="999" r:id="rId189"/>
    <p:sldId id="1300" r:id="rId190"/>
    <p:sldId id="904" r:id="rId191"/>
    <p:sldId id="905" r:id="rId192"/>
    <p:sldId id="1334" r:id="rId193"/>
    <p:sldId id="907" r:id="rId194"/>
    <p:sldId id="300" r:id="rId195"/>
    <p:sldId id="960" r:id="rId196"/>
    <p:sldId id="962" r:id="rId197"/>
    <p:sldId id="342" r:id="rId198"/>
    <p:sldId id="381" r:id="rId199"/>
    <p:sldId id="262" r:id="rId200"/>
    <p:sldId id="1302" r:id="rId201"/>
    <p:sldId id="964" r:id="rId202"/>
    <p:sldId id="965" r:id="rId203"/>
    <p:sldId id="384" r:id="rId204"/>
    <p:sldId id="966" r:id="rId205"/>
    <p:sldId id="968" r:id="rId206"/>
    <p:sldId id="1303" r:id="rId207"/>
    <p:sldId id="383" r:id="rId208"/>
    <p:sldId id="380" r:id="rId209"/>
    <p:sldId id="274" r:id="rId210"/>
    <p:sldId id="275" r:id="rId211"/>
    <p:sldId id="1304" r:id="rId212"/>
    <p:sldId id="851" r:id="rId213"/>
    <p:sldId id="852" r:id="rId214"/>
    <p:sldId id="918" r:id="rId215"/>
    <p:sldId id="854" r:id="rId216"/>
    <p:sldId id="302" r:id="rId217"/>
    <p:sldId id="1097" r:id="rId218"/>
    <p:sldId id="1104" r:id="rId219"/>
    <p:sldId id="1105" r:id="rId220"/>
    <p:sldId id="1107" r:id="rId221"/>
    <p:sldId id="739" r:id="rId222"/>
    <p:sldId id="1109" r:id="rId223"/>
    <p:sldId id="1110" r:id="rId224"/>
    <p:sldId id="1111" r:id="rId225"/>
    <p:sldId id="1112" r:id="rId226"/>
    <p:sldId id="961" r:id="rId227"/>
    <p:sldId id="1106" r:id="rId228"/>
    <p:sldId id="1305" r:id="rId229"/>
    <p:sldId id="1114" r:id="rId230"/>
    <p:sldId id="1245" r:id="rId231"/>
    <p:sldId id="1306" r:id="rId232"/>
    <p:sldId id="1247" r:id="rId233"/>
    <p:sldId id="1249" r:id="rId234"/>
    <p:sldId id="1248" r:id="rId235"/>
    <p:sldId id="1250" r:id="rId236"/>
    <p:sldId id="1307" r:id="rId237"/>
    <p:sldId id="855" r:id="rId238"/>
    <p:sldId id="856" r:id="rId239"/>
    <p:sldId id="1251" r:id="rId240"/>
    <p:sldId id="926" r:id="rId241"/>
    <p:sldId id="304" r:id="rId242"/>
    <p:sldId id="1264" r:id="rId243"/>
    <p:sldId id="335" r:id="rId244"/>
    <p:sldId id="354" r:id="rId245"/>
    <p:sldId id="1267" r:id="rId246"/>
    <p:sldId id="343" r:id="rId247"/>
    <p:sldId id="355" r:id="rId248"/>
    <p:sldId id="421" r:id="rId249"/>
    <p:sldId id="1268" r:id="rId250"/>
    <p:sldId id="1269" r:id="rId251"/>
    <p:sldId id="1308" r:id="rId252"/>
    <p:sldId id="257" r:id="rId253"/>
    <p:sldId id="1271" r:id="rId254"/>
    <p:sldId id="1272" r:id="rId255"/>
    <p:sldId id="1273" r:id="rId256"/>
    <p:sldId id="1309" r:id="rId257"/>
    <p:sldId id="1252" r:id="rId258"/>
    <p:sldId id="1274" r:id="rId259"/>
    <p:sldId id="1275" r:id="rId260"/>
    <p:sldId id="1276" r:id="rId261"/>
    <p:sldId id="1310" r:id="rId262"/>
    <p:sldId id="910" r:id="rId263"/>
    <p:sldId id="911" r:id="rId264"/>
    <p:sldId id="916" r:id="rId265"/>
    <p:sldId id="913" r:id="rId266"/>
    <p:sldId id="1335" r:id="rId267"/>
    <p:sldId id="847" r:id="rId268"/>
    <p:sldId id="848" r:id="rId269"/>
    <p:sldId id="902" r:id="rId270"/>
    <p:sldId id="850" r:id="rId271"/>
    <p:sldId id="306" r:id="rId272"/>
    <p:sldId id="1186" r:id="rId273"/>
    <p:sldId id="1202" r:id="rId274"/>
    <p:sldId id="1204" r:id="rId275"/>
    <p:sldId id="1311" r:id="rId276"/>
    <p:sldId id="356" r:id="rId277"/>
    <p:sldId id="1189" r:id="rId278"/>
    <p:sldId id="325" r:id="rId279"/>
    <p:sldId id="358" r:id="rId280"/>
    <p:sldId id="1190" r:id="rId281"/>
    <p:sldId id="266" r:id="rId282"/>
    <p:sldId id="1312" r:id="rId283"/>
    <p:sldId id="1185" r:id="rId284"/>
    <p:sldId id="276" r:id="rId285"/>
    <p:sldId id="336" r:id="rId286"/>
    <p:sldId id="1192" r:id="rId287"/>
    <p:sldId id="366" r:id="rId288"/>
    <p:sldId id="1194" r:id="rId289"/>
    <p:sldId id="1195" r:id="rId290"/>
    <p:sldId id="268" r:id="rId291"/>
    <p:sldId id="1196" r:id="rId292"/>
    <p:sldId id="1253" r:id="rId293"/>
    <p:sldId id="1198" r:id="rId294"/>
    <p:sldId id="1199" r:id="rId295"/>
    <p:sldId id="1200" r:id="rId296"/>
    <p:sldId id="1313" r:id="rId297"/>
    <p:sldId id="863" r:id="rId298"/>
    <p:sldId id="864" r:id="rId299"/>
    <p:sldId id="1336" r:id="rId300"/>
    <p:sldId id="866" r:id="rId301"/>
    <p:sldId id="308" r:id="rId302"/>
    <p:sldId id="1080" r:id="rId303"/>
    <p:sldId id="1122" r:id="rId304"/>
    <p:sldId id="1123" r:id="rId305"/>
    <p:sldId id="1090" r:id="rId306"/>
    <p:sldId id="1124" r:id="rId307"/>
    <p:sldId id="1134" r:id="rId308"/>
    <p:sldId id="1314" r:id="rId309"/>
    <p:sldId id="1136" r:id="rId310"/>
    <p:sldId id="1139" r:id="rId311"/>
    <p:sldId id="1140" r:id="rId312"/>
    <p:sldId id="1141" r:id="rId313"/>
    <p:sldId id="1142" r:id="rId314"/>
    <p:sldId id="1143" r:id="rId315"/>
    <p:sldId id="1144" r:id="rId316"/>
    <p:sldId id="1315" r:id="rId317"/>
    <p:sldId id="641" r:id="rId318"/>
    <p:sldId id="1115" r:id="rId319"/>
    <p:sldId id="1145" r:id="rId320"/>
    <p:sldId id="1316" r:id="rId321"/>
    <p:sldId id="1146" r:id="rId322"/>
    <p:sldId id="1147" r:id="rId323"/>
    <p:sldId id="868" r:id="rId324"/>
    <p:sldId id="1149" r:id="rId325"/>
    <p:sldId id="1148" r:id="rId326"/>
    <p:sldId id="310" r:id="rId327"/>
    <p:sldId id="971" r:id="rId328"/>
    <p:sldId id="443" r:id="rId329"/>
    <p:sldId id="972" r:id="rId330"/>
    <p:sldId id="1259" r:id="rId331"/>
    <p:sldId id="456" r:id="rId332"/>
    <p:sldId id="1317" r:id="rId333"/>
    <p:sldId id="364" r:id="rId334"/>
    <p:sldId id="974" r:id="rId335"/>
    <p:sldId id="975" r:id="rId336"/>
    <p:sldId id="970" r:id="rId337"/>
    <p:sldId id="1318" r:id="rId338"/>
    <p:sldId id="979" r:id="rId339"/>
    <p:sldId id="978" r:id="rId340"/>
    <p:sldId id="982" r:id="rId341"/>
    <p:sldId id="1254" r:id="rId342"/>
    <p:sldId id="399" r:id="rId343"/>
    <p:sldId id="1255" r:id="rId344"/>
    <p:sldId id="1319" r:id="rId345"/>
    <p:sldId id="871" r:id="rId346"/>
    <p:sldId id="872" r:id="rId347"/>
    <p:sldId id="1256" r:id="rId348"/>
    <p:sldId id="874" r:id="rId349"/>
    <p:sldId id="312" r:id="rId350"/>
    <p:sldId id="1046" r:id="rId351"/>
    <p:sldId id="1047" r:id="rId352"/>
    <p:sldId id="1057" r:id="rId353"/>
    <p:sldId id="1320" r:id="rId354"/>
    <p:sldId id="1051" r:id="rId355"/>
    <p:sldId id="1052" r:id="rId356"/>
    <p:sldId id="1260" r:id="rId357"/>
    <p:sldId id="485" r:id="rId358"/>
    <p:sldId id="1054" r:id="rId359"/>
    <p:sldId id="1055" r:id="rId360"/>
    <p:sldId id="476" r:id="rId361"/>
    <p:sldId id="492" r:id="rId362"/>
    <p:sldId id="501" r:id="rId363"/>
    <p:sldId id="1323" r:id="rId364"/>
    <p:sldId id="557" r:id="rId365"/>
    <p:sldId id="560" r:id="rId366"/>
    <p:sldId id="558" r:id="rId367"/>
    <p:sldId id="561" r:id="rId368"/>
    <p:sldId id="1058" r:id="rId369"/>
    <p:sldId id="580" r:id="rId370"/>
    <p:sldId id="1321" r:id="rId371"/>
    <p:sldId id="875" r:id="rId372"/>
    <p:sldId id="876" r:id="rId373"/>
    <p:sldId id="930" r:id="rId374"/>
    <p:sldId id="878" r:id="rId375"/>
    <p:sldId id="1322" r:id="rId376"/>
    <p:sldId id="932" r:id="rId377"/>
    <p:sldId id="933" r:id="rId378"/>
    <p:sldId id="936" r:id="rId379"/>
    <p:sldId id="935" r:id="rId380"/>
    <p:sldId id="314" r:id="rId381"/>
    <p:sldId id="1049" r:id="rId382"/>
    <p:sldId id="776" r:id="rId383"/>
    <p:sldId id="531" r:id="rId384"/>
    <p:sldId id="535" r:id="rId385"/>
    <p:sldId id="1059" r:id="rId386"/>
    <p:sldId id="1062" r:id="rId387"/>
    <p:sldId id="1258" r:id="rId388"/>
    <p:sldId id="461" r:id="rId389"/>
    <p:sldId id="1324" r:id="rId390"/>
    <p:sldId id="1064" r:id="rId391"/>
    <p:sldId id="1060" r:id="rId392"/>
    <p:sldId id="1066" r:id="rId393"/>
    <p:sldId id="1067" r:id="rId394"/>
    <p:sldId id="1325" r:id="rId395"/>
    <p:sldId id="514" r:id="rId396"/>
    <p:sldId id="1068" r:id="rId397"/>
    <p:sldId id="1326" r:id="rId398"/>
    <p:sldId id="879" r:id="rId399"/>
    <p:sldId id="880" r:id="rId400"/>
    <p:sldId id="937" r:id="rId401"/>
    <p:sldId id="882" r:id="rId402"/>
    <p:sldId id="316" r:id="rId403"/>
    <p:sldId id="1069" r:id="rId404"/>
    <p:sldId id="1072" r:id="rId405"/>
    <p:sldId id="1077" r:id="rId406"/>
    <p:sldId id="1328" r:id="rId407"/>
    <p:sldId id="1073" r:id="rId408"/>
    <p:sldId id="319" r:id="rId409"/>
    <p:sldId id="431" r:id="rId410"/>
    <p:sldId id="398" r:id="rId411"/>
    <p:sldId id="1329" r:id="rId412"/>
    <p:sldId id="1074" r:id="rId413"/>
    <p:sldId id="368" r:id="rId414"/>
    <p:sldId id="1330" r:id="rId415"/>
    <p:sldId id="883" r:id="rId416"/>
    <p:sldId id="884" r:id="rId417"/>
    <p:sldId id="939" r:id="rId418"/>
    <p:sldId id="886" r:id="rId419"/>
    <p:sldId id="1331" r:id="rId420"/>
    <p:sldId id="941" r:id="rId421"/>
    <p:sldId id="942" r:id="rId422"/>
    <p:sldId id="945" r:id="rId423"/>
    <p:sldId id="944" r:id="rId4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63" d="100"/>
          <a:sy n="63" d="100"/>
        </p:scale>
        <p:origin x="7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notesMaster" Target="notesMasters/notesMaster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presProps" Target="pres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1.xml"/><Relationship Id="rId1" Type="http://schemas.microsoft.com/office/2011/relationships/chartStyle" Target="style2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2.xml"/><Relationship Id="rId1" Type="http://schemas.microsoft.com/office/2011/relationships/chartStyle" Target="style2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8.xml"/><Relationship Id="rId1" Type="http://schemas.microsoft.com/office/2011/relationships/chartStyle" Target="style28.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0.xml"/><Relationship Id="rId1" Type="http://schemas.microsoft.com/office/2011/relationships/chartStyle" Target="style30.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1.xml"/><Relationship Id="rId1" Type="http://schemas.microsoft.com/office/2011/relationships/chartStyle" Target="style31.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3.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4.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34.xml"/><Relationship Id="rId1" Type="http://schemas.microsoft.com/office/2011/relationships/chartStyle" Target="style34.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5.xml"/><Relationship Id="rId1" Type="http://schemas.microsoft.com/office/2011/relationships/chartStyle" Target="style3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6.xml"/><Relationship Id="rId1" Type="http://schemas.microsoft.com/office/2011/relationships/chartStyle" Target="style3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37.xml"/><Relationship Id="rId1" Type="http://schemas.microsoft.com/office/2011/relationships/chartStyle" Target="style37.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39.xml"/><Relationship Id="rId1" Type="http://schemas.microsoft.com/office/2011/relationships/chartStyle" Target="style39.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0.xml"/><Relationship Id="rId1" Type="http://schemas.microsoft.com/office/2011/relationships/chartStyle" Target="style40.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41.xml"/><Relationship Id="rId1" Type="http://schemas.microsoft.com/office/2011/relationships/chartStyle" Target="style41.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2.xml"/><Relationship Id="rId1" Type="http://schemas.microsoft.com/office/2011/relationships/chartStyle" Target="style4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3.xml"/><Relationship Id="rId1" Type="http://schemas.microsoft.com/office/2011/relationships/chartStyle" Target="style43.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17.xml"/></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45.xml"/><Relationship Id="rId1" Type="http://schemas.microsoft.com/office/2011/relationships/chartStyle" Target="style4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46.xml"/><Relationship Id="rId1" Type="http://schemas.microsoft.com/office/2011/relationships/chartStyle" Target="style4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47.xml"/><Relationship Id="rId1" Type="http://schemas.microsoft.com/office/2011/relationships/chartStyle" Target="style47.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8.xml"/><Relationship Id="rId1" Type="http://schemas.microsoft.com/office/2011/relationships/chartStyle" Target="style4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49.xml"/><Relationship Id="rId1" Type="http://schemas.microsoft.com/office/2011/relationships/chartStyle" Target="style4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“What’s more important?”</a:t>
            </a:r>
          </a:p>
        </c:rich>
      </c:tx>
      <c:overlay val="0"/>
    </c:title>
    <c:autoTitleDeleted val="0"/>
    <c:plotArea>
      <c:layout/>
      <c:barChart>
        <c:barDir val="col"/>
        <c:grouping val="clustered"/>
        <c:varyColors val="0"/>
        <c:ser>
          <c:idx val="0"/>
          <c:order val="0"/>
          <c:tx>
            <c:strRef>
              <c:f>Sheet1!$B$1</c:f>
              <c:strCache>
                <c:ptCount val="1"/>
                <c:pt idx="0">
                  <c:v>Nobody needy</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Spanish</c:v>
                </c:pt>
                <c:pt idx="1">
                  <c:v>French</c:v>
                </c:pt>
                <c:pt idx="2">
                  <c:v>Germans</c:v>
                </c:pt>
                <c:pt idx="3">
                  <c:v>British</c:v>
                </c:pt>
                <c:pt idx="4">
                  <c:v>Americans</c:v>
                </c:pt>
              </c:strCache>
            </c:strRef>
          </c:cat>
          <c:val>
            <c:numRef>
              <c:f>Sheet1!$B$2:$B$6</c:f>
              <c:numCache>
                <c:formatCode>General</c:formatCode>
                <c:ptCount val="5"/>
                <c:pt idx="0">
                  <c:v>67</c:v>
                </c:pt>
                <c:pt idx="1">
                  <c:v>64</c:v>
                </c:pt>
                <c:pt idx="2">
                  <c:v>62</c:v>
                </c:pt>
                <c:pt idx="3">
                  <c:v>55</c:v>
                </c:pt>
                <c:pt idx="4">
                  <c:v>35</c:v>
                </c:pt>
              </c:numCache>
            </c:numRef>
          </c:val>
          <c:extLst>
            <c:ext xmlns:c16="http://schemas.microsoft.com/office/drawing/2014/chart" uri="{C3380CC4-5D6E-409C-BE32-E72D297353CC}">
              <c16:uniqueId val="{00000000-6204-4139-ADBB-DE875674FB6E}"/>
            </c:ext>
          </c:extLst>
        </c:ser>
        <c:ser>
          <c:idx val="1"/>
          <c:order val="1"/>
          <c:tx>
            <c:strRef>
              <c:f>Sheet1!$C$1</c:f>
              <c:strCache>
                <c:ptCount val="1"/>
                <c:pt idx="0">
                  <c:v>Freedom to pursue one's goals</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Spanish</c:v>
                </c:pt>
                <c:pt idx="1">
                  <c:v>French</c:v>
                </c:pt>
                <c:pt idx="2">
                  <c:v>Germans</c:v>
                </c:pt>
                <c:pt idx="3">
                  <c:v>British</c:v>
                </c:pt>
                <c:pt idx="4">
                  <c:v>Americans</c:v>
                </c:pt>
              </c:strCache>
            </c:strRef>
          </c:cat>
          <c:val>
            <c:numRef>
              <c:f>Sheet1!$C$2:$C$6</c:f>
              <c:numCache>
                <c:formatCode>General</c:formatCode>
                <c:ptCount val="5"/>
                <c:pt idx="0">
                  <c:v>30</c:v>
                </c:pt>
                <c:pt idx="1">
                  <c:v>36</c:v>
                </c:pt>
                <c:pt idx="2">
                  <c:v>36</c:v>
                </c:pt>
                <c:pt idx="3">
                  <c:v>38</c:v>
                </c:pt>
                <c:pt idx="4">
                  <c:v>58</c:v>
                </c:pt>
              </c:numCache>
            </c:numRef>
          </c:val>
          <c:extLst>
            <c:ext xmlns:c16="http://schemas.microsoft.com/office/drawing/2014/chart" uri="{C3380CC4-5D6E-409C-BE32-E72D297353CC}">
              <c16:uniqueId val="{00000001-6204-4139-ADBB-DE875674FB6E}"/>
            </c:ext>
          </c:extLst>
        </c:ser>
        <c:dLbls>
          <c:showLegendKey val="0"/>
          <c:showVal val="1"/>
          <c:showCatName val="0"/>
          <c:showSerName val="0"/>
          <c:showPercent val="0"/>
          <c:showBubbleSize val="0"/>
        </c:dLbls>
        <c:gapWidth val="150"/>
        <c:overlap val="-25"/>
        <c:axId val="84449152"/>
        <c:axId val="84450688"/>
      </c:barChart>
      <c:catAx>
        <c:axId val="84449152"/>
        <c:scaling>
          <c:orientation val="minMax"/>
        </c:scaling>
        <c:delete val="0"/>
        <c:axPos val="b"/>
        <c:numFmt formatCode="General" sourceLinked="0"/>
        <c:majorTickMark val="none"/>
        <c:minorTickMark val="none"/>
        <c:tickLblPos val="nextTo"/>
        <c:crossAx val="84450688"/>
        <c:crosses val="autoZero"/>
        <c:auto val="1"/>
        <c:lblAlgn val="ctr"/>
        <c:lblOffset val="100"/>
        <c:noMultiLvlLbl val="0"/>
      </c:catAx>
      <c:valAx>
        <c:axId val="84450688"/>
        <c:scaling>
          <c:orientation val="minMax"/>
        </c:scaling>
        <c:delete val="1"/>
        <c:axPos val="l"/>
        <c:numFmt formatCode="General" sourceLinked="1"/>
        <c:majorTickMark val="out"/>
        <c:minorTickMark val="none"/>
        <c:tickLblPos val="nextTo"/>
        <c:crossAx val="84449152"/>
        <c:crosses val="autoZero"/>
        <c:crossBetween val="between"/>
      </c:valAx>
    </c:plotArea>
    <c:legend>
      <c:legendPos val="t"/>
      <c:layout>
        <c:manualLayout>
          <c:xMode val="edge"/>
          <c:yMode val="edge"/>
          <c:x val="0.187091274805603"/>
          <c:y val="0.20107344632768401"/>
          <c:w val="0.69370238182844002"/>
          <c:h val="7.8404510876818406E-2"/>
        </c:manualLayout>
      </c:layout>
      <c:overlay val="0"/>
      <c:spPr>
        <a:ln>
          <a:solidFill>
            <a:srgbClr val="7030A0"/>
          </a:solidFill>
        </a:ln>
      </c:spPr>
      <c:txPr>
        <a:bodyPr/>
        <a:lstStyle/>
        <a:p>
          <a:pPr>
            <a:defRPr>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(Gallup national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Too little power</c:v>
                </c:pt>
                <c:pt idx="1">
                  <c:v>About right amount</c:v>
                </c:pt>
                <c:pt idx="2">
                  <c:v>Too much power</c:v>
                </c:pt>
              </c:strCache>
            </c:strRef>
          </c:cat>
          <c:val>
            <c:numRef>
              <c:f>Sheet1!$B$2:$B$4</c:f>
              <c:numCache>
                <c:formatCode>General</c:formatCode>
                <c:ptCount val="3"/>
                <c:pt idx="0">
                  <c:v>6</c:v>
                </c:pt>
                <c:pt idx="1">
                  <c:v>38</c:v>
                </c:pt>
                <c:pt idx="2">
                  <c:v>56</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respondents</c:v>
                </c:pt>
              </c:strCache>
            </c:strRef>
          </c:tx>
          <c:spPr>
            <a:solidFill>
              <a:schemeClr val="accent1"/>
            </a:solidFill>
            <a:ln>
              <a:noFill/>
            </a:ln>
            <a:effectLst/>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Disapprove of ruling</c:v>
                </c:pt>
                <c:pt idx="1">
                  <c:v>Approve of ruling</c:v>
                </c:pt>
                <c:pt idx="2">
                  <c:v>Not sure</c:v>
                </c:pt>
              </c:strCache>
            </c:strRef>
          </c:cat>
          <c:val>
            <c:numRef>
              <c:f>Sheet1!$B$2:$B$4</c:f>
              <c:numCache>
                <c:formatCode>General</c:formatCode>
                <c:ptCount val="3"/>
                <c:pt idx="0">
                  <c:v>57</c:v>
                </c:pt>
                <c:pt idx="1">
                  <c:v>30</c:v>
                </c:pt>
                <c:pt idx="2">
                  <c:v>13</c:v>
                </c:pt>
              </c:numCache>
            </c:numRef>
          </c:val>
          <c:extLst>
            <c:ext xmlns:c16="http://schemas.microsoft.com/office/drawing/2014/chart" uri="{C3380CC4-5D6E-409C-BE32-E72D297353CC}">
              <c16:uniqueId val="{00000000-A92A-4E1F-90AD-025131F71D23}"/>
            </c:ext>
          </c:extLst>
        </c:ser>
        <c:dLbls>
          <c:showLegendKey val="0"/>
          <c:showVal val="1"/>
          <c:showCatName val="0"/>
          <c:showSerName val="0"/>
          <c:showPercent val="0"/>
          <c:showBubbleSize val="0"/>
        </c:dLbls>
        <c:gapWidth val="219"/>
        <c:overlap val="-27"/>
        <c:axId val="315637168"/>
        <c:axId val="315633248"/>
      </c:barChart>
      <c:catAx>
        <c:axId val="31563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5633248"/>
        <c:crosses val="autoZero"/>
        <c:auto val="1"/>
        <c:lblAlgn val="ctr"/>
        <c:lblOffset val="100"/>
        <c:noMultiLvlLbl val="0"/>
      </c:catAx>
      <c:valAx>
        <c:axId val="315633248"/>
        <c:scaling>
          <c:orientation val="minMax"/>
        </c:scaling>
        <c:delete val="1"/>
        <c:axPos val="l"/>
        <c:numFmt formatCode="General" sourceLinked="1"/>
        <c:majorTickMark val="none"/>
        <c:minorTickMark val="none"/>
        <c:tickLblPos val="nextTo"/>
        <c:crossAx val="31563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Should police inform suspects of their right to an attorney?</a:t>
            </a:r>
          </a:p>
        </c:rich>
      </c:tx>
      <c:layout>
        <c:manualLayout>
          <c:xMode val="edge"/>
          <c:yMode val="edge"/>
          <c:x val="0.106410004027031"/>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Should police inform suspects of their right to an attorney?</c:v>
                </c:pt>
              </c:strCache>
            </c:strRef>
          </c:tx>
          <c:spPr>
            <a:solidFill>
              <a:schemeClr val="accent1"/>
            </a:solidFill>
            <a:ln>
              <a:noFill/>
            </a:ln>
            <a:effectLst/>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Yes, should</c:v>
                </c:pt>
                <c:pt idx="1">
                  <c:v>No, should not</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0-0A86-4D96-8D11-9D7EA325F4A0}"/>
            </c:ext>
          </c:extLst>
        </c:ser>
        <c:dLbls>
          <c:showLegendKey val="0"/>
          <c:showVal val="1"/>
          <c:showCatName val="0"/>
          <c:showSerName val="0"/>
          <c:showPercent val="0"/>
          <c:showBubbleSize val="0"/>
        </c:dLbls>
        <c:gapWidth val="219"/>
        <c:overlap val="-27"/>
        <c:axId val="381305224"/>
        <c:axId val="381304048"/>
      </c:barChart>
      <c:catAx>
        <c:axId val="381305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81304048"/>
        <c:crosses val="autoZero"/>
        <c:auto val="1"/>
        <c:lblAlgn val="ctr"/>
        <c:lblOffset val="100"/>
        <c:noMultiLvlLbl val="0"/>
      </c:catAx>
      <c:valAx>
        <c:axId val="381304048"/>
        <c:scaling>
          <c:orientation val="minMax"/>
        </c:scaling>
        <c:delete val="1"/>
        <c:axPos val="l"/>
        <c:numFmt formatCode="General" sourceLinked="1"/>
        <c:majorTickMark val="none"/>
        <c:minorTickMark val="none"/>
        <c:tickLblPos val="nextTo"/>
        <c:crossAx val="38130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important is the right to an attorney?</a:t>
            </a:r>
            <a:r>
              <a:rPr lang="en-US" baseline="0" dirty="0"/>
              <a:t> </a:t>
            </a:r>
          </a:p>
          <a:p>
            <a:pPr>
              <a:defRPr/>
            </a:pPr>
            <a:r>
              <a:rPr lang="en-US" baseline="0" dirty="0"/>
              <a:t>(percentage of respondents)</a:t>
            </a:r>
            <a:endParaRPr lang="en-US" dirty="0"/>
          </a:p>
        </c:rich>
      </c:tx>
      <c:layout>
        <c:manualLayout>
          <c:xMode val="edge"/>
          <c:yMode val="edge"/>
          <c:x val="0.17706772634729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Important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Democrats</c:v>
                </c:pt>
                <c:pt idx="1">
                  <c:v>Republicans</c:v>
                </c:pt>
              </c:strCache>
            </c:strRef>
          </c:cat>
          <c:val>
            <c:numRef>
              <c:f>Sheet1!$B$2:$B$3</c:f>
              <c:numCache>
                <c:formatCode>General</c:formatCode>
                <c:ptCount val="2"/>
                <c:pt idx="0">
                  <c:v>96</c:v>
                </c:pt>
                <c:pt idx="1">
                  <c:v>90</c:v>
                </c:pt>
              </c:numCache>
            </c:numRef>
          </c:val>
          <c:extLst>
            <c:ext xmlns:c16="http://schemas.microsoft.com/office/drawing/2014/chart" uri="{C3380CC4-5D6E-409C-BE32-E72D297353CC}">
              <c16:uniqueId val="{00000000-7AC0-4818-A4EE-C5FB36F68D2E}"/>
            </c:ext>
          </c:extLst>
        </c:ser>
        <c:ser>
          <c:idx val="1"/>
          <c:order val="1"/>
          <c:tx>
            <c:strRef>
              <c:f>Sheet1!$C$1</c:f>
              <c:strCache>
                <c:ptCount val="1"/>
                <c:pt idx="0">
                  <c:v>Not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Democrats</c:v>
                </c:pt>
                <c:pt idx="1">
                  <c:v>Republicans</c:v>
                </c:pt>
              </c:strCache>
            </c:strRef>
          </c:cat>
          <c:val>
            <c:numRef>
              <c:f>Sheet1!$C$2:$C$3</c:f>
              <c:numCache>
                <c:formatCode>General</c:formatCode>
                <c:ptCount val="2"/>
                <c:pt idx="0">
                  <c:v>3</c:v>
                </c:pt>
                <c:pt idx="1">
                  <c:v>7</c:v>
                </c:pt>
              </c:numCache>
            </c:numRef>
          </c:val>
          <c:extLst>
            <c:ext xmlns:c16="http://schemas.microsoft.com/office/drawing/2014/chart" uri="{C3380CC4-5D6E-409C-BE32-E72D297353CC}">
              <c16:uniqueId val="{00000001-7AC0-4818-A4EE-C5FB36F68D2E}"/>
            </c:ext>
          </c:extLst>
        </c:ser>
        <c:ser>
          <c:idx val="2"/>
          <c:order val="2"/>
          <c:tx>
            <c:strRef>
              <c:f>Sheet1!$D$1</c:f>
              <c:strCache>
                <c:ptCount val="1"/>
                <c:pt idx="0">
                  <c:v>Unsure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Democrats</c:v>
                </c:pt>
                <c:pt idx="1">
                  <c:v>Republicans</c:v>
                </c:pt>
              </c:strCache>
            </c:strRef>
          </c:cat>
          <c:val>
            <c:numRef>
              <c:f>Sheet1!$D$2:$D$3</c:f>
              <c:numCache>
                <c:formatCode>General</c:formatCode>
                <c:ptCount val="2"/>
                <c:pt idx="0">
                  <c:v>1</c:v>
                </c:pt>
                <c:pt idx="1">
                  <c:v>3</c:v>
                </c:pt>
              </c:numCache>
            </c:numRef>
          </c:val>
          <c:extLst>
            <c:ext xmlns:c16="http://schemas.microsoft.com/office/drawing/2014/chart" uri="{C3380CC4-5D6E-409C-BE32-E72D297353CC}">
              <c16:uniqueId val="{00000002-7AC0-4818-A4EE-C5FB36F68D2E}"/>
            </c:ext>
          </c:extLst>
        </c:ser>
        <c:dLbls>
          <c:showLegendKey val="0"/>
          <c:showVal val="0"/>
          <c:showCatName val="0"/>
          <c:showSerName val="0"/>
          <c:showPercent val="0"/>
          <c:showBubbleSize val="0"/>
        </c:dLbls>
        <c:gapWidth val="219"/>
        <c:overlap val="-27"/>
        <c:axId val="859418320"/>
        <c:axId val="859420616"/>
      </c:barChart>
      <c:catAx>
        <c:axId val="85941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9420616"/>
        <c:crosses val="autoZero"/>
        <c:auto val="1"/>
        <c:lblAlgn val="ctr"/>
        <c:lblOffset val="100"/>
        <c:noMultiLvlLbl val="0"/>
      </c:catAx>
      <c:valAx>
        <c:axId val="859420616"/>
        <c:scaling>
          <c:orientation val="minMax"/>
          <c:max val="100"/>
        </c:scaling>
        <c:delete val="1"/>
        <c:axPos val="l"/>
        <c:numFmt formatCode="General" sourceLinked="1"/>
        <c:majorTickMark val="none"/>
        <c:minorTickMark val="none"/>
        <c:tickLblPos val="nextTo"/>
        <c:crossAx val="85941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891362922096777"/>
          <c:y val="5.6451612903225805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(Gallup national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would not curtail</c:v>
                </c:pt>
                <c:pt idx="1">
                  <c:v>not sure</c:v>
                </c:pt>
                <c:pt idx="2">
                  <c:v>would curtail</c:v>
                </c:pt>
              </c:strCache>
            </c:strRef>
          </c:cat>
          <c:val>
            <c:numRef>
              <c:f>Sheet1!$B$2:$B$4</c:f>
              <c:numCache>
                <c:formatCode>General</c:formatCode>
                <c:ptCount val="3"/>
                <c:pt idx="0">
                  <c:v>65</c:v>
                </c:pt>
                <c:pt idx="1">
                  <c:v>5</c:v>
                </c:pt>
                <c:pt idx="2">
                  <c:v>30</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a:t>percentage of Mississippi</a:t>
            </a:r>
            <a:r>
              <a:rPr lang="en-US" sz="2000" b="0" baseline="0" dirty="0"/>
              <a:t> </a:t>
            </a:r>
            <a:r>
              <a:rPr lang="en-US" sz="2000" b="0" dirty="0"/>
              <a:t>adults registered to vote in 1964</a:t>
            </a:r>
          </a:p>
        </c:rich>
      </c:tx>
      <c:layout>
        <c:manualLayout>
          <c:xMode val="edge"/>
          <c:yMode val="edge"/>
          <c:x val="0.11673417512000191"/>
          <c:y val="3.3672391930733854E-2"/>
        </c:manualLayout>
      </c:layout>
      <c:overlay val="0"/>
    </c:title>
    <c:autoTitleDeleted val="0"/>
    <c:plotArea>
      <c:layout/>
      <c:barChart>
        <c:barDir val="bar"/>
        <c:grouping val="clustered"/>
        <c:varyColors val="0"/>
        <c:ser>
          <c:idx val="0"/>
          <c:order val="0"/>
          <c:tx>
            <c:strRef>
              <c:f>Sheet1!$B$1</c:f>
              <c:strCache>
                <c:ptCount val="1"/>
                <c:pt idx="0">
                  <c:v>percentage of adults registered to vote</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3907-49B8-85EA-E605B4829AB6}"/>
              </c:ext>
            </c:extLst>
          </c:dPt>
          <c:dPt>
            <c:idx val="1"/>
            <c:invertIfNegative val="0"/>
            <c:bubble3D val="0"/>
            <c:spPr>
              <a:solidFill>
                <a:srgbClr val="0070C0"/>
              </a:solidFill>
            </c:spPr>
            <c:extLst>
              <c:ext xmlns:c16="http://schemas.microsoft.com/office/drawing/2014/chart" uri="{C3380CC4-5D6E-409C-BE32-E72D297353CC}">
                <c16:uniqueId val="{00000002-3907-49B8-85EA-E605B4829AB6}"/>
              </c:ext>
            </c:extLst>
          </c:dPt>
          <c:dLbls>
            <c:dLbl>
              <c:idx val="0"/>
              <c:delete val="1"/>
              <c:extLst>
                <c:ext xmlns:c15="http://schemas.microsoft.com/office/drawing/2012/chart" uri="{CE6537A1-D6FC-4f65-9D91-7224C49458BB}"/>
                <c:ext xmlns:c16="http://schemas.microsoft.com/office/drawing/2014/chart" uri="{C3380CC4-5D6E-409C-BE32-E72D297353CC}">
                  <c16:uniqueId val="{00000000-3907-49B8-85EA-E605B4829AB6}"/>
                </c:ext>
              </c:extLst>
            </c:dLbl>
            <c:dLbl>
              <c:idx val="1"/>
              <c:tx>
                <c:rich>
                  <a:bodyPr/>
                  <a:lstStyle/>
                  <a:p>
                    <a:r>
                      <a:rPr lang="en-US" sz="2400" b="1" dirty="0"/>
                      <a:t>65%</a:t>
                    </a:r>
                    <a:endParaRPr lang="en-US" sz="24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07-49B8-85EA-E605B4829AB6}"/>
                </c:ext>
              </c:extLst>
            </c:dLbl>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Blacks</c:v>
                </c:pt>
                <c:pt idx="1">
                  <c:v>Whites</c:v>
                </c:pt>
              </c:strCache>
            </c:strRef>
          </c:cat>
          <c:val>
            <c:numRef>
              <c:f>Sheet1!$B$2:$B$3</c:f>
              <c:numCache>
                <c:formatCode>General</c:formatCode>
                <c:ptCount val="2"/>
                <c:pt idx="0">
                  <c:v>5</c:v>
                </c:pt>
                <c:pt idx="1">
                  <c:v>65</c:v>
                </c:pt>
              </c:numCache>
            </c:numRef>
          </c:val>
          <c:extLst>
            <c:ext xmlns:c16="http://schemas.microsoft.com/office/drawing/2014/chart" uri="{C3380CC4-5D6E-409C-BE32-E72D297353CC}">
              <c16:uniqueId val="{00000003-3907-49B8-85EA-E605B4829AB6}"/>
            </c:ext>
          </c:extLst>
        </c:ser>
        <c:dLbls>
          <c:showLegendKey val="0"/>
          <c:showVal val="0"/>
          <c:showCatName val="0"/>
          <c:showSerName val="0"/>
          <c:showPercent val="0"/>
          <c:showBubbleSize val="0"/>
        </c:dLbls>
        <c:gapWidth val="150"/>
        <c:axId val="190311808"/>
        <c:axId val="190596224"/>
      </c:barChart>
      <c:catAx>
        <c:axId val="190311808"/>
        <c:scaling>
          <c:orientation val="minMax"/>
        </c:scaling>
        <c:delete val="0"/>
        <c:axPos val="l"/>
        <c:numFmt formatCode="General" sourceLinked="0"/>
        <c:majorTickMark val="out"/>
        <c:minorTickMark val="none"/>
        <c:tickLblPos val="nextTo"/>
        <c:txPr>
          <a:bodyPr/>
          <a:lstStyle/>
          <a:p>
            <a:pPr>
              <a:defRPr sz="2800" b="1"/>
            </a:pPr>
            <a:endParaRPr lang="en-US"/>
          </a:p>
        </c:txPr>
        <c:crossAx val="190596224"/>
        <c:crosses val="autoZero"/>
        <c:auto val="1"/>
        <c:lblAlgn val="ctr"/>
        <c:lblOffset val="100"/>
        <c:noMultiLvlLbl val="0"/>
      </c:catAx>
      <c:valAx>
        <c:axId val="190596224"/>
        <c:scaling>
          <c:orientation val="minMax"/>
        </c:scaling>
        <c:delete val="1"/>
        <c:axPos val="b"/>
        <c:numFmt formatCode="General" sourceLinked="1"/>
        <c:majorTickMark val="out"/>
        <c:minorTickMark val="none"/>
        <c:tickLblPos val="nextTo"/>
        <c:crossAx val="1903118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dirty="0"/>
              <a:t>percentage of adult African Americans registered to vote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523000833675032E-3"/>
          <c:y val="0.10217849840593131"/>
          <c:w val="0.96296296296296291"/>
          <c:h val="0.72765053539578273"/>
        </c:manualLayout>
      </c:layout>
      <c:lineChart>
        <c:grouping val="standard"/>
        <c:varyColors val="0"/>
        <c:ser>
          <c:idx val="0"/>
          <c:order val="0"/>
          <c:tx>
            <c:strRef>
              <c:f>Sheet1!$B$1</c:f>
              <c:strCache>
                <c:ptCount val="1"/>
                <c:pt idx="0">
                  <c:v>Series 1</c:v>
                </c:pt>
              </c:strCache>
            </c:strRef>
          </c:tx>
          <c:spPr>
            <a:ln w="38100" cap="rnd">
              <a:solidFill>
                <a:schemeClr val="accent1"/>
              </a:solidFill>
              <a:round/>
            </a:ln>
            <a:effectLst/>
          </c:spPr>
          <c:marker>
            <c:symbol val="none"/>
          </c:marker>
          <c:dLbls>
            <c:dLbl>
              <c:idx val="0"/>
              <c:layout>
                <c:manualLayout>
                  <c:x val="-3.3670033670033517E-3"/>
                  <c:y val="-8.5240726124704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9B-40F4-957B-F16E542C489D}"/>
                </c:ext>
              </c:extLst>
            </c:dLbl>
            <c:dLbl>
              <c:idx val="1"/>
              <c:layout>
                <c:manualLayout>
                  <c:x val="-3.3670033670033669E-3"/>
                  <c:y val="-4.4198895027624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9B-40F4-957B-F16E542C489D}"/>
                </c:ext>
              </c:extLst>
            </c:dLbl>
            <c:dLbl>
              <c:idx val="2"/>
              <c:layout>
                <c:manualLayout>
                  <c:x val="0"/>
                  <c:y val="-4.735595895816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9B-40F4-957B-F16E542C489D}"/>
                </c:ext>
              </c:extLst>
            </c:dLbl>
            <c:dLbl>
              <c:idx val="3"/>
              <c:layout>
                <c:manualLayout>
                  <c:x val="-8.4175084175084174E-3"/>
                  <c:y val="-4.419889502762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9B-40F4-957B-F16E542C489D}"/>
                </c:ext>
              </c:extLst>
            </c:dLbl>
            <c:dLbl>
              <c:idx val="4"/>
              <c:layout>
                <c:manualLayout>
                  <c:x val="-8.4175084175084174E-3"/>
                  <c:y val="-3.788476716653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9B-40F4-957B-F16E542C489D}"/>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MS</c:v>
                </c:pt>
                <c:pt idx="1">
                  <c:v>AL</c:v>
                </c:pt>
                <c:pt idx="2">
                  <c:v>GA</c:v>
                </c:pt>
                <c:pt idx="3">
                  <c:v>LA</c:v>
                </c:pt>
                <c:pt idx="4">
                  <c:v>SC</c:v>
                </c:pt>
                <c:pt idx="5">
                  <c:v>VA</c:v>
                </c:pt>
              </c:strCache>
            </c:strRef>
          </c:cat>
          <c:val>
            <c:numRef>
              <c:f>Sheet1!$B$2:$B$7</c:f>
              <c:numCache>
                <c:formatCode>General</c:formatCode>
                <c:ptCount val="6"/>
                <c:pt idx="0">
                  <c:v>5</c:v>
                </c:pt>
                <c:pt idx="1">
                  <c:v>18</c:v>
                </c:pt>
                <c:pt idx="2">
                  <c:v>27</c:v>
                </c:pt>
                <c:pt idx="3">
                  <c:v>31</c:v>
                </c:pt>
                <c:pt idx="4">
                  <c:v>37</c:v>
                </c:pt>
                <c:pt idx="5">
                  <c:v>38</c:v>
                </c:pt>
              </c:numCache>
            </c:numRef>
          </c:val>
          <c:smooth val="0"/>
          <c:extLst>
            <c:ext xmlns:c16="http://schemas.microsoft.com/office/drawing/2014/chart" uri="{C3380CC4-5D6E-409C-BE32-E72D297353CC}">
              <c16:uniqueId val="{00000000-559B-40F4-957B-F16E542C489D}"/>
            </c:ext>
          </c:extLst>
        </c:ser>
        <c:ser>
          <c:idx val="1"/>
          <c:order val="1"/>
          <c:tx>
            <c:strRef>
              <c:f>Sheet1!$C$1</c:f>
              <c:strCache>
                <c:ptCount val="1"/>
                <c:pt idx="0">
                  <c:v>Series 2</c:v>
                </c:pt>
              </c:strCache>
            </c:strRef>
          </c:tx>
          <c:spPr>
            <a:ln w="38100" cap="rnd">
              <a:solidFill>
                <a:schemeClr val="accent2"/>
              </a:solidFill>
              <a:round/>
            </a:ln>
            <a:effectLst/>
          </c:spPr>
          <c:marker>
            <c:symbol val="none"/>
          </c:marker>
          <c:dLbls>
            <c:dLbl>
              <c:idx val="0"/>
              <c:layout>
                <c:manualLayout>
                  <c:x val="-3.3670033670033517E-3"/>
                  <c:y val="-6.3141278610891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9B-40F4-957B-F16E542C489D}"/>
                </c:ext>
              </c:extLst>
            </c:dLbl>
            <c:dLbl>
              <c:idx val="1"/>
              <c:layout>
                <c:manualLayout>
                  <c:x val="-1.3468013468013499E-2"/>
                  <c:y val="-5.05130228887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9B-40F4-957B-F16E542C489D}"/>
                </c:ext>
              </c:extLst>
            </c:dLbl>
            <c:dLbl>
              <c:idx val="2"/>
              <c:layout>
                <c:manualLayout>
                  <c:x val="-1.1784511784511847E-2"/>
                  <c:y val="-4.1041831097079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9B-40F4-957B-F16E542C489D}"/>
                </c:ext>
              </c:extLst>
            </c:dLbl>
            <c:dLbl>
              <c:idx val="3"/>
              <c:layout>
                <c:manualLayout>
                  <c:x val="0"/>
                  <c:y val="-2.5256511444356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9B-40F4-957B-F16E542C489D}"/>
                </c:ext>
              </c:extLst>
            </c:dLbl>
            <c:dLbl>
              <c:idx val="4"/>
              <c:layout>
                <c:manualLayout>
                  <c:x val="-1.0101010101010102E-2"/>
                  <c:y val="-5.05130228887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9B-40F4-957B-F16E542C489D}"/>
                </c:ext>
              </c:extLst>
            </c:dLbl>
            <c:dLbl>
              <c:idx val="5"/>
              <c:layout>
                <c:manualLayout>
                  <c:x val="-1.2345536395655749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9B-40F4-957B-F16E542C489D}"/>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MS</c:v>
                </c:pt>
                <c:pt idx="1">
                  <c:v>AL</c:v>
                </c:pt>
                <c:pt idx="2">
                  <c:v>GA</c:v>
                </c:pt>
                <c:pt idx="3">
                  <c:v>LA</c:v>
                </c:pt>
                <c:pt idx="4">
                  <c:v>SC</c:v>
                </c:pt>
                <c:pt idx="5">
                  <c:v>VA</c:v>
                </c:pt>
              </c:strCache>
            </c:strRef>
          </c:cat>
          <c:val>
            <c:numRef>
              <c:f>Sheet1!$C$2:$C$7</c:f>
              <c:numCache>
                <c:formatCode>General</c:formatCode>
                <c:ptCount val="6"/>
                <c:pt idx="0">
                  <c:v>60</c:v>
                </c:pt>
                <c:pt idx="1">
                  <c:v>52</c:v>
                </c:pt>
                <c:pt idx="2">
                  <c:v>53</c:v>
                </c:pt>
                <c:pt idx="3">
                  <c:v>58</c:v>
                </c:pt>
                <c:pt idx="4">
                  <c:v>52</c:v>
                </c:pt>
                <c:pt idx="5">
                  <c:v>57</c:v>
                </c:pt>
              </c:numCache>
            </c:numRef>
          </c:val>
          <c:smooth val="0"/>
          <c:extLst>
            <c:ext xmlns:c16="http://schemas.microsoft.com/office/drawing/2014/chart" uri="{C3380CC4-5D6E-409C-BE32-E72D297353CC}">
              <c16:uniqueId val="{00000001-559B-40F4-957B-F16E542C489D}"/>
            </c:ext>
          </c:extLst>
        </c:ser>
        <c:dLbls>
          <c:showLegendKey val="0"/>
          <c:showVal val="0"/>
          <c:showCatName val="0"/>
          <c:showSerName val="0"/>
          <c:showPercent val="0"/>
          <c:showBubbleSize val="0"/>
        </c:dLbls>
        <c:smooth val="0"/>
        <c:axId val="692267624"/>
        <c:axId val="692267952"/>
      </c:lineChart>
      <c:catAx>
        <c:axId val="69226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92267952"/>
        <c:crosses val="autoZero"/>
        <c:auto val="1"/>
        <c:lblAlgn val="ctr"/>
        <c:lblOffset val="100"/>
        <c:noMultiLvlLbl val="0"/>
      </c:catAx>
      <c:valAx>
        <c:axId val="692267952"/>
        <c:scaling>
          <c:orientation val="minMax"/>
        </c:scaling>
        <c:delete val="1"/>
        <c:axPos val="l"/>
        <c:numFmt formatCode="General" sourceLinked="1"/>
        <c:majorTickMark val="none"/>
        <c:minorTickMark val="none"/>
        <c:tickLblPos val="nextTo"/>
        <c:crossAx val="692267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dirty="0"/>
              <a:t>percentage of freshman students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1980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Hispanic</c:v>
                </c:pt>
                <c:pt idx="2">
                  <c:v>Female</c:v>
                </c:pt>
              </c:strCache>
            </c:strRef>
          </c:cat>
          <c:val>
            <c:numRef>
              <c:f>Sheet1!$B$2:$B$4</c:f>
              <c:numCache>
                <c:formatCode>General</c:formatCode>
                <c:ptCount val="3"/>
                <c:pt idx="0">
                  <c:v>5</c:v>
                </c:pt>
                <c:pt idx="1">
                  <c:v>3</c:v>
                </c:pt>
                <c:pt idx="2">
                  <c:v>48</c:v>
                </c:pt>
              </c:numCache>
            </c:numRef>
          </c:val>
          <c:extLst>
            <c:ext xmlns:c16="http://schemas.microsoft.com/office/drawing/2014/chart" uri="{C3380CC4-5D6E-409C-BE32-E72D297353CC}">
              <c16:uniqueId val="{00000000-16C9-9840-9266-ADE40DE71508}"/>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Hispanic</c:v>
                </c:pt>
                <c:pt idx="2">
                  <c:v>Female</c:v>
                </c:pt>
              </c:strCache>
            </c:strRef>
          </c:cat>
          <c:val>
            <c:numRef>
              <c:f>Sheet1!$C$2:$C$4</c:f>
              <c:numCache>
                <c:formatCode>General</c:formatCode>
                <c:ptCount val="3"/>
                <c:pt idx="0">
                  <c:v>8</c:v>
                </c:pt>
                <c:pt idx="1">
                  <c:v>12</c:v>
                </c:pt>
                <c:pt idx="2">
                  <c:v>55</c:v>
                </c:pt>
              </c:numCache>
            </c:numRef>
          </c:val>
          <c:extLst>
            <c:ext xmlns:c16="http://schemas.microsoft.com/office/drawing/2014/chart" uri="{C3380CC4-5D6E-409C-BE32-E72D297353CC}">
              <c16:uniqueId val="{00000001-16C9-9840-9266-ADE40DE71508}"/>
            </c:ext>
          </c:extLst>
        </c:ser>
        <c:dLbls>
          <c:showLegendKey val="0"/>
          <c:showVal val="0"/>
          <c:showCatName val="0"/>
          <c:showSerName val="0"/>
          <c:showPercent val="0"/>
          <c:showBubbleSize val="0"/>
        </c:dLbls>
        <c:gapWidth val="219"/>
        <c:overlap val="-27"/>
        <c:axId val="381306792"/>
        <c:axId val="381307184"/>
      </c:barChart>
      <c:catAx>
        <c:axId val="38130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81307184"/>
        <c:crosses val="autoZero"/>
        <c:auto val="1"/>
        <c:lblAlgn val="ctr"/>
        <c:lblOffset val="100"/>
        <c:noMultiLvlLbl val="0"/>
      </c:catAx>
      <c:valAx>
        <c:axId val="381307184"/>
        <c:scaling>
          <c:orientation val="minMax"/>
        </c:scaling>
        <c:delete val="1"/>
        <c:axPos val="l"/>
        <c:numFmt formatCode="General" sourceLinked="1"/>
        <c:majorTickMark val="none"/>
        <c:minorTickMark val="none"/>
        <c:tickLblPos val="nextTo"/>
        <c:crossAx val="38130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in poverty</a:t>
            </a:r>
          </a:p>
        </c:rich>
      </c:tx>
      <c:layout>
        <c:manualLayout>
          <c:xMode val="edge"/>
          <c:yMode val="edge"/>
          <c:x val="0.37886471542173855"/>
          <c:y val="1.87982524603190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in porverty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Native Americans</c:v>
                </c:pt>
                <c:pt idx="1">
                  <c:v>Single-parent families</c:v>
                </c:pt>
                <c:pt idx="2">
                  <c:v>Black Americans</c:v>
                </c:pt>
                <c:pt idx="3">
                  <c:v>Hispanic Americans</c:v>
                </c:pt>
                <c:pt idx="4">
                  <c:v>Women</c:v>
                </c:pt>
                <c:pt idx="5">
                  <c:v>Asian Americans</c:v>
                </c:pt>
                <c:pt idx="6">
                  <c:v>Non-Hispanic Whites</c:v>
                </c:pt>
              </c:strCache>
            </c:strRef>
          </c:cat>
          <c:val>
            <c:numRef>
              <c:f>Sheet1!$B$2:$B$8</c:f>
              <c:numCache>
                <c:formatCode>General</c:formatCode>
                <c:ptCount val="7"/>
                <c:pt idx="0">
                  <c:v>28.2</c:v>
                </c:pt>
                <c:pt idx="1">
                  <c:v>26.6</c:v>
                </c:pt>
                <c:pt idx="2">
                  <c:v>26.2</c:v>
                </c:pt>
                <c:pt idx="3">
                  <c:v>23.6</c:v>
                </c:pt>
                <c:pt idx="4">
                  <c:v>12.9</c:v>
                </c:pt>
                <c:pt idx="5">
                  <c:v>12</c:v>
                </c:pt>
                <c:pt idx="6">
                  <c:v>10.1</c:v>
                </c:pt>
              </c:numCache>
            </c:numRef>
          </c:val>
          <c:extLst>
            <c:ext xmlns:c16="http://schemas.microsoft.com/office/drawing/2014/chart" uri="{C3380CC4-5D6E-409C-BE32-E72D297353CC}">
              <c16:uniqueId val="{00000000-57EE-4C95-8D1D-3DC0CF79C71D}"/>
            </c:ext>
          </c:extLst>
        </c:ser>
        <c:dLbls>
          <c:showLegendKey val="0"/>
          <c:showVal val="0"/>
          <c:showCatName val="0"/>
          <c:showSerName val="0"/>
          <c:showPercent val="0"/>
          <c:showBubbleSize val="0"/>
        </c:dLbls>
        <c:gapWidth val="182"/>
        <c:axId val="1132394848"/>
        <c:axId val="1132391896"/>
      </c:barChart>
      <c:catAx>
        <c:axId val="113239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32391896"/>
        <c:crosses val="autoZero"/>
        <c:auto val="1"/>
        <c:lblAlgn val="ctr"/>
        <c:lblOffset val="100"/>
        <c:noMultiLvlLbl val="0"/>
      </c:catAx>
      <c:valAx>
        <c:axId val="1132391896"/>
        <c:scaling>
          <c:orientation val="minMax"/>
        </c:scaling>
        <c:delete val="1"/>
        <c:axPos val="b"/>
        <c:numFmt formatCode="General" sourceLinked="1"/>
        <c:majorTickMark val="none"/>
        <c:minorTickMark val="none"/>
        <c:tickLblPos val="nextTo"/>
        <c:crossAx val="113239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a factor</c:v>
                </c:pt>
                <c:pt idx="1">
                  <c:v>Minor factor</c:v>
                </c:pt>
                <c:pt idx="2">
                  <c:v>Major factor</c:v>
                </c:pt>
              </c:strCache>
            </c:strRef>
          </c:cat>
          <c:val>
            <c:numRef>
              <c:f>Sheet1!$B$2:$B$4</c:f>
              <c:numCache>
                <c:formatCode>General</c:formatCode>
                <c:ptCount val="3"/>
                <c:pt idx="0">
                  <c:v>73</c:v>
                </c:pt>
                <c:pt idx="1">
                  <c:v>19</c:v>
                </c:pt>
                <c:pt idx="2">
                  <c:v>7</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Welfare</a:t>
            </a:r>
            <a:r>
              <a:rPr lang="en-US" baseline="0" dirty="0"/>
              <a:t> s</a:t>
            </a:r>
            <a:r>
              <a:rPr lang="en-US" dirty="0"/>
              <a:t>pending as % of GDP</a:t>
            </a:r>
          </a:p>
        </c:rich>
      </c:tx>
      <c:overlay val="0"/>
    </c:title>
    <c:autoTitleDeleted val="0"/>
    <c:plotArea>
      <c:layout>
        <c:manualLayout>
          <c:layoutTarget val="inner"/>
          <c:xMode val="edge"/>
          <c:yMode val="edge"/>
          <c:x val="6.4368606961513003E-2"/>
          <c:y val="6.6997419814048706E-2"/>
          <c:w val="0.89772855495866699"/>
          <c:h val="0.74496485608790397"/>
        </c:manualLayout>
      </c:layout>
      <c:barChart>
        <c:barDir val="col"/>
        <c:grouping val="clustered"/>
        <c:varyColors val="0"/>
        <c:ser>
          <c:idx val="0"/>
          <c:order val="0"/>
          <c:tx>
            <c:strRef>
              <c:f>Sheet1!$B$1</c:f>
              <c:strCache>
                <c:ptCount val="1"/>
                <c:pt idx="0">
                  <c:v>Spending as % of GDP</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France</c:v>
                </c:pt>
                <c:pt idx="1">
                  <c:v>Denmark</c:v>
                </c:pt>
                <c:pt idx="2">
                  <c:v>Germany</c:v>
                </c:pt>
                <c:pt idx="3">
                  <c:v>Britain</c:v>
                </c:pt>
                <c:pt idx="4">
                  <c:v>United States</c:v>
                </c:pt>
              </c:strCache>
            </c:strRef>
          </c:cat>
          <c:val>
            <c:numRef>
              <c:f>Sheet1!$B$2:$B$6</c:f>
              <c:numCache>
                <c:formatCode>General</c:formatCode>
                <c:ptCount val="5"/>
                <c:pt idx="0">
                  <c:v>31</c:v>
                </c:pt>
                <c:pt idx="1">
                  <c:v>28</c:v>
                </c:pt>
                <c:pt idx="2">
                  <c:v>25</c:v>
                </c:pt>
                <c:pt idx="3">
                  <c:v>21</c:v>
                </c:pt>
                <c:pt idx="4">
                  <c:v>18</c:v>
                </c:pt>
              </c:numCache>
            </c:numRef>
          </c:val>
          <c:extLst>
            <c:ext xmlns:c16="http://schemas.microsoft.com/office/drawing/2014/chart" uri="{C3380CC4-5D6E-409C-BE32-E72D297353CC}">
              <c16:uniqueId val="{00000000-E5C3-43C3-A915-C961EF4EFA32}"/>
            </c:ext>
          </c:extLst>
        </c:ser>
        <c:dLbls>
          <c:showLegendKey val="0"/>
          <c:showVal val="0"/>
          <c:showCatName val="0"/>
          <c:showSerName val="0"/>
          <c:showPercent val="0"/>
          <c:showBubbleSize val="0"/>
        </c:dLbls>
        <c:gapWidth val="150"/>
        <c:axId val="184011008"/>
        <c:axId val="184016896"/>
      </c:barChart>
      <c:catAx>
        <c:axId val="184011008"/>
        <c:scaling>
          <c:orientation val="minMax"/>
        </c:scaling>
        <c:delete val="0"/>
        <c:axPos val="b"/>
        <c:numFmt formatCode="General" sourceLinked="0"/>
        <c:majorTickMark val="out"/>
        <c:minorTickMark val="none"/>
        <c:tickLblPos val="nextTo"/>
        <c:crossAx val="184016896"/>
        <c:crosses val="autoZero"/>
        <c:auto val="1"/>
        <c:lblAlgn val="ctr"/>
        <c:lblOffset val="100"/>
        <c:noMultiLvlLbl val="0"/>
      </c:catAx>
      <c:valAx>
        <c:axId val="184016896"/>
        <c:scaling>
          <c:orientation val="minMax"/>
        </c:scaling>
        <c:delete val="0"/>
        <c:axPos val="l"/>
        <c:majorGridlines>
          <c:spPr>
            <a:ln>
              <a:noFill/>
            </a:ln>
          </c:spPr>
        </c:majorGridlines>
        <c:numFmt formatCode="General" sourceLinked="1"/>
        <c:majorTickMark val="out"/>
        <c:minorTickMark val="none"/>
        <c:tickLblPos val="nextTo"/>
        <c:crossAx val="184011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percentage saying issue is “very big problem”</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Republicans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Climate change</c:v>
                </c:pt>
                <c:pt idx="1">
                  <c:v>Economic inequality</c:v>
                </c:pt>
                <c:pt idx="2">
                  <c:v>Illegal integration</c:v>
                </c:pt>
              </c:strCache>
            </c:strRef>
          </c:cat>
          <c:val>
            <c:numRef>
              <c:f>Sheet1!$B$2:$B$4</c:f>
              <c:numCache>
                <c:formatCode>General</c:formatCode>
                <c:ptCount val="3"/>
                <c:pt idx="0">
                  <c:v>17</c:v>
                </c:pt>
                <c:pt idx="1">
                  <c:v>19</c:v>
                </c:pt>
                <c:pt idx="2">
                  <c:v>67</c:v>
                </c:pt>
              </c:numCache>
            </c:numRef>
          </c:val>
          <c:extLst>
            <c:ext xmlns:c16="http://schemas.microsoft.com/office/drawing/2014/chart" uri="{C3380CC4-5D6E-409C-BE32-E72D297353CC}">
              <c16:uniqueId val="{00000000-5077-43BC-BC6A-CA91CA271B82}"/>
            </c:ext>
          </c:extLst>
        </c:ser>
        <c:ser>
          <c:idx val="1"/>
          <c:order val="1"/>
          <c:tx>
            <c:strRef>
              <c:f>Sheet1!$C$1</c:f>
              <c:strCache>
                <c:ptCount val="1"/>
                <c:pt idx="0">
                  <c:v>Democrats</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Climate change</c:v>
                </c:pt>
                <c:pt idx="1">
                  <c:v>Economic inequality</c:v>
                </c:pt>
                <c:pt idx="2">
                  <c:v>Illegal integration</c:v>
                </c:pt>
              </c:strCache>
            </c:strRef>
          </c:cat>
          <c:val>
            <c:numRef>
              <c:f>Sheet1!$C$2:$C$4</c:f>
              <c:numCache>
                <c:formatCode>General</c:formatCode>
                <c:ptCount val="3"/>
                <c:pt idx="0">
                  <c:v>73</c:v>
                </c:pt>
                <c:pt idx="1">
                  <c:v>68</c:v>
                </c:pt>
                <c:pt idx="2">
                  <c:v>23</c:v>
                </c:pt>
              </c:numCache>
            </c:numRef>
          </c:val>
          <c:extLst>
            <c:ext xmlns:c16="http://schemas.microsoft.com/office/drawing/2014/chart" uri="{C3380CC4-5D6E-409C-BE32-E72D297353CC}">
              <c16:uniqueId val="{00000001-5077-43BC-BC6A-CA91CA271B82}"/>
            </c:ext>
          </c:extLst>
        </c:ser>
        <c:dLbls>
          <c:showLegendKey val="0"/>
          <c:showVal val="0"/>
          <c:showCatName val="0"/>
          <c:showSerName val="0"/>
          <c:showPercent val="0"/>
          <c:showBubbleSize val="0"/>
        </c:dLbls>
        <c:gapWidth val="219"/>
        <c:overlap val="-27"/>
        <c:axId val="2105123400"/>
        <c:axId val="2105126352"/>
      </c:barChart>
      <c:catAx>
        <c:axId val="210512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05126352"/>
        <c:crosses val="autoZero"/>
        <c:auto val="1"/>
        <c:lblAlgn val="ctr"/>
        <c:lblOffset val="100"/>
        <c:noMultiLvlLbl val="0"/>
      </c:catAx>
      <c:valAx>
        <c:axId val="2105126352"/>
        <c:scaling>
          <c:orientation val="minMax"/>
        </c:scaling>
        <c:delete val="1"/>
        <c:axPos val="l"/>
        <c:numFmt formatCode="General" sourceLinked="1"/>
        <c:majorTickMark val="none"/>
        <c:minorTickMark val="none"/>
        <c:tickLblPos val="nextTo"/>
        <c:crossAx val="21051234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r>
              <a:rPr lang="en-US" sz="2000" b="0" dirty="0"/>
              <a:t>(Gallup poll, 2015)</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07236066749791"/>
          <c:y val="0.18977161120988909"/>
          <c:w val="0.51927639332502096"/>
          <c:h val="0.78065849631699269"/>
        </c:manualLayout>
      </c:layout>
      <c:barChart>
        <c:barDir val="bar"/>
        <c:grouping val="clustered"/>
        <c:varyColors val="0"/>
        <c:ser>
          <c:idx val="0"/>
          <c:order val="0"/>
          <c:tx>
            <c:strRef>
              <c:f>Sheet1!$B$1</c:f>
              <c:strCache>
                <c:ptCount val="1"/>
                <c:pt idx="0">
                  <c:v>percentage of respondents (Pew Research Center national poll, 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They don't care about people like me</c:v>
                </c:pt>
                <c:pt idx="1">
                  <c:v>Not sure</c:v>
                </c:pt>
                <c:pt idx="2">
                  <c:v>They care about people like me</c:v>
                </c:pt>
              </c:strCache>
            </c:strRef>
          </c:cat>
          <c:val>
            <c:numRef>
              <c:f>Sheet1!$B$2:$B$4</c:f>
              <c:numCache>
                <c:formatCode>General</c:formatCode>
                <c:ptCount val="3"/>
                <c:pt idx="0">
                  <c:v>71</c:v>
                </c:pt>
                <c:pt idx="1">
                  <c:v>2</c:v>
                </c:pt>
                <c:pt idx="2">
                  <c:v>27</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Conservative</c:v>
                </c:pt>
                <c:pt idx="2">
                  <c:v>Moderate</c:v>
                </c:pt>
                <c:pt idx="3">
                  <c:v>Liberal</c:v>
                </c:pt>
              </c:strCache>
            </c:strRef>
          </c:cat>
          <c:val>
            <c:numRef>
              <c:f>Sheet1!$B$2:$B$5</c:f>
              <c:numCache>
                <c:formatCode>General</c:formatCode>
                <c:ptCount val="4"/>
                <c:pt idx="0">
                  <c:v>4</c:v>
                </c:pt>
                <c:pt idx="1">
                  <c:v>36</c:v>
                </c:pt>
                <c:pt idx="2">
                  <c:v>35</c:v>
                </c:pt>
                <c:pt idx="3">
                  <c:v>25</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7236412394254E-2"/>
          <c:y val="3.5904648393326126E-2"/>
          <c:w val="0.94288159169631314"/>
          <c:h val="0.86974705646103112"/>
        </c:manualLayout>
      </c:layout>
      <c:scatterChart>
        <c:scatterStyle val="lineMarker"/>
        <c:varyColors val="0"/>
        <c:ser>
          <c:idx val="0"/>
          <c:order val="0"/>
          <c:tx>
            <c:strRef>
              <c:f>Sheet1!$C$1</c:f>
              <c:strCache>
                <c:ptCount val="1"/>
                <c:pt idx="0">
                  <c:v>Y-Values</c:v>
                </c:pt>
              </c:strCache>
            </c:strRef>
          </c:tx>
          <c:spPr>
            <a:ln w="38100" cap="rnd">
              <a:noFill/>
              <a:round/>
            </a:ln>
            <a:effectLst/>
          </c:spPr>
          <c:marker>
            <c:symbol val="circle"/>
            <c:size val="5"/>
            <c:spPr>
              <a:solidFill>
                <a:schemeClr val="accent1"/>
              </a:solidFill>
              <a:ln w="9525">
                <a:solidFill>
                  <a:schemeClr val="accent1"/>
                </a:solidFill>
              </a:ln>
              <a:effectLst/>
            </c:spPr>
          </c:marker>
          <c:dLbls>
            <c:dLbl>
              <c:idx val="0"/>
              <c:tx>
                <c:rich>
                  <a:bodyPr/>
                  <a:lstStyle/>
                  <a:p>
                    <a:fld id="{EABFA405-4197-4C71-82E2-636406E7AF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4EF-994A-B69E-112AF33C1CF3}"/>
                </c:ext>
              </c:extLst>
            </c:dLbl>
            <c:dLbl>
              <c:idx val="1"/>
              <c:tx>
                <c:rich>
                  <a:bodyPr/>
                  <a:lstStyle/>
                  <a:p>
                    <a:fld id="{69B4794C-E85B-44C5-95CD-AE1FAD7DB6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4EF-994A-B69E-112AF33C1CF3}"/>
                </c:ext>
              </c:extLst>
            </c:dLbl>
            <c:dLbl>
              <c:idx val="2"/>
              <c:tx>
                <c:rich>
                  <a:bodyPr/>
                  <a:lstStyle/>
                  <a:p>
                    <a:fld id="{ECA1AD06-E6B4-463A-A0C6-4B7B0FF62A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4EF-994A-B69E-112AF33C1CF3}"/>
                </c:ext>
              </c:extLst>
            </c:dLbl>
            <c:dLbl>
              <c:idx val="3"/>
              <c:tx>
                <c:rich>
                  <a:bodyPr/>
                  <a:lstStyle/>
                  <a:p>
                    <a:fld id="{553924E9-8B55-4ADD-8251-682D63EBF7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4EF-994A-B69E-112AF33C1CF3}"/>
                </c:ext>
              </c:extLst>
            </c:dLbl>
            <c:dLbl>
              <c:idx val="4"/>
              <c:tx>
                <c:rich>
                  <a:bodyPr/>
                  <a:lstStyle/>
                  <a:p>
                    <a:fld id="{88D60EB6-C451-4EF4-A89A-55A54C7114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4EF-994A-B69E-112AF33C1CF3}"/>
                </c:ext>
              </c:extLst>
            </c:dLbl>
            <c:dLbl>
              <c:idx val="5"/>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A4600E1A-4726-4DA2-8A24-5F9BF7BC183B}" type="CELLRANGE">
                      <a:rPr lang="en-US"/>
                      <a:pPr>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4EF-994A-B69E-112AF33C1CF3}"/>
                </c:ext>
              </c:extLst>
            </c:dLbl>
            <c:dLbl>
              <c:idx val="6"/>
              <c:tx>
                <c:rich>
                  <a:bodyPr/>
                  <a:lstStyle/>
                  <a:p>
                    <a:fld id="{8C3D298A-7847-4573-83FB-04BC0F8A888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4EF-994A-B69E-112AF33C1CF3}"/>
                </c:ext>
              </c:extLst>
            </c:dLbl>
            <c:dLbl>
              <c:idx val="7"/>
              <c:tx>
                <c:rich>
                  <a:bodyPr/>
                  <a:lstStyle/>
                  <a:p>
                    <a:fld id="{6608CFBA-2DE7-4BD6-B320-E8A3454896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4EF-994A-B69E-112AF33C1CF3}"/>
                </c:ext>
              </c:extLst>
            </c:dLbl>
            <c:dLbl>
              <c:idx val="8"/>
              <c:tx>
                <c:rich>
                  <a:bodyPr/>
                  <a:lstStyle/>
                  <a:p>
                    <a:fld id="{958B3F20-1EA6-45E8-9D7B-58D8F87513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4EF-994A-B69E-112AF33C1CF3}"/>
                </c:ext>
              </c:extLst>
            </c:dLbl>
            <c:dLbl>
              <c:idx val="9"/>
              <c:tx>
                <c:rich>
                  <a:bodyPr/>
                  <a:lstStyle/>
                  <a:p>
                    <a:fld id="{CADBC143-DC1F-45E0-80C1-70E736669F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4EF-994A-B69E-112AF33C1CF3}"/>
                </c:ext>
              </c:extLst>
            </c:dLbl>
            <c:dLbl>
              <c:idx val="10"/>
              <c:tx>
                <c:rich>
                  <a:bodyPr/>
                  <a:lstStyle/>
                  <a:p>
                    <a:fld id="{0C282476-616E-46F2-86F2-189E25C8C5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4EF-994A-B69E-112AF33C1CF3}"/>
                </c:ext>
              </c:extLst>
            </c:dLbl>
            <c:dLbl>
              <c:idx val="11"/>
              <c:tx>
                <c:rich>
                  <a:bodyPr/>
                  <a:lstStyle/>
                  <a:p>
                    <a:fld id="{F4974151-ECA3-4F5A-8B9E-3069F82A20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4EF-994A-B69E-112AF33C1CF3}"/>
                </c:ext>
              </c:extLst>
            </c:dLbl>
            <c:dLbl>
              <c:idx val="12"/>
              <c:tx>
                <c:rich>
                  <a:bodyPr/>
                  <a:lstStyle/>
                  <a:p>
                    <a:fld id="{D77349F3-2536-4B9B-BB90-B7EBE03C9E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4EF-994A-B69E-112AF33C1CF3}"/>
                </c:ext>
              </c:extLst>
            </c:dLbl>
            <c:dLbl>
              <c:idx val="13"/>
              <c:tx>
                <c:rich>
                  <a:bodyPr/>
                  <a:lstStyle/>
                  <a:p>
                    <a:fld id="{582FB937-5B3E-4F7A-BD3B-6E8C283273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4EF-994A-B69E-112AF33C1CF3}"/>
                </c:ext>
              </c:extLst>
            </c:dLbl>
            <c:dLbl>
              <c:idx val="14"/>
              <c:tx>
                <c:rich>
                  <a:bodyPr/>
                  <a:lstStyle/>
                  <a:p>
                    <a:fld id="{7DA0E552-728F-491D-86CA-464CDE9C61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4EF-994A-B69E-112AF33C1CF3}"/>
                </c:ext>
              </c:extLst>
            </c:dLbl>
            <c:dLbl>
              <c:idx val="15"/>
              <c:tx>
                <c:rich>
                  <a:bodyPr/>
                  <a:lstStyle/>
                  <a:p>
                    <a:fld id="{AE71EA17-FFD3-437C-BC80-C55AE3CB73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4EF-994A-B69E-112AF33C1CF3}"/>
                </c:ext>
              </c:extLst>
            </c:dLbl>
            <c:dLbl>
              <c:idx val="16"/>
              <c:tx>
                <c:rich>
                  <a:bodyPr/>
                  <a:lstStyle/>
                  <a:p>
                    <a:fld id="{98896CF1-DA9D-4B1D-A8A8-B29F68ADB5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4EF-994A-B69E-112AF33C1CF3}"/>
                </c:ext>
              </c:extLst>
            </c:dLbl>
            <c:dLbl>
              <c:idx val="17"/>
              <c:tx>
                <c:rich>
                  <a:bodyPr/>
                  <a:lstStyle/>
                  <a:p>
                    <a:fld id="{B007BA3A-24B0-42C1-B8A6-7A6BE20C9F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4EF-994A-B69E-112AF33C1CF3}"/>
                </c:ext>
              </c:extLst>
            </c:dLbl>
            <c:dLbl>
              <c:idx val="18"/>
              <c:tx>
                <c:rich>
                  <a:bodyPr/>
                  <a:lstStyle/>
                  <a:p>
                    <a:fld id="{D9D1D2EF-5466-4A9D-8922-82CFB24CB5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4EF-994A-B69E-112AF33C1CF3}"/>
                </c:ext>
              </c:extLst>
            </c:dLbl>
            <c:dLbl>
              <c:idx val="19"/>
              <c:tx>
                <c:rich>
                  <a:bodyPr/>
                  <a:lstStyle/>
                  <a:p>
                    <a:fld id="{A22E61AD-3A6D-43E4-9A2D-15C768B83E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14EF-994A-B69E-112AF33C1CF3}"/>
                </c:ext>
              </c:extLst>
            </c:dLbl>
            <c:dLbl>
              <c:idx val="20"/>
              <c:tx>
                <c:rich>
                  <a:bodyPr/>
                  <a:lstStyle/>
                  <a:p>
                    <a:fld id="{E795058F-3005-4A6E-AB9B-6E491AABB5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4EF-994A-B69E-112AF33C1CF3}"/>
                </c:ext>
              </c:extLst>
            </c:dLbl>
            <c:dLbl>
              <c:idx val="21"/>
              <c:tx>
                <c:rich>
                  <a:bodyPr/>
                  <a:lstStyle/>
                  <a:p>
                    <a:fld id="{B30D84C4-B01B-4092-9604-8E60321535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4EF-994A-B69E-112AF33C1CF3}"/>
                </c:ext>
              </c:extLst>
            </c:dLbl>
            <c:dLbl>
              <c:idx val="22"/>
              <c:tx>
                <c:rich>
                  <a:bodyPr/>
                  <a:lstStyle/>
                  <a:p>
                    <a:fld id="{3E993625-2DFD-4710-B69C-89F02364BF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4EF-994A-B69E-112AF33C1CF3}"/>
                </c:ext>
              </c:extLst>
            </c:dLbl>
            <c:dLbl>
              <c:idx val="23"/>
              <c:tx>
                <c:rich>
                  <a:bodyPr/>
                  <a:lstStyle/>
                  <a:p>
                    <a:fld id="{42299FEE-3417-4D3C-9A0E-417CBF011A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4EF-994A-B69E-112AF33C1CF3}"/>
                </c:ext>
              </c:extLst>
            </c:dLbl>
            <c:dLbl>
              <c:idx val="24"/>
              <c:tx>
                <c:rich>
                  <a:bodyPr/>
                  <a:lstStyle/>
                  <a:p>
                    <a:fld id="{7F5DC95E-21B3-4B1D-B95C-452F5B03AD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4EF-994A-B69E-112AF33C1CF3}"/>
                </c:ext>
              </c:extLst>
            </c:dLbl>
            <c:dLbl>
              <c:idx val="25"/>
              <c:tx>
                <c:rich>
                  <a:bodyPr/>
                  <a:lstStyle/>
                  <a:p>
                    <a:fld id="{C8A52C08-EB2D-428E-8ECA-E3823C2D3B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4EF-994A-B69E-112AF33C1CF3}"/>
                </c:ext>
              </c:extLst>
            </c:dLbl>
            <c:dLbl>
              <c:idx val="26"/>
              <c:tx>
                <c:rich>
                  <a:bodyPr/>
                  <a:lstStyle/>
                  <a:p>
                    <a:fld id="{7123CA96-7F86-4B96-AAF8-895991BD16B4}"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14EF-994A-B69E-112AF33C1CF3}"/>
                </c:ext>
              </c:extLst>
            </c:dLbl>
            <c:dLbl>
              <c:idx val="27"/>
              <c:tx>
                <c:rich>
                  <a:bodyPr/>
                  <a:lstStyle/>
                  <a:p>
                    <a:fld id="{A6D2C266-8256-43A2-88EC-88271F5527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4EF-994A-B69E-112AF33C1CF3}"/>
                </c:ext>
              </c:extLst>
            </c:dLbl>
            <c:dLbl>
              <c:idx val="28"/>
              <c:tx>
                <c:rich>
                  <a:bodyPr/>
                  <a:lstStyle/>
                  <a:p>
                    <a:fld id="{95E54767-7B14-4801-BCDE-5A0396E80B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4EF-994A-B69E-112AF33C1CF3}"/>
                </c:ext>
              </c:extLst>
            </c:dLbl>
            <c:dLbl>
              <c:idx val="29"/>
              <c:tx>
                <c:rich>
                  <a:bodyPr/>
                  <a:lstStyle/>
                  <a:p>
                    <a:fld id="{EFD1A67E-0D60-44E5-926A-7A3F26D7CE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4EF-994A-B69E-112AF33C1CF3}"/>
                </c:ext>
              </c:extLst>
            </c:dLbl>
            <c:dLbl>
              <c:idx val="30"/>
              <c:tx>
                <c:rich>
                  <a:bodyPr/>
                  <a:lstStyle/>
                  <a:p>
                    <a:fld id="{D373ED30-7A26-4A31-ADC9-370E5A3148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14EF-994A-B69E-112AF33C1CF3}"/>
                </c:ext>
              </c:extLst>
            </c:dLbl>
            <c:dLbl>
              <c:idx val="31"/>
              <c:tx>
                <c:rich>
                  <a:bodyPr/>
                  <a:lstStyle/>
                  <a:p>
                    <a:fld id="{0C360FFB-4CD9-40D4-B4A9-FF389536B5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4EF-994A-B69E-112AF33C1CF3}"/>
                </c:ext>
              </c:extLst>
            </c:dLbl>
            <c:dLbl>
              <c:idx val="32"/>
              <c:tx>
                <c:rich>
                  <a:bodyPr/>
                  <a:lstStyle/>
                  <a:p>
                    <a:fld id="{D8594B1A-35B2-4202-820C-CC0790CB6E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14EF-994A-B69E-112AF33C1CF3}"/>
                </c:ext>
              </c:extLst>
            </c:dLbl>
            <c:dLbl>
              <c:idx val="33"/>
              <c:tx>
                <c:rich>
                  <a:bodyPr/>
                  <a:lstStyle/>
                  <a:p>
                    <a:fld id="{E02E5533-0EAC-4053-ACB8-51E4D97745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14EF-994A-B69E-112AF33C1CF3}"/>
                </c:ext>
              </c:extLst>
            </c:dLbl>
            <c:dLbl>
              <c:idx val="34"/>
              <c:tx>
                <c:rich>
                  <a:bodyPr/>
                  <a:lstStyle/>
                  <a:p>
                    <a:fld id="{245CA253-F81A-41C1-AA6F-1673EA9768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4EF-994A-B69E-112AF33C1CF3}"/>
                </c:ext>
              </c:extLst>
            </c:dLbl>
            <c:dLbl>
              <c:idx val="35"/>
              <c:tx>
                <c:rich>
                  <a:bodyPr/>
                  <a:lstStyle/>
                  <a:p>
                    <a:fld id="{A62012C2-BA5D-4A73-9098-C8B03EF7F0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14EF-994A-B69E-112AF33C1CF3}"/>
                </c:ext>
              </c:extLst>
            </c:dLbl>
            <c:dLbl>
              <c:idx val="36"/>
              <c:tx>
                <c:rich>
                  <a:bodyPr/>
                  <a:lstStyle/>
                  <a:p>
                    <a:fld id="{03F5295A-4D1F-4D00-B012-309E2A8BD2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14EF-994A-B69E-112AF33C1CF3}"/>
                </c:ext>
              </c:extLst>
            </c:dLbl>
            <c:dLbl>
              <c:idx val="37"/>
              <c:tx>
                <c:rich>
                  <a:bodyPr/>
                  <a:lstStyle/>
                  <a:p>
                    <a:fld id="{A63AB204-EBD2-49FC-8DF1-120BA80FAD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14EF-994A-B69E-112AF33C1CF3}"/>
                </c:ext>
              </c:extLst>
            </c:dLbl>
            <c:dLbl>
              <c:idx val="38"/>
              <c:tx>
                <c:rich>
                  <a:bodyPr/>
                  <a:lstStyle/>
                  <a:p>
                    <a:fld id="{938D647F-10B6-40E7-B2A9-2B780CF002B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14EF-994A-B69E-112AF33C1CF3}"/>
                </c:ext>
              </c:extLst>
            </c:dLbl>
            <c:dLbl>
              <c:idx val="39"/>
              <c:tx>
                <c:rich>
                  <a:bodyPr/>
                  <a:lstStyle/>
                  <a:p>
                    <a:fld id="{0FF7A8F0-91D6-47C3-B04A-11B5CD1EF2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14EF-994A-B69E-112AF33C1CF3}"/>
                </c:ext>
              </c:extLst>
            </c:dLbl>
            <c:dLbl>
              <c:idx val="40"/>
              <c:tx>
                <c:rich>
                  <a:bodyPr/>
                  <a:lstStyle/>
                  <a:p>
                    <a:fld id="{5429DB51-AAC1-4BDC-A2BF-9EFCA0AB64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14EF-994A-B69E-112AF33C1CF3}"/>
                </c:ext>
              </c:extLst>
            </c:dLbl>
            <c:dLbl>
              <c:idx val="41"/>
              <c:tx>
                <c:rich>
                  <a:bodyPr/>
                  <a:lstStyle/>
                  <a:p>
                    <a:fld id="{1223DF89-5F08-4BAD-9813-DA0C78845F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14EF-994A-B69E-112AF33C1CF3}"/>
                </c:ext>
              </c:extLst>
            </c:dLbl>
            <c:dLbl>
              <c:idx val="42"/>
              <c:layout>
                <c:manualLayout>
                  <c:x val="-3.6615596398870509E-3"/>
                  <c:y val="2.5407889149580944E-2"/>
                </c:manualLayout>
              </c:layout>
              <c:tx>
                <c:rich>
                  <a:bodyPr/>
                  <a:lstStyle/>
                  <a:p>
                    <a:fld id="{DEFD1C6C-3740-4BF3-96E9-F7796EF67B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14EF-994A-B69E-112AF33C1CF3}"/>
                </c:ext>
              </c:extLst>
            </c:dLbl>
            <c:dLbl>
              <c:idx val="43"/>
              <c:tx>
                <c:rich>
                  <a:bodyPr/>
                  <a:lstStyle/>
                  <a:p>
                    <a:fld id="{916D8C19-90DB-4EC5-9532-9797C4773B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14EF-994A-B69E-112AF33C1CF3}"/>
                </c:ext>
              </c:extLst>
            </c:dLbl>
            <c:dLbl>
              <c:idx val="44"/>
              <c:tx>
                <c:rich>
                  <a:bodyPr/>
                  <a:lstStyle/>
                  <a:p>
                    <a:fld id="{2F6D132A-65B5-4343-B07D-AEE3346ED3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14EF-994A-B69E-112AF33C1CF3}"/>
                </c:ext>
              </c:extLst>
            </c:dLbl>
            <c:dLbl>
              <c:idx val="45"/>
              <c:tx>
                <c:rich>
                  <a:bodyPr/>
                  <a:lstStyle/>
                  <a:p>
                    <a:fld id="{8DA8D188-3684-4EE1-B5A0-4C8DC272E0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14EF-994A-B69E-112AF33C1CF3}"/>
                </c:ext>
              </c:extLst>
            </c:dLbl>
            <c:dLbl>
              <c:idx val="46"/>
              <c:tx>
                <c:rich>
                  <a:bodyPr/>
                  <a:lstStyle/>
                  <a:p>
                    <a:fld id="{FEE3E6D6-E867-4960-8C85-8D4069D646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14EF-994A-B69E-112AF33C1CF3}"/>
                </c:ext>
              </c:extLst>
            </c:dLbl>
            <c:dLbl>
              <c:idx val="47"/>
              <c:tx>
                <c:rich>
                  <a:bodyPr/>
                  <a:lstStyle/>
                  <a:p>
                    <a:fld id="{C0E89861-A888-45B5-96B9-5FB4BBB5D5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4EF-994A-B69E-112AF33C1CF3}"/>
                </c:ext>
              </c:extLst>
            </c:dLbl>
            <c:dLbl>
              <c:idx val="48"/>
              <c:tx>
                <c:rich>
                  <a:bodyPr/>
                  <a:lstStyle/>
                  <a:p>
                    <a:fld id="{778A7203-F734-44A6-9600-1C5F2B7B00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14EF-994A-B69E-112AF33C1CF3}"/>
                </c:ext>
              </c:extLst>
            </c:dLbl>
            <c:dLbl>
              <c:idx val="49"/>
              <c:tx>
                <c:rich>
                  <a:bodyPr/>
                  <a:lstStyle/>
                  <a:p>
                    <a:fld id="{8BCE2B9B-C695-4934-B39A-2F06677DAC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14EF-994A-B69E-112AF33C1CF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57150" cap="rnd">
                <a:solidFill>
                  <a:schemeClr val="accent1"/>
                </a:solidFill>
                <a:prstDash val="solid"/>
              </a:ln>
              <a:effectLst/>
            </c:spPr>
            <c:trendlineType val="linear"/>
            <c:dispRSqr val="0"/>
            <c:dispEq val="0"/>
          </c:trendline>
          <c:xVal>
            <c:numRef>
              <c:f>Sheet1!$B$2:$B$51</c:f>
              <c:numCache>
                <c:formatCode>General</c:formatCode>
                <c:ptCount val="50"/>
                <c:pt idx="0">
                  <c:v>36</c:v>
                </c:pt>
                <c:pt idx="1">
                  <c:v>39</c:v>
                </c:pt>
                <c:pt idx="2">
                  <c:v>42</c:v>
                </c:pt>
                <c:pt idx="3">
                  <c:v>30</c:v>
                </c:pt>
                <c:pt idx="4">
                  <c:v>10</c:v>
                </c:pt>
                <c:pt idx="5">
                  <c:v>7</c:v>
                </c:pt>
                <c:pt idx="6">
                  <c:v>20</c:v>
                </c:pt>
                <c:pt idx="7">
                  <c:v>33</c:v>
                </c:pt>
                <c:pt idx="8">
                  <c:v>40</c:v>
                </c:pt>
                <c:pt idx="9">
                  <c:v>49</c:v>
                </c:pt>
                <c:pt idx="10">
                  <c:v>6</c:v>
                </c:pt>
                <c:pt idx="11">
                  <c:v>24</c:v>
                </c:pt>
                <c:pt idx="12">
                  <c:v>18</c:v>
                </c:pt>
                <c:pt idx="13">
                  <c:v>4</c:v>
                </c:pt>
                <c:pt idx="14">
                  <c:v>41</c:v>
                </c:pt>
                <c:pt idx="15">
                  <c:v>38</c:v>
                </c:pt>
                <c:pt idx="16">
                  <c:v>43</c:v>
                </c:pt>
                <c:pt idx="17">
                  <c:v>27</c:v>
                </c:pt>
                <c:pt idx="18">
                  <c:v>11</c:v>
                </c:pt>
                <c:pt idx="19">
                  <c:v>5</c:v>
                </c:pt>
                <c:pt idx="20">
                  <c:v>14</c:v>
                </c:pt>
                <c:pt idx="21">
                  <c:v>13</c:v>
                </c:pt>
                <c:pt idx="22">
                  <c:v>15</c:v>
                </c:pt>
                <c:pt idx="23">
                  <c:v>48</c:v>
                </c:pt>
                <c:pt idx="24">
                  <c:v>47</c:v>
                </c:pt>
                <c:pt idx="25">
                  <c:v>21</c:v>
                </c:pt>
                <c:pt idx="26">
                  <c:v>23</c:v>
                </c:pt>
                <c:pt idx="27">
                  <c:v>8</c:v>
                </c:pt>
                <c:pt idx="28">
                  <c:v>22</c:v>
                </c:pt>
                <c:pt idx="29">
                  <c:v>45</c:v>
                </c:pt>
                <c:pt idx="30">
                  <c:v>16</c:v>
                </c:pt>
                <c:pt idx="31">
                  <c:v>31</c:v>
                </c:pt>
                <c:pt idx="32">
                  <c:v>28</c:v>
                </c:pt>
                <c:pt idx="33">
                  <c:v>17</c:v>
                </c:pt>
                <c:pt idx="34">
                  <c:v>34</c:v>
                </c:pt>
                <c:pt idx="35">
                  <c:v>37</c:v>
                </c:pt>
                <c:pt idx="36">
                  <c:v>1</c:v>
                </c:pt>
                <c:pt idx="37">
                  <c:v>32</c:v>
                </c:pt>
                <c:pt idx="38">
                  <c:v>19</c:v>
                </c:pt>
                <c:pt idx="39">
                  <c:v>44</c:v>
                </c:pt>
                <c:pt idx="40">
                  <c:v>29</c:v>
                </c:pt>
                <c:pt idx="41">
                  <c:v>46</c:v>
                </c:pt>
                <c:pt idx="42">
                  <c:v>50</c:v>
                </c:pt>
                <c:pt idx="43">
                  <c:v>3</c:v>
                </c:pt>
                <c:pt idx="44">
                  <c:v>12</c:v>
                </c:pt>
                <c:pt idx="45">
                  <c:v>9</c:v>
                </c:pt>
                <c:pt idx="46">
                  <c:v>2</c:v>
                </c:pt>
                <c:pt idx="47">
                  <c:v>25</c:v>
                </c:pt>
                <c:pt idx="48">
                  <c:v>35</c:v>
                </c:pt>
                <c:pt idx="49">
                  <c:v>26</c:v>
                </c:pt>
              </c:numCache>
            </c:numRef>
          </c:xVal>
          <c:yVal>
            <c:numRef>
              <c:f>Sheet1!$C$2:$C$51</c:f>
              <c:numCache>
                <c:formatCode>General</c:formatCode>
                <c:ptCount val="50"/>
                <c:pt idx="0">
                  <c:v>10</c:v>
                </c:pt>
                <c:pt idx="1">
                  <c:v>28</c:v>
                </c:pt>
                <c:pt idx="2">
                  <c:v>2</c:v>
                </c:pt>
                <c:pt idx="3">
                  <c:v>20</c:v>
                </c:pt>
                <c:pt idx="4">
                  <c:v>27</c:v>
                </c:pt>
                <c:pt idx="5">
                  <c:v>49</c:v>
                </c:pt>
                <c:pt idx="6">
                  <c:v>35</c:v>
                </c:pt>
                <c:pt idx="7">
                  <c:v>31</c:v>
                </c:pt>
                <c:pt idx="8">
                  <c:v>36</c:v>
                </c:pt>
                <c:pt idx="9">
                  <c:v>26</c:v>
                </c:pt>
                <c:pt idx="10">
                  <c:v>3</c:v>
                </c:pt>
                <c:pt idx="11">
                  <c:v>40</c:v>
                </c:pt>
                <c:pt idx="12">
                  <c:v>25</c:v>
                </c:pt>
                <c:pt idx="13">
                  <c:v>23</c:v>
                </c:pt>
                <c:pt idx="14">
                  <c:v>9</c:v>
                </c:pt>
                <c:pt idx="15">
                  <c:v>19</c:v>
                </c:pt>
                <c:pt idx="16">
                  <c:v>16</c:v>
                </c:pt>
                <c:pt idx="17">
                  <c:v>15</c:v>
                </c:pt>
                <c:pt idx="18">
                  <c:v>37</c:v>
                </c:pt>
                <c:pt idx="19">
                  <c:v>32</c:v>
                </c:pt>
                <c:pt idx="20">
                  <c:v>48</c:v>
                </c:pt>
                <c:pt idx="21">
                  <c:v>41</c:v>
                </c:pt>
                <c:pt idx="22">
                  <c:v>50</c:v>
                </c:pt>
                <c:pt idx="23">
                  <c:v>22</c:v>
                </c:pt>
                <c:pt idx="24">
                  <c:v>6</c:v>
                </c:pt>
                <c:pt idx="25">
                  <c:v>39</c:v>
                </c:pt>
                <c:pt idx="26">
                  <c:v>34</c:v>
                </c:pt>
                <c:pt idx="27">
                  <c:v>12</c:v>
                </c:pt>
                <c:pt idx="28">
                  <c:v>30</c:v>
                </c:pt>
                <c:pt idx="29">
                  <c:v>44</c:v>
                </c:pt>
                <c:pt idx="30">
                  <c:v>43</c:v>
                </c:pt>
                <c:pt idx="31">
                  <c:v>8</c:v>
                </c:pt>
                <c:pt idx="32">
                  <c:v>17</c:v>
                </c:pt>
                <c:pt idx="33">
                  <c:v>11</c:v>
                </c:pt>
                <c:pt idx="34">
                  <c:v>24</c:v>
                </c:pt>
                <c:pt idx="35">
                  <c:v>1</c:v>
                </c:pt>
                <c:pt idx="36">
                  <c:v>45</c:v>
                </c:pt>
                <c:pt idx="37">
                  <c:v>33</c:v>
                </c:pt>
                <c:pt idx="38">
                  <c:v>18</c:v>
                </c:pt>
                <c:pt idx="39">
                  <c:v>13</c:v>
                </c:pt>
                <c:pt idx="40">
                  <c:v>21</c:v>
                </c:pt>
                <c:pt idx="41">
                  <c:v>5</c:v>
                </c:pt>
                <c:pt idx="42">
                  <c:v>7</c:v>
                </c:pt>
                <c:pt idx="43">
                  <c:v>29</c:v>
                </c:pt>
                <c:pt idx="44">
                  <c:v>38</c:v>
                </c:pt>
                <c:pt idx="45">
                  <c:v>42</c:v>
                </c:pt>
                <c:pt idx="46">
                  <c:v>46</c:v>
                </c:pt>
                <c:pt idx="47">
                  <c:v>47</c:v>
                </c:pt>
                <c:pt idx="48">
                  <c:v>4</c:v>
                </c:pt>
                <c:pt idx="49">
                  <c:v>14</c:v>
                </c:pt>
              </c:numCache>
            </c:numRef>
          </c:yVal>
          <c:smooth val="0"/>
          <c:extLst>
            <c:ext xmlns:c15="http://schemas.microsoft.com/office/drawing/2012/chart" uri="{02D57815-91ED-43cb-92C2-25804820EDAC}">
              <c15:datalabelsRange>
                <c15:f>Sheet1!$A$2:$A$51</c15:f>
                <c15:dlblRangeCache>
                  <c:ptCount val="50"/>
                  <c:pt idx="0">
                    <c:v>AK</c:v>
                  </c:pt>
                  <c:pt idx="1">
                    <c:v>AL</c:v>
                  </c:pt>
                  <c:pt idx="2">
                    <c:v>AR</c:v>
                  </c:pt>
                  <c:pt idx="3">
                    <c:v>AZ</c:v>
                  </c:pt>
                  <c:pt idx="4">
                    <c:v>CA</c:v>
                  </c:pt>
                  <c:pt idx="5">
                    <c:v>CO</c:v>
                  </c:pt>
                  <c:pt idx="6">
                    <c:v>CT</c:v>
                  </c:pt>
                  <c:pt idx="7">
                    <c:v>DE</c:v>
                  </c:pt>
                  <c:pt idx="8">
                    <c:v>FL</c:v>
                  </c:pt>
                  <c:pt idx="9">
                    <c:v>GA</c:v>
                  </c:pt>
                  <c:pt idx="10">
                    <c:v>HI</c:v>
                  </c:pt>
                  <c:pt idx="11">
                    <c:v>IA</c:v>
                  </c:pt>
                  <c:pt idx="12">
                    <c:v>ID</c:v>
                  </c:pt>
                  <c:pt idx="13">
                    <c:v>IL</c:v>
                  </c:pt>
                  <c:pt idx="14">
                    <c:v>IN</c:v>
                  </c:pt>
                  <c:pt idx="15">
                    <c:v>KS</c:v>
                  </c:pt>
                  <c:pt idx="16">
                    <c:v>KY</c:v>
                  </c:pt>
                  <c:pt idx="17">
                    <c:v>LA</c:v>
                  </c:pt>
                  <c:pt idx="18">
                    <c:v>MA</c:v>
                  </c:pt>
                  <c:pt idx="19">
                    <c:v>MD</c:v>
                  </c:pt>
                  <c:pt idx="20">
                    <c:v>ME</c:v>
                  </c:pt>
                  <c:pt idx="21">
                    <c:v>MI</c:v>
                  </c:pt>
                  <c:pt idx="22">
                    <c:v>MN</c:v>
                  </c:pt>
                  <c:pt idx="23">
                    <c:v>MO</c:v>
                  </c:pt>
                  <c:pt idx="24">
                    <c:v>MS</c:v>
                  </c:pt>
                  <c:pt idx="25">
                    <c:v>MT</c:v>
                  </c:pt>
                  <c:pt idx="26">
                    <c:v>NC</c:v>
                  </c:pt>
                  <c:pt idx="27">
                    <c:v>ND</c:v>
                  </c:pt>
                  <c:pt idx="28">
                    <c:v>NE</c:v>
                  </c:pt>
                  <c:pt idx="29">
                    <c:v>NH</c:v>
                  </c:pt>
                  <c:pt idx="30">
                    <c:v>NJ</c:v>
                  </c:pt>
                  <c:pt idx="31">
                    <c:v>NM</c:v>
                  </c:pt>
                  <c:pt idx="32">
                    <c:v>NV</c:v>
                  </c:pt>
                  <c:pt idx="33">
                    <c:v>NY</c:v>
                  </c:pt>
                  <c:pt idx="34">
                    <c:v>OH</c:v>
                  </c:pt>
                  <c:pt idx="35">
                    <c:v>OK</c:v>
                  </c:pt>
                  <c:pt idx="36">
                    <c:v>OR</c:v>
                  </c:pt>
                  <c:pt idx="37">
                    <c:v>PA</c:v>
                  </c:pt>
                  <c:pt idx="38">
                    <c:v>RI</c:v>
                  </c:pt>
                  <c:pt idx="39">
                    <c:v>SC</c:v>
                  </c:pt>
                  <c:pt idx="40">
                    <c:v>SD</c:v>
                  </c:pt>
                  <c:pt idx="41">
                    <c:v>TN</c:v>
                  </c:pt>
                  <c:pt idx="42">
                    <c:v>TX</c:v>
                  </c:pt>
                  <c:pt idx="43">
                    <c:v>UT</c:v>
                  </c:pt>
                  <c:pt idx="44">
                    <c:v>VA</c:v>
                  </c:pt>
                  <c:pt idx="45">
                    <c:v>VT</c:v>
                  </c:pt>
                  <c:pt idx="46">
                    <c:v>WA</c:v>
                  </c:pt>
                  <c:pt idx="47">
                    <c:v>WI</c:v>
                  </c:pt>
                  <c:pt idx="48">
                    <c:v>WV</c:v>
                  </c:pt>
                  <c:pt idx="49">
                    <c:v>WY</c:v>
                  </c:pt>
                </c15:dlblRangeCache>
              </c15:datalabelsRange>
            </c:ext>
            <c:ext xmlns:c16="http://schemas.microsoft.com/office/drawing/2014/chart" uri="{C3380CC4-5D6E-409C-BE32-E72D297353CC}">
              <c16:uniqueId val="{00000000-B738-4F79-B0F2-720CD6696128}"/>
            </c:ext>
          </c:extLst>
        </c:ser>
        <c:dLbls>
          <c:showLegendKey val="0"/>
          <c:showVal val="0"/>
          <c:showCatName val="0"/>
          <c:showSerName val="0"/>
          <c:showPercent val="0"/>
          <c:showBubbleSize val="0"/>
        </c:dLbls>
        <c:axId val="547430016"/>
        <c:axId val="547423784"/>
      </c:scatterChart>
      <c:valAx>
        <c:axId val="547430016"/>
        <c:scaling>
          <c:orientation val="minMax"/>
          <c:max val="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7423784"/>
        <c:crosses val="autoZero"/>
        <c:crossBetween val="midCat"/>
      </c:valAx>
      <c:valAx>
        <c:axId val="547423784"/>
        <c:scaling>
          <c:orientation val="minMax"/>
          <c:max val="5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7430016"/>
        <c:crosses val="autoZero"/>
        <c:crossBetween val="midCat"/>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a:t>Voter turnout rate as a percentage of vote-eligible adults</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turnout rate as a percentage of vote-eligible adults</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4-8FD8-4971-8B05-C2AC9E3A67D1}"/>
              </c:ext>
            </c:extLst>
          </c:dPt>
          <c:dPt>
            <c:idx val="3"/>
            <c:invertIfNegative val="0"/>
            <c:bubble3D val="0"/>
            <c:spPr>
              <a:solidFill>
                <a:srgbClr val="FF0000"/>
              </a:solidFill>
              <a:ln>
                <a:noFill/>
              </a:ln>
              <a:effectLst/>
            </c:spPr>
            <c:extLst>
              <c:ext xmlns:c16="http://schemas.microsoft.com/office/drawing/2014/chart" uri="{C3380CC4-5D6E-409C-BE32-E72D297353CC}">
                <c16:uniqueId val="{00000005-8FD8-4971-8B05-C2AC9E3A67D1}"/>
              </c:ext>
            </c:extLst>
          </c:dPt>
          <c:dPt>
            <c:idx val="6"/>
            <c:invertIfNegative val="0"/>
            <c:bubble3D val="0"/>
            <c:spPr>
              <a:solidFill>
                <a:srgbClr val="FF0000"/>
              </a:solidFill>
              <a:ln>
                <a:solidFill>
                  <a:srgbClr val="7030A0"/>
                </a:solidFill>
              </a:ln>
              <a:effectLst/>
            </c:spPr>
            <c:extLst>
              <c:ext xmlns:c16="http://schemas.microsoft.com/office/drawing/2014/chart" uri="{C3380CC4-5D6E-409C-BE32-E72D297353CC}">
                <c16:uniqueId val="{00000006-971E-4B56-9372-4B6C9C4582C9}"/>
              </c:ext>
            </c:extLst>
          </c:dPt>
          <c:dPt>
            <c:idx val="9"/>
            <c:invertIfNegative val="0"/>
            <c:bubble3D val="0"/>
            <c:spPr>
              <a:solidFill>
                <a:srgbClr val="FF0000"/>
              </a:solidFill>
              <a:ln>
                <a:noFill/>
              </a:ln>
              <a:effectLst/>
            </c:spPr>
            <c:extLst>
              <c:ext xmlns:c16="http://schemas.microsoft.com/office/drawing/2014/chart" uri="{C3380CC4-5D6E-409C-BE32-E72D297353CC}">
                <c16:uniqueId val="{00000006-8FD8-4971-8B05-C2AC9E3A67D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Blacks</c:v>
                </c:pt>
                <c:pt idx="1">
                  <c:v>Non-Hispanic whites</c:v>
                </c:pt>
                <c:pt idx="3">
                  <c:v>Lowest quintile income</c:v>
                </c:pt>
                <c:pt idx="4">
                  <c:v>Highest quintile income</c:v>
                </c:pt>
                <c:pt idx="6">
                  <c:v>Men</c:v>
                </c:pt>
                <c:pt idx="7">
                  <c:v>Women</c:v>
                </c:pt>
                <c:pt idx="9">
                  <c:v>South</c:v>
                </c:pt>
                <c:pt idx="10">
                  <c:v>Non-South</c:v>
                </c:pt>
              </c:strCache>
            </c:strRef>
          </c:cat>
          <c:val>
            <c:numRef>
              <c:f>Sheet1!$B$2:$B$12</c:f>
              <c:numCache>
                <c:formatCode>General</c:formatCode>
                <c:ptCount val="11"/>
                <c:pt idx="0">
                  <c:v>63</c:v>
                </c:pt>
                <c:pt idx="1">
                  <c:v>71</c:v>
                </c:pt>
                <c:pt idx="3">
                  <c:v>53</c:v>
                </c:pt>
                <c:pt idx="4">
                  <c:v>84</c:v>
                </c:pt>
                <c:pt idx="6">
                  <c:v>65</c:v>
                </c:pt>
                <c:pt idx="7">
                  <c:v>70</c:v>
                </c:pt>
                <c:pt idx="9">
                  <c:v>62</c:v>
                </c:pt>
                <c:pt idx="10">
                  <c:v>67</c:v>
                </c:pt>
              </c:numCache>
            </c:numRef>
          </c:val>
          <c:extLst>
            <c:ext xmlns:c16="http://schemas.microsoft.com/office/drawing/2014/chart" uri="{C3380CC4-5D6E-409C-BE32-E72D297353CC}">
              <c16:uniqueId val="{00000000-8FD8-4971-8B05-C2AC9E3A67D1}"/>
            </c:ext>
          </c:extLst>
        </c:ser>
        <c:dLbls>
          <c:showLegendKey val="0"/>
          <c:showVal val="0"/>
          <c:showCatName val="0"/>
          <c:showSerName val="0"/>
          <c:showPercent val="0"/>
          <c:showBubbleSize val="0"/>
        </c:dLbls>
        <c:gapWidth val="219"/>
        <c:overlap val="-27"/>
        <c:axId val="595125216"/>
        <c:axId val="595124888"/>
      </c:barChart>
      <c:catAx>
        <c:axId val="5951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95124888"/>
        <c:crosses val="autoZero"/>
        <c:auto val="1"/>
        <c:lblAlgn val="ctr"/>
        <c:lblOffset val="100"/>
        <c:noMultiLvlLbl val="0"/>
      </c:catAx>
      <c:valAx>
        <c:axId val="595124888"/>
        <c:scaling>
          <c:orientation val="minMax"/>
        </c:scaling>
        <c:delete val="1"/>
        <c:axPos val="l"/>
        <c:numFmt formatCode="General" sourceLinked="1"/>
        <c:majorTickMark val="none"/>
        <c:minorTickMark val="none"/>
        <c:tickLblPos val="nextTo"/>
        <c:crossAx val="59512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442308682002984E-2"/>
          <c:y val="2.7930664916885388E-2"/>
          <c:w val="0.64288276465441818"/>
          <c:h val="0.91636089238845142"/>
        </c:manualLayout>
      </c:layout>
      <c:barChart>
        <c:barDir val="col"/>
        <c:grouping val="clustered"/>
        <c:varyColors val="0"/>
        <c:ser>
          <c:idx val="0"/>
          <c:order val="0"/>
          <c:tx>
            <c:strRef>
              <c:f>Sheet1!$B$1</c:f>
              <c:strCache>
                <c:ptCount val="1"/>
                <c:pt idx="0">
                  <c:v>Favorable opinion of Vietnamprotests</c:v>
                </c:pt>
              </c:strCache>
            </c:strRef>
          </c:tx>
          <c:spPr>
            <a:solidFill>
              <a:srgbClr val="00B05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21</c:v>
                </c:pt>
              </c:numCache>
            </c:numRef>
          </c:val>
          <c:extLst>
            <c:ext xmlns:c16="http://schemas.microsoft.com/office/drawing/2014/chart" uri="{C3380CC4-5D6E-409C-BE32-E72D297353CC}">
              <c16:uniqueId val="{00000000-8D90-49A4-95E2-54E32852B4F2}"/>
            </c:ext>
          </c:extLst>
        </c:ser>
        <c:ser>
          <c:idx val="1"/>
          <c:order val="1"/>
          <c:tx>
            <c:strRef>
              <c:f>Sheet1!$C$1</c:f>
              <c:strCache>
                <c:ptCount val="1"/>
                <c:pt idx="0">
                  <c:v>Unfavorable view of Vietnam protests</c:v>
                </c:pt>
              </c:strCache>
            </c:strRef>
          </c:tx>
          <c:spPr>
            <a:solidFill>
              <a:srgbClr val="FF000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1-8D90-49A4-95E2-54E32852B4F2}"/>
            </c:ext>
          </c:extLst>
        </c:ser>
        <c:ser>
          <c:idx val="2"/>
          <c:order val="2"/>
          <c:tx>
            <c:strRef>
              <c:f>Sheet1!$D$1</c:f>
              <c:strCache>
                <c:ptCount val="1"/>
                <c:pt idx="0">
                  <c:v>Not sure</c:v>
                </c:pt>
              </c:strCache>
            </c:strRef>
          </c:tx>
          <c:spPr>
            <a:solidFill>
              <a:srgbClr val="FFFF0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4</c:v>
                </c:pt>
              </c:numCache>
            </c:numRef>
          </c:val>
          <c:extLst>
            <c:ext xmlns:c16="http://schemas.microsoft.com/office/drawing/2014/chart" uri="{C3380CC4-5D6E-409C-BE32-E72D297353CC}">
              <c16:uniqueId val="{00000002-8D90-49A4-95E2-54E32852B4F2}"/>
            </c:ext>
          </c:extLst>
        </c:ser>
        <c:dLbls>
          <c:showLegendKey val="0"/>
          <c:showVal val="0"/>
          <c:showCatName val="0"/>
          <c:showSerName val="0"/>
          <c:showPercent val="0"/>
          <c:showBubbleSize val="0"/>
        </c:dLbls>
        <c:gapWidth val="150"/>
        <c:axId val="415170680"/>
        <c:axId val="415171856"/>
      </c:barChart>
      <c:catAx>
        <c:axId val="415170680"/>
        <c:scaling>
          <c:orientation val="minMax"/>
        </c:scaling>
        <c:delete val="1"/>
        <c:axPos val="b"/>
        <c:numFmt formatCode="General" sourceLinked="0"/>
        <c:majorTickMark val="out"/>
        <c:minorTickMark val="none"/>
        <c:tickLblPos val="none"/>
        <c:crossAx val="415171856"/>
        <c:crosses val="autoZero"/>
        <c:auto val="1"/>
        <c:lblAlgn val="ctr"/>
        <c:lblOffset val="100"/>
        <c:noMultiLvlLbl val="0"/>
      </c:catAx>
      <c:valAx>
        <c:axId val="415171856"/>
        <c:scaling>
          <c:orientation val="minMax"/>
        </c:scaling>
        <c:delete val="1"/>
        <c:axPos val="l"/>
        <c:numFmt formatCode="General" sourceLinked="1"/>
        <c:majorTickMark val="out"/>
        <c:minorTickMark val="none"/>
        <c:tickLblPos val="nextTo"/>
        <c:crossAx val="415170680"/>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r>
              <a:rPr lang="en-US" sz="2000" b="0" dirty="0"/>
              <a:t>(Pew Research Center poll, 2020)</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104757716023023"/>
          <c:y val="0.18977161120988909"/>
          <c:w val="0.50895242283976971"/>
          <c:h val="0.78065849631699269"/>
        </c:manualLayout>
      </c:layout>
      <c:barChart>
        <c:barDir val="bar"/>
        <c:grouping val="clustered"/>
        <c:varyColors val="0"/>
        <c:ser>
          <c:idx val="0"/>
          <c:order val="0"/>
          <c:tx>
            <c:strRef>
              <c:f>Sheet1!$B$1</c:f>
              <c:strCache>
                <c:ptCount val="1"/>
                <c:pt idx="0">
                  <c:v>percentage of respondents (Pew Research Center national poll, 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Documentation should not be required</c:v>
                </c:pt>
                <c:pt idx="1">
                  <c:v>Not sure</c:v>
                </c:pt>
                <c:pt idx="2">
                  <c:v>Document should be required</c:v>
                </c:pt>
              </c:strCache>
            </c:strRef>
          </c:cat>
          <c:val>
            <c:numRef>
              <c:f>Sheet1!$B$2:$B$4</c:f>
              <c:numCache>
                <c:formatCode>General</c:formatCode>
                <c:ptCount val="3"/>
                <c:pt idx="0">
                  <c:v>65</c:v>
                </c:pt>
                <c:pt idx="1">
                  <c:v>2</c:v>
                </c:pt>
                <c:pt idx="2">
                  <c:v>33</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205128205128206E-2"/>
          <c:w val="0.96783625730994149"/>
          <c:h val="0.87570926711084196"/>
        </c:manualLayout>
      </c:layout>
      <c:lineChart>
        <c:grouping val="standard"/>
        <c:varyColors val="0"/>
        <c:ser>
          <c:idx val="0"/>
          <c:order val="0"/>
          <c:tx>
            <c:strRef>
              <c:f>Sheet1!$B$1</c:f>
              <c:strCache>
                <c:ptCount val="1"/>
                <c:pt idx="0">
                  <c:v>Southern States</c:v>
                </c:pt>
              </c:strCache>
            </c:strRef>
          </c:tx>
          <c:spPr>
            <a:ln w="38100">
              <a:solidFill>
                <a:srgbClr val="002060"/>
              </a:solidFill>
            </a:ln>
          </c:spPr>
          <c:marker>
            <c:spPr>
              <a:ln w="38100">
                <a:solidFill>
                  <a:srgbClr val="002060"/>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1975-76</c:v>
                </c:pt>
                <c:pt idx="1">
                  <c:v>1985-86</c:v>
                </c:pt>
                <c:pt idx="2">
                  <c:v>1995-96</c:v>
                </c:pt>
                <c:pt idx="3">
                  <c:v>2005-06</c:v>
                </c:pt>
                <c:pt idx="4">
                  <c:v>2015-16</c:v>
                </c:pt>
              </c:strCache>
            </c:strRef>
          </c:cat>
          <c:val>
            <c:numRef>
              <c:f>Sheet1!$B$2:$B$6</c:f>
              <c:numCache>
                <c:formatCode>General</c:formatCode>
                <c:ptCount val="5"/>
                <c:pt idx="0">
                  <c:v>73</c:v>
                </c:pt>
                <c:pt idx="1">
                  <c:v>64</c:v>
                </c:pt>
                <c:pt idx="2">
                  <c:v>45</c:v>
                </c:pt>
                <c:pt idx="3">
                  <c:v>40</c:v>
                </c:pt>
                <c:pt idx="4">
                  <c:v>21</c:v>
                </c:pt>
              </c:numCache>
            </c:numRef>
          </c:val>
          <c:smooth val="0"/>
          <c:extLst>
            <c:ext xmlns:c16="http://schemas.microsoft.com/office/drawing/2014/chart" uri="{C3380CC4-5D6E-409C-BE32-E72D297353CC}">
              <c16:uniqueId val="{00000000-79AF-4914-A38B-5117DBF0FCDC}"/>
            </c:ext>
          </c:extLst>
        </c:ser>
        <c:ser>
          <c:idx val="1"/>
          <c:order val="1"/>
          <c:tx>
            <c:strRef>
              <c:f>Sheet1!$C$1</c:f>
              <c:strCache>
                <c:ptCount val="1"/>
                <c:pt idx="0">
                  <c:v>New England</c:v>
                </c:pt>
              </c:strCache>
            </c:strRef>
          </c:tx>
          <c:spPr>
            <a:ln w="38100">
              <a:solidFill>
                <a:srgbClr val="00B0F0"/>
              </a:solidFill>
            </a:ln>
          </c:spPr>
          <c:marker>
            <c:spPr>
              <a:ln w="38100">
                <a:solidFill>
                  <a:srgbClr val="00B0F0"/>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1975-76</c:v>
                </c:pt>
                <c:pt idx="1">
                  <c:v>1985-86</c:v>
                </c:pt>
                <c:pt idx="2">
                  <c:v>1995-96</c:v>
                </c:pt>
                <c:pt idx="3">
                  <c:v>2005-06</c:v>
                </c:pt>
                <c:pt idx="4">
                  <c:v>2015-16</c:v>
                </c:pt>
              </c:strCache>
            </c:strRef>
          </c:cat>
          <c:val>
            <c:numRef>
              <c:f>Sheet1!$C$2:$C$6</c:f>
              <c:numCache>
                <c:formatCode>General</c:formatCode>
                <c:ptCount val="5"/>
                <c:pt idx="0">
                  <c:v>42</c:v>
                </c:pt>
                <c:pt idx="1">
                  <c:v>32</c:v>
                </c:pt>
                <c:pt idx="2">
                  <c:v>47</c:v>
                </c:pt>
                <c:pt idx="3">
                  <c:v>57</c:v>
                </c:pt>
                <c:pt idx="4">
                  <c:v>83</c:v>
                </c:pt>
              </c:numCache>
            </c:numRef>
          </c:val>
          <c:smooth val="0"/>
          <c:extLst>
            <c:ext xmlns:c16="http://schemas.microsoft.com/office/drawing/2014/chart" uri="{C3380CC4-5D6E-409C-BE32-E72D297353CC}">
              <c16:uniqueId val="{00000001-79AF-4914-A38B-5117DBF0FCDC}"/>
            </c:ext>
          </c:extLst>
        </c:ser>
        <c:dLbls>
          <c:showLegendKey val="0"/>
          <c:showVal val="0"/>
          <c:showCatName val="0"/>
          <c:showSerName val="0"/>
          <c:showPercent val="0"/>
          <c:showBubbleSize val="0"/>
        </c:dLbls>
        <c:marker val="1"/>
        <c:smooth val="0"/>
        <c:axId val="183138176"/>
        <c:axId val="193609728"/>
      </c:lineChart>
      <c:catAx>
        <c:axId val="183138176"/>
        <c:scaling>
          <c:orientation val="minMax"/>
        </c:scaling>
        <c:delete val="0"/>
        <c:axPos val="b"/>
        <c:numFmt formatCode="General" sourceLinked="0"/>
        <c:majorTickMark val="none"/>
        <c:minorTickMark val="none"/>
        <c:tickLblPos val="nextTo"/>
        <c:txPr>
          <a:bodyPr/>
          <a:lstStyle/>
          <a:p>
            <a:pPr>
              <a:defRPr b="1"/>
            </a:pPr>
            <a:endParaRPr lang="en-US"/>
          </a:p>
        </c:txPr>
        <c:crossAx val="193609728"/>
        <c:crosses val="autoZero"/>
        <c:auto val="1"/>
        <c:lblAlgn val="ctr"/>
        <c:lblOffset val="100"/>
        <c:noMultiLvlLbl val="0"/>
      </c:catAx>
      <c:valAx>
        <c:axId val="193609728"/>
        <c:scaling>
          <c:orientation val="minMax"/>
          <c:max val="100"/>
        </c:scaling>
        <c:delete val="1"/>
        <c:axPos val="l"/>
        <c:numFmt formatCode="General" sourceLinked="1"/>
        <c:majorTickMark val="none"/>
        <c:minorTickMark val="none"/>
        <c:tickLblPos val="nextTo"/>
        <c:crossAx val="1831381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sz="2000" b="0" dirty="0"/>
              <a:t>average margin of popular-vote victory in presidential elections</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285024154589372E-2"/>
          <c:y val="0.15392770602412761"/>
          <c:w val="0.97342995169082125"/>
          <c:h val="0.71280625958905819"/>
        </c:manualLayout>
      </c:layout>
      <c:lineChart>
        <c:grouping val="standard"/>
        <c:varyColors val="0"/>
        <c:ser>
          <c:idx val="0"/>
          <c:order val="0"/>
          <c:tx>
            <c:strRef>
              <c:f>Sheet1!$B$1</c:f>
              <c:strCache>
                <c:ptCount val="1"/>
                <c:pt idx="0">
                  <c:v>Average margin of victory</c:v>
                </c:pt>
              </c:strCache>
            </c:strRef>
          </c:tx>
          <c:spPr>
            <a:ln w="28575" cap="rnd">
              <a:solidFill>
                <a:schemeClr val="accent1"/>
              </a:solidFill>
              <a:round/>
            </a:ln>
            <a:effectLst/>
          </c:spPr>
          <c:marker>
            <c:symbol val="none"/>
          </c:marker>
          <c:dLbls>
            <c:dLbl>
              <c:idx val="0"/>
              <c:layout>
                <c:manualLayout>
                  <c:x val="-1.8029513319551403E-2"/>
                  <c:y val="-9.2863877185694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8-472C-BD04-48E08FF745C1}"/>
                </c:ext>
              </c:extLst>
            </c:dLbl>
            <c:dLbl>
              <c:idx val="2"/>
              <c:layout>
                <c:manualLayout>
                  <c:x val="-3.6059026639103688E-3"/>
                  <c:y val="-5.5137927079006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8-472C-BD04-48E08FF745C1}"/>
                </c:ext>
              </c:extLst>
            </c:dLbl>
            <c:dLbl>
              <c:idx val="3"/>
              <c:layout>
                <c:manualLayout>
                  <c:x val="6.0790489448087973E-3"/>
                  <c:y val="-4.3567645216770166E-2"/>
                </c:manualLayout>
              </c:layout>
              <c:showLegendKey val="0"/>
              <c:showVal val="1"/>
              <c:showCatName val="0"/>
              <c:showSerName val="0"/>
              <c:showPercent val="0"/>
              <c:showBubbleSize val="0"/>
              <c:extLst>
                <c:ext xmlns:c15="http://schemas.microsoft.com/office/drawing/2012/chart" uri="{CE6537A1-D6FC-4f65-9D91-7224C49458BB}">
                  <c15:layout>
                    <c:manualLayout>
                      <c:w val="6.3025695157670494E-2"/>
                      <c:h val="0.10823008554574182"/>
                    </c:manualLayout>
                  </c15:layout>
                </c:ext>
                <c:ext xmlns:c16="http://schemas.microsoft.com/office/drawing/2014/chart" uri="{C3380CC4-5D6E-409C-BE32-E72D297353CC}">
                  <c16:uniqueId val="{00000006-4268-472C-BD04-48E08FF745C1}"/>
                </c:ext>
              </c:extLst>
            </c:dLbl>
            <c:dLbl>
              <c:idx val="4"/>
              <c:layout>
                <c:manualLayout>
                  <c:x val="-3.6059026639103688E-3"/>
                  <c:y val="-4.9333934754900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68-472C-BD04-48E08FF745C1}"/>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1901-1920</c:v>
                </c:pt>
                <c:pt idx="1">
                  <c:v>1921-1940</c:v>
                </c:pt>
                <c:pt idx="2">
                  <c:v>1941-1960</c:v>
                </c:pt>
                <c:pt idx="3">
                  <c:v>1961-1980</c:v>
                </c:pt>
                <c:pt idx="4">
                  <c:v>1981-2000</c:v>
                </c:pt>
                <c:pt idx="5">
                  <c:v>2001-2020</c:v>
                </c:pt>
              </c:strCache>
            </c:strRef>
          </c:cat>
          <c:val>
            <c:numRef>
              <c:f>Sheet1!$B$2:$B$7</c:f>
              <c:numCache>
                <c:formatCode>General</c:formatCode>
                <c:ptCount val="6"/>
                <c:pt idx="0">
                  <c:v>16</c:v>
                </c:pt>
                <c:pt idx="1">
                  <c:v>19</c:v>
                </c:pt>
                <c:pt idx="2">
                  <c:v>8</c:v>
                </c:pt>
                <c:pt idx="3">
                  <c:v>10</c:v>
                </c:pt>
                <c:pt idx="4">
                  <c:v>8</c:v>
                </c:pt>
                <c:pt idx="5">
                  <c:v>3</c:v>
                </c:pt>
              </c:numCache>
            </c:numRef>
          </c:val>
          <c:smooth val="0"/>
          <c:extLst>
            <c:ext xmlns:c16="http://schemas.microsoft.com/office/drawing/2014/chart" uri="{C3380CC4-5D6E-409C-BE32-E72D297353CC}">
              <c16:uniqueId val="{00000000-4268-472C-BD04-48E08FF745C1}"/>
            </c:ext>
          </c:extLst>
        </c:ser>
        <c:dLbls>
          <c:showLegendKey val="0"/>
          <c:showVal val="0"/>
          <c:showCatName val="0"/>
          <c:showSerName val="0"/>
          <c:showPercent val="0"/>
          <c:showBubbleSize val="0"/>
        </c:dLbls>
        <c:smooth val="0"/>
        <c:axId val="808065664"/>
        <c:axId val="808060744"/>
      </c:lineChart>
      <c:catAx>
        <c:axId val="80806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808060744"/>
        <c:crosses val="autoZero"/>
        <c:auto val="1"/>
        <c:lblAlgn val="ctr"/>
        <c:lblOffset val="100"/>
        <c:noMultiLvlLbl val="0"/>
      </c:catAx>
      <c:valAx>
        <c:axId val="808060744"/>
        <c:scaling>
          <c:orientation val="minMax"/>
        </c:scaling>
        <c:delete val="1"/>
        <c:axPos val="l"/>
        <c:numFmt formatCode="General" sourceLinked="1"/>
        <c:majorTickMark val="none"/>
        <c:minorTickMark val="none"/>
        <c:tickLblPos val="nextTo"/>
        <c:crossAx val="80806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t>Average House Majority (number</a:t>
            </a:r>
            <a:r>
              <a:rPr lang="en-US" dirty="0"/>
              <a:t>)</a:t>
            </a:r>
          </a:p>
        </c:rich>
      </c:tx>
      <c:layout>
        <c:manualLayout>
          <c:xMode val="edge"/>
          <c:yMode val="edge"/>
          <c:x val="0.2617822118159524"/>
          <c:y val="7.1251556594045432E-2"/>
        </c:manualLayout>
      </c:layout>
      <c:overlay val="0"/>
    </c:title>
    <c:autoTitleDeleted val="0"/>
    <c:plotArea>
      <c:layout>
        <c:manualLayout>
          <c:layoutTarget val="inner"/>
          <c:xMode val="edge"/>
          <c:yMode val="edge"/>
          <c:x val="1.5020898079819569E-2"/>
          <c:y val="0.18763396134193497"/>
          <c:w val="0.96995820384036091"/>
          <c:h val="0.69575585334342605"/>
        </c:manualLayout>
      </c:layout>
      <c:lineChart>
        <c:grouping val="standard"/>
        <c:varyColors val="0"/>
        <c:ser>
          <c:idx val="0"/>
          <c:order val="0"/>
          <c:tx>
            <c:strRef>
              <c:f>Sheet1!$B$1</c:f>
              <c:strCache>
                <c:ptCount val="1"/>
                <c:pt idx="0">
                  <c:v>Average House Majority (number)</c:v>
                </c:pt>
              </c:strCache>
            </c:strRef>
          </c:tx>
          <c:spPr>
            <a:ln w="5715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1899-1920</c:v>
                </c:pt>
                <c:pt idx="1">
                  <c:v>1921-1940</c:v>
                </c:pt>
                <c:pt idx="2">
                  <c:v>1941-1960</c:v>
                </c:pt>
                <c:pt idx="3">
                  <c:v>1961-1980</c:v>
                </c:pt>
                <c:pt idx="4">
                  <c:v>1981-2000</c:v>
                </c:pt>
                <c:pt idx="5">
                  <c:v>2001-2020</c:v>
                </c:pt>
              </c:strCache>
            </c:strRef>
          </c:cat>
          <c:val>
            <c:numRef>
              <c:f>Sheet1!$B$2:$B$7</c:f>
              <c:numCache>
                <c:formatCode>General</c:formatCode>
                <c:ptCount val="6"/>
                <c:pt idx="0">
                  <c:v>59</c:v>
                </c:pt>
                <c:pt idx="1">
                  <c:v>114</c:v>
                </c:pt>
                <c:pt idx="2">
                  <c:v>45</c:v>
                </c:pt>
                <c:pt idx="3">
                  <c:v>105</c:v>
                </c:pt>
                <c:pt idx="4">
                  <c:v>68</c:v>
                </c:pt>
                <c:pt idx="5">
                  <c:v>27</c:v>
                </c:pt>
              </c:numCache>
            </c:numRef>
          </c:val>
          <c:smooth val="0"/>
          <c:extLst>
            <c:ext xmlns:c16="http://schemas.microsoft.com/office/drawing/2014/chart" uri="{C3380CC4-5D6E-409C-BE32-E72D297353CC}">
              <c16:uniqueId val="{00000001-A711-400D-9061-5D29B2F76633}"/>
            </c:ext>
          </c:extLst>
        </c:ser>
        <c:dLbls>
          <c:showLegendKey val="0"/>
          <c:showVal val="1"/>
          <c:showCatName val="0"/>
          <c:showSerName val="0"/>
          <c:showPercent val="0"/>
          <c:showBubbleSize val="0"/>
        </c:dLbls>
        <c:smooth val="0"/>
        <c:axId val="194556672"/>
        <c:axId val="194558208"/>
      </c:lineChart>
      <c:catAx>
        <c:axId val="194556672"/>
        <c:scaling>
          <c:orientation val="minMax"/>
        </c:scaling>
        <c:delete val="0"/>
        <c:axPos val="b"/>
        <c:numFmt formatCode="General" sourceLinked="0"/>
        <c:majorTickMark val="out"/>
        <c:minorTickMark val="none"/>
        <c:tickLblPos val="nextTo"/>
        <c:txPr>
          <a:bodyPr/>
          <a:lstStyle/>
          <a:p>
            <a:pPr>
              <a:defRPr sz="2000" b="1"/>
            </a:pPr>
            <a:endParaRPr lang="en-US"/>
          </a:p>
        </c:txPr>
        <c:crossAx val="194558208"/>
        <c:crosses val="autoZero"/>
        <c:auto val="1"/>
        <c:lblAlgn val="ctr"/>
        <c:lblOffset val="100"/>
        <c:noMultiLvlLbl val="0"/>
      </c:catAx>
      <c:valAx>
        <c:axId val="194558208"/>
        <c:scaling>
          <c:orientation val="minMax"/>
        </c:scaling>
        <c:delete val="1"/>
        <c:axPos val="l"/>
        <c:numFmt formatCode="General" sourceLinked="1"/>
        <c:majorTickMark val="out"/>
        <c:minorTickMark val="none"/>
        <c:tickLblPos val="nextTo"/>
        <c:crossAx val="1945566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Taxation as % of GDP</a:t>
            </a:r>
          </a:p>
        </c:rich>
      </c:tx>
      <c:layout>
        <c:manualLayout>
          <c:xMode val="edge"/>
          <c:yMode val="edge"/>
          <c:x val="0.36372654352785339"/>
          <c:y val="1.6949152542372881E-2"/>
        </c:manualLayout>
      </c:layout>
      <c:overlay val="0"/>
    </c:title>
    <c:autoTitleDeleted val="0"/>
    <c:plotArea>
      <c:layout>
        <c:manualLayout>
          <c:layoutTarget val="inner"/>
          <c:xMode val="edge"/>
          <c:yMode val="edge"/>
          <c:x val="7.9117008522082893E-2"/>
          <c:y val="5.2872980371824703E-2"/>
          <c:w val="0.85567248019231201"/>
          <c:h val="0.72801570354553102"/>
        </c:manualLayout>
      </c:layout>
      <c:barChart>
        <c:barDir val="col"/>
        <c:grouping val="clustered"/>
        <c:varyColors val="0"/>
        <c:ser>
          <c:idx val="0"/>
          <c:order val="0"/>
          <c:tx>
            <c:strRef>
              <c:f>Sheet1!$B$1</c:f>
              <c:strCache>
                <c:ptCount val="1"/>
                <c:pt idx="0">
                  <c:v>Taxation as % of GDP</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France</c:v>
                </c:pt>
                <c:pt idx="1">
                  <c:v>Denmark</c:v>
                </c:pt>
                <c:pt idx="2">
                  <c:v>Germany</c:v>
                </c:pt>
                <c:pt idx="3">
                  <c:v>Britain</c:v>
                </c:pt>
                <c:pt idx="4">
                  <c:v>United States</c:v>
                </c:pt>
              </c:strCache>
            </c:strRef>
          </c:cat>
          <c:val>
            <c:numRef>
              <c:f>Sheet1!$B$2:$B$6</c:f>
              <c:numCache>
                <c:formatCode>General</c:formatCode>
                <c:ptCount val="5"/>
                <c:pt idx="0">
                  <c:v>46</c:v>
                </c:pt>
                <c:pt idx="1">
                  <c:v>46</c:v>
                </c:pt>
                <c:pt idx="2">
                  <c:v>38</c:v>
                </c:pt>
                <c:pt idx="3">
                  <c:v>33</c:v>
                </c:pt>
                <c:pt idx="4">
                  <c:v>27</c:v>
                </c:pt>
              </c:numCache>
            </c:numRef>
          </c:val>
          <c:extLst>
            <c:ext xmlns:c16="http://schemas.microsoft.com/office/drawing/2014/chart" uri="{C3380CC4-5D6E-409C-BE32-E72D297353CC}">
              <c16:uniqueId val="{00000000-CC3E-4066-85E3-3036982A3EE8}"/>
            </c:ext>
          </c:extLst>
        </c:ser>
        <c:dLbls>
          <c:showLegendKey val="0"/>
          <c:showVal val="0"/>
          <c:showCatName val="0"/>
          <c:showSerName val="0"/>
          <c:showPercent val="0"/>
          <c:showBubbleSize val="0"/>
        </c:dLbls>
        <c:gapWidth val="150"/>
        <c:axId val="190163200"/>
        <c:axId val="190169088"/>
      </c:barChart>
      <c:catAx>
        <c:axId val="190163200"/>
        <c:scaling>
          <c:orientation val="minMax"/>
        </c:scaling>
        <c:delete val="0"/>
        <c:axPos val="b"/>
        <c:numFmt formatCode="General" sourceLinked="0"/>
        <c:majorTickMark val="out"/>
        <c:minorTickMark val="none"/>
        <c:tickLblPos val="nextTo"/>
        <c:crossAx val="190169088"/>
        <c:crosses val="autoZero"/>
        <c:auto val="1"/>
        <c:lblAlgn val="ctr"/>
        <c:lblOffset val="100"/>
        <c:noMultiLvlLbl val="0"/>
      </c:catAx>
      <c:valAx>
        <c:axId val="190169088"/>
        <c:scaling>
          <c:orientation val="minMax"/>
          <c:max val="60"/>
        </c:scaling>
        <c:delete val="0"/>
        <c:axPos val="l"/>
        <c:majorGridlines>
          <c:spPr>
            <a:ln>
              <a:noFill/>
            </a:ln>
          </c:spPr>
        </c:majorGridlines>
        <c:numFmt formatCode="General" sourceLinked="1"/>
        <c:majorTickMark val="out"/>
        <c:minorTickMark val="none"/>
        <c:tickLblPos val="nextTo"/>
        <c:crossAx val="190163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t>Average Senate Majority (number)</a:t>
            </a:r>
          </a:p>
        </c:rich>
      </c:tx>
      <c:layout>
        <c:manualLayout>
          <c:xMode val="edge"/>
          <c:yMode val="edge"/>
          <c:x val="0.26625167180072629"/>
          <c:y val="2.89308150311758E-2"/>
        </c:manualLayout>
      </c:layout>
      <c:overlay val="0"/>
    </c:title>
    <c:autoTitleDeleted val="0"/>
    <c:plotArea>
      <c:layout>
        <c:manualLayout>
          <c:layoutTarget val="inner"/>
          <c:xMode val="edge"/>
          <c:yMode val="edge"/>
          <c:x val="1.4620897501228962E-2"/>
          <c:y val="0.17021456413676941"/>
          <c:w val="0.97075820499754206"/>
          <c:h val="0.71141512006402141"/>
        </c:manualLayout>
      </c:layout>
      <c:lineChart>
        <c:grouping val="standard"/>
        <c:varyColors val="0"/>
        <c:ser>
          <c:idx val="0"/>
          <c:order val="0"/>
          <c:tx>
            <c:strRef>
              <c:f>Sheet1!$B$1</c:f>
              <c:strCache>
                <c:ptCount val="1"/>
                <c:pt idx="0">
                  <c:v>Average Senate Majority (number)</c:v>
                </c:pt>
              </c:strCache>
            </c:strRef>
          </c:tx>
          <c:spPr>
            <a:ln w="57150"/>
          </c:spPr>
          <c:marker>
            <c:symbol val="none"/>
          </c:marker>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1899-1920</c:v>
                </c:pt>
                <c:pt idx="1">
                  <c:v>1921-1940</c:v>
                </c:pt>
                <c:pt idx="2">
                  <c:v>1941-1960</c:v>
                </c:pt>
                <c:pt idx="3">
                  <c:v>1961-1980</c:v>
                </c:pt>
                <c:pt idx="4">
                  <c:v>1981-2000</c:v>
                </c:pt>
                <c:pt idx="5">
                  <c:v>2001-2020</c:v>
                </c:pt>
              </c:strCache>
            </c:strRef>
          </c:cat>
          <c:val>
            <c:numRef>
              <c:f>Sheet1!$B$2:$B$7</c:f>
              <c:numCache>
                <c:formatCode>General</c:formatCode>
                <c:ptCount val="6"/>
                <c:pt idx="0">
                  <c:v>20.399999999999999</c:v>
                </c:pt>
                <c:pt idx="1">
                  <c:v>23.5</c:v>
                </c:pt>
                <c:pt idx="2">
                  <c:v>12.7</c:v>
                </c:pt>
                <c:pt idx="3">
                  <c:v>23.6</c:v>
                </c:pt>
                <c:pt idx="4">
                  <c:v>10.7</c:v>
                </c:pt>
                <c:pt idx="5">
                  <c:v>4</c:v>
                </c:pt>
              </c:numCache>
            </c:numRef>
          </c:val>
          <c:smooth val="0"/>
          <c:extLst>
            <c:ext xmlns:c16="http://schemas.microsoft.com/office/drawing/2014/chart" uri="{C3380CC4-5D6E-409C-BE32-E72D297353CC}">
              <c16:uniqueId val="{00000001-C052-48C3-A2BA-6857F4CF5EBF}"/>
            </c:ext>
          </c:extLst>
        </c:ser>
        <c:dLbls>
          <c:showLegendKey val="0"/>
          <c:showVal val="0"/>
          <c:showCatName val="0"/>
          <c:showSerName val="0"/>
          <c:showPercent val="0"/>
          <c:showBubbleSize val="0"/>
        </c:dLbls>
        <c:smooth val="0"/>
        <c:axId val="195978368"/>
        <c:axId val="195979904"/>
      </c:lineChart>
      <c:catAx>
        <c:axId val="195978368"/>
        <c:scaling>
          <c:orientation val="minMax"/>
        </c:scaling>
        <c:delete val="0"/>
        <c:axPos val="b"/>
        <c:numFmt formatCode="General" sourceLinked="0"/>
        <c:majorTickMark val="out"/>
        <c:minorTickMark val="none"/>
        <c:tickLblPos val="nextTo"/>
        <c:txPr>
          <a:bodyPr/>
          <a:lstStyle/>
          <a:p>
            <a:pPr>
              <a:defRPr sz="2000" b="1"/>
            </a:pPr>
            <a:endParaRPr lang="en-US"/>
          </a:p>
        </c:txPr>
        <c:crossAx val="195979904"/>
        <c:crosses val="autoZero"/>
        <c:auto val="1"/>
        <c:lblAlgn val="ctr"/>
        <c:lblOffset val="100"/>
        <c:noMultiLvlLbl val="0"/>
      </c:catAx>
      <c:valAx>
        <c:axId val="195979904"/>
        <c:scaling>
          <c:orientation val="minMax"/>
        </c:scaling>
        <c:delete val="1"/>
        <c:axPos val="l"/>
        <c:numFmt formatCode="General" sourceLinked="1"/>
        <c:majorTickMark val="out"/>
        <c:minorTickMark val="none"/>
        <c:tickLblPos val="nextTo"/>
        <c:crossAx val="1959783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sz="2000" b="0" dirty="0"/>
              <a:t>Percentage of 2- party presidential vote (average for 2004-2020 elections)</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Republican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 Americans</c:v>
                </c:pt>
                <c:pt idx="1">
                  <c:v>Hispanics</c:v>
                </c:pt>
                <c:pt idx="2">
                  <c:v>Blacks</c:v>
                </c:pt>
                <c:pt idx="3">
                  <c:v>Young adults</c:v>
                </c:pt>
              </c:strCache>
            </c:strRef>
          </c:cat>
          <c:val>
            <c:numRef>
              <c:f>Sheet1!$B$2:$B$5</c:f>
              <c:numCache>
                <c:formatCode>General</c:formatCode>
                <c:ptCount val="4"/>
                <c:pt idx="0">
                  <c:v>33</c:v>
                </c:pt>
                <c:pt idx="1">
                  <c:v>34</c:v>
                </c:pt>
                <c:pt idx="2">
                  <c:v>10</c:v>
                </c:pt>
                <c:pt idx="3">
                  <c:v>39</c:v>
                </c:pt>
              </c:numCache>
            </c:numRef>
          </c:val>
          <c:extLst>
            <c:ext xmlns:c16="http://schemas.microsoft.com/office/drawing/2014/chart" uri="{C3380CC4-5D6E-409C-BE32-E72D297353CC}">
              <c16:uniqueId val="{00000000-9487-45DC-ADB4-C4DB953A410C}"/>
            </c:ext>
          </c:extLst>
        </c:ser>
        <c:ser>
          <c:idx val="1"/>
          <c:order val="1"/>
          <c:tx>
            <c:strRef>
              <c:f>Sheet1!$C$1</c:f>
              <c:strCache>
                <c:ptCount val="1"/>
                <c:pt idx="0">
                  <c:v>Democratic</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 Americans</c:v>
                </c:pt>
                <c:pt idx="1">
                  <c:v>Hispanics</c:v>
                </c:pt>
                <c:pt idx="2">
                  <c:v>Blacks</c:v>
                </c:pt>
                <c:pt idx="3">
                  <c:v>Young adults</c:v>
                </c:pt>
              </c:strCache>
            </c:strRef>
          </c:cat>
          <c:val>
            <c:numRef>
              <c:f>Sheet1!$C$2:$C$5</c:f>
              <c:numCache>
                <c:formatCode>General</c:formatCode>
                <c:ptCount val="4"/>
                <c:pt idx="0">
                  <c:v>67</c:v>
                </c:pt>
                <c:pt idx="1">
                  <c:v>66</c:v>
                </c:pt>
                <c:pt idx="2">
                  <c:v>90</c:v>
                </c:pt>
                <c:pt idx="3">
                  <c:v>61</c:v>
                </c:pt>
              </c:numCache>
            </c:numRef>
          </c:val>
          <c:extLst>
            <c:ext xmlns:c16="http://schemas.microsoft.com/office/drawing/2014/chart" uri="{C3380CC4-5D6E-409C-BE32-E72D297353CC}">
              <c16:uniqueId val="{00000001-9487-45DC-ADB4-C4DB953A410C}"/>
            </c:ext>
          </c:extLst>
        </c:ser>
        <c:dLbls>
          <c:showLegendKey val="0"/>
          <c:showVal val="0"/>
          <c:showCatName val="0"/>
          <c:showSerName val="0"/>
          <c:showPercent val="0"/>
          <c:showBubbleSize val="0"/>
        </c:dLbls>
        <c:gapWidth val="182"/>
        <c:axId val="1549740328"/>
        <c:axId val="1549740984"/>
      </c:barChart>
      <c:catAx>
        <c:axId val="1549740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549740984"/>
        <c:crosses val="autoZero"/>
        <c:auto val="1"/>
        <c:lblAlgn val="ctr"/>
        <c:lblOffset val="100"/>
        <c:noMultiLvlLbl val="0"/>
      </c:catAx>
      <c:valAx>
        <c:axId val="1549740984"/>
        <c:scaling>
          <c:orientation val="minMax"/>
        </c:scaling>
        <c:delete val="1"/>
        <c:axPos val="b"/>
        <c:numFmt formatCode="General" sourceLinked="1"/>
        <c:majorTickMark val="none"/>
        <c:minorTickMark val="none"/>
        <c:tickLblPos val="nextTo"/>
        <c:crossAx val="154974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754974635762718"/>
          <c:y val="0.2408468800270934"/>
          <c:w val="0.59753702153825128"/>
          <c:h val="0.59786279739226145"/>
        </c:manualLayout>
      </c:layout>
      <c:barChart>
        <c:barDir val="bar"/>
        <c:grouping val="clustered"/>
        <c:varyColors val="0"/>
        <c:ser>
          <c:idx val="0"/>
          <c:order val="0"/>
          <c:tx>
            <c:strRef>
              <c:f>Sheet1!$B$1</c:f>
              <c:strCache>
                <c:ptCount val="1"/>
                <c:pt idx="0">
                  <c:v>percentage of respondents (national Gallup poll, 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Third party is needed</c:v>
                </c:pt>
                <c:pt idx="1">
                  <c:v>Not sure</c:v>
                </c:pt>
                <c:pt idx="2">
                  <c:v>Democratic and Republican parties do okay job</c:v>
                </c:pt>
              </c:strCache>
            </c:strRef>
          </c:cat>
          <c:val>
            <c:numRef>
              <c:f>Sheet1!$B$2:$B$4</c:f>
              <c:numCache>
                <c:formatCode>General</c:formatCode>
                <c:ptCount val="3"/>
                <c:pt idx="0">
                  <c:v>62</c:v>
                </c:pt>
                <c:pt idx="1">
                  <c:v>5</c:v>
                </c:pt>
                <c:pt idx="2">
                  <c:v>33</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Spending</a:t>
            </a:r>
            <a:r>
              <a:rPr lang="en-US" b="1" baseline="0" dirty="0"/>
              <a:t> in billions of dollars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Reported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Lobbying spending</c:v>
                </c:pt>
                <c:pt idx="1">
                  <c:v>Election spending</c:v>
                </c:pt>
              </c:strCache>
            </c:strRef>
          </c:cat>
          <c:val>
            <c:numRef>
              <c:f>Sheet1!$B$2:$B$3</c:f>
              <c:numCache>
                <c:formatCode>General</c:formatCode>
                <c:ptCount val="2"/>
                <c:pt idx="0">
                  <c:v>6.8</c:v>
                </c:pt>
                <c:pt idx="1">
                  <c:v>5.3</c:v>
                </c:pt>
              </c:numCache>
            </c:numRef>
          </c:val>
          <c:extLst>
            <c:ext xmlns:c16="http://schemas.microsoft.com/office/drawing/2014/chart" uri="{C3380CC4-5D6E-409C-BE32-E72D297353CC}">
              <c16:uniqueId val="{00000000-1D22-4235-9BE7-C7E4803F5B90}"/>
            </c:ext>
          </c:extLst>
        </c:ser>
        <c:ser>
          <c:idx val="1"/>
          <c:order val="1"/>
          <c:tx>
            <c:strRef>
              <c:f>Sheet1!$C$1</c:f>
              <c:strCache>
                <c:ptCount val="1"/>
                <c:pt idx="0">
                  <c:v>Unreported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Lobbying spending</c:v>
                </c:pt>
                <c:pt idx="1">
                  <c:v>Election spending</c:v>
                </c:pt>
              </c:strCache>
            </c:strRef>
          </c:cat>
          <c:val>
            <c:numRef>
              <c:f>Sheet1!$C$2:$C$3</c:f>
              <c:numCache>
                <c:formatCode>General</c:formatCode>
                <c:ptCount val="2"/>
                <c:pt idx="0">
                  <c:v>7.1</c:v>
                </c:pt>
                <c:pt idx="1">
                  <c:v>0.2</c:v>
                </c:pt>
              </c:numCache>
            </c:numRef>
          </c:val>
          <c:extLst>
            <c:ext xmlns:c16="http://schemas.microsoft.com/office/drawing/2014/chart" uri="{C3380CC4-5D6E-409C-BE32-E72D297353CC}">
              <c16:uniqueId val="{00000001-1D22-4235-9BE7-C7E4803F5B90}"/>
            </c:ext>
          </c:extLst>
        </c:ser>
        <c:dLbls>
          <c:showLegendKey val="0"/>
          <c:showVal val="0"/>
          <c:showCatName val="0"/>
          <c:showSerName val="0"/>
          <c:showPercent val="0"/>
          <c:showBubbleSize val="0"/>
        </c:dLbls>
        <c:gapWidth val="182"/>
        <c:axId val="151263488"/>
        <c:axId val="153493888"/>
      </c:barChart>
      <c:catAx>
        <c:axId val="15126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53493888"/>
        <c:crosses val="autoZero"/>
        <c:auto val="1"/>
        <c:lblAlgn val="ctr"/>
        <c:lblOffset val="100"/>
        <c:noMultiLvlLbl val="0"/>
      </c:catAx>
      <c:valAx>
        <c:axId val="153493888"/>
        <c:scaling>
          <c:orientation val="minMax"/>
        </c:scaling>
        <c:delete val="1"/>
        <c:axPos val="b"/>
        <c:numFmt formatCode="General" sourceLinked="1"/>
        <c:majorTickMark val="none"/>
        <c:minorTickMark val="none"/>
        <c:tickLblPos val="nextTo"/>
        <c:crossAx val="15126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Percentage of groups registered to lobby Congress</c:v>
                </c:pt>
              </c:strCache>
            </c:strRef>
          </c:tx>
          <c:dLbls>
            <c:dLbl>
              <c:idx val="0"/>
              <c:layout>
                <c:manualLayout>
                  <c:x val="-0.13271604938271611"/>
                  <c:y val="-0.13078801673228346"/>
                </c:manualLayout>
              </c:layout>
              <c:spPr>
                <a:noFill/>
                <a:ln>
                  <a:noFill/>
                </a:ln>
                <a:effectLst/>
              </c:spPr>
              <c:txPr>
                <a:bodyPr wrap="square" lIns="38100" tIns="19050" rIns="38100" bIns="19050" anchor="ctr">
                  <a:noAutofit/>
                </a:bodyPr>
                <a:lstStyle/>
                <a:p>
                  <a:pPr>
                    <a:defRPr sz="28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7870370370370378E-2"/>
                      <c:h val="8.4635416666666671E-2"/>
                    </c:manualLayout>
                  </c15:layout>
                </c:ext>
                <c:ext xmlns:c16="http://schemas.microsoft.com/office/drawing/2014/chart" uri="{C3380CC4-5D6E-409C-BE32-E72D297353CC}">
                  <c16:uniqueId val="{00000000-B122-4CA4-A56B-24E6C02E180C}"/>
                </c:ext>
              </c:extLst>
            </c:dLbl>
            <c:dLbl>
              <c:idx val="1"/>
              <c:layout>
                <c:manualLayout>
                  <c:x val="0.10659303003791193"/>
                  <c:y val="9.7528912401574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22-4CA4-A56B-24E6C02E180C}"/>
                </c:ext>
              </c:extLst>
            </c:dLbl>
            <c:spPr>
              <a:noFill/>
              <a:ln>
                <a:noFill/>
              </a:ln>
              <a:effectLst/>
            </c:spPr>
            <c:txPr>
              <a:bodyPr wrap="square" lIns="38100" tIns="19050" rIns="38100" bIns="19050" anchor="ctr">
                <a:spAutoFit/>
              </a:bodyPr>
              <a:lstStyle/>
              <a:p>
                <a:pPr>
                  <a:defRPr sz="28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Business firms &amp; trade associations</c:v>
                </c:pt>
                <c:pt idx="1">
                  <c:v>Citizen-based groups</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2-B122-4CA4-A56B-24E6C02E180C}"/>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a:t>Percentage of PAC money raised by source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PAC money by source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7D-4272-A4BC-9106C9ED0E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47D-4272-A4BC-9106C9ED0E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747D-4272-A4BC-9106C9ED0EDE}"/>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4-747D-4272-A4BC-9106C9ED0EDE}"/>
              </c:ext>
            </c:extLst>
          </c:dPt>
          <c:dLbls>
            <c:dLbl>
              <c:idx val="0"/>
              <c:layout>
                <c:manualLayout>
                  <c:x val="-0.12794467531836298"/>
                  <c:y val="-0.113130946522309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D-4272-A4BC-9106C9ED0EDE}"/>
                </c:ext>
              </c:extLst>
            </c:dLbl>
            <c:dLbl>
              <c:idx val="1"/>
              <c:layout>
                <c:manualLayout>
                  <c:x val="0.1095679012345679"/>
                  <c:y val="-4.0206692913385828E-3"/>
                </c:manualLayout>
              </c:layout>
              <c:showLegendKey val="0"/>
              <c:showVal val="1"/>
              <c:showCatName val="0"/>
              <c:showSerName val="0"/>
              <c:showPercent val="0"/>
              <c:showBubbleSize val="0"/>
              <c:extLst>
                <c:ext xmlns:c15="http://schemas.microsoft.com/office/drawing/2012/chart" uri="{CE6537A1-D6FC-4f65-9D91-7224C49458BB}">
                  <c15:layout>
                    <c:manualLayout>
                      <c:w val="4.3981481481481483E-2"/>
                      <c:h val="5.6640625E-2"/>
                    </c:manualLayout>
                  </c15:layout>
                </c:ext>
                <c:ext xmlns:c16="http://schemas.microsoft.com/office/drawing/2014/chart" uri="{C3380CC4-5D6E-409C-BE32-E72D297353CC}">
                  <c16:uniqueId val="{00000002-747D-4272-A4BC-9106C9ED0EDE}"/>
                </c:ext>
              </c:extLst>
            </c:dLbl>
            <c:dLbl>
              <c:idx val="2"/>
              <c:layout>
                <c:manualLayout>
                  <c:x val="6.5911951978224942E-2"/>
                  <c:y val="0.130970923556430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7D-4272-A4BC-9106C9ED0EDE}"/>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Business</c:v>
                </c:pt>
                <c:pt idx="1">
                  <c:v>Citizen groups</c:v>
                </c:pt>
                <c:pt idx="2">
                  <c:v>Labor</c:v>
                </c:pt>
                <c:pt idx="3">
                  <c:v>Agribusines</c:v>
                </c:pt>
              </c:strCache>
            </c:strRef>
          </c:cat>
          <c:val>
            <c:numRef>
              <c:f>Sheet1!$B$2:$B$5</c:f>
              <c:numCache>
                <c:formatCode>General</c:formatCode>
                <c:ptCount val="4"/>
                <c:pt idx="0">
                  <c:v>65</c:v>
                </c:pt>
                <c:pt idx="1">
                  <c:v>19</c:v>
                </c:pt>
                <c:pt idx="2">
                  <c:v>11</c:v>
                </c:pt>
                <c:pt idx="3">
                  <c:v>5</c:v>
                </c:pt>
              </c:numCache>
            </c:numRef>
          </c:val>
          <c:extLst>
            <c:ext xmlns:c16="http://schemas.microsoft.com/office/drawing/2014/chart" uri="{C3380CC4-5D6E-409C-BE32-E72D297353CC}">
              <c16:uniqueId val="{00000000-747D-4272-A4BC-9106C9ED0ED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allocation of money raised </a:t>
            </a:r>
          </a:p>
          <a:p>
            <a:pPr>
              <a:defRPr/>
            </a:pPr>
            <a:r>
              <a:rPr lang="en-US" dirty="0"/>
              <a:t>(percentage of funds)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allocation of money raised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68EC-4D18-AA54-0E5B35A2CD88}"/>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1-68EC-4D18-AA54-0E5B35A2CD88}"/>
              </c:ext>
            </c:extLst>
          </c:dPt>
          <c:dLbls>
            <c:dLbl>
              <c:idx val="0"/>
              <c:layout>
                <c:manualLayout>
                  <c:x val="-0.10085884933719678"/>
                  <c:y val="-0.20758800674615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EC-4D18-AA54-0E5B35A2CD8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campaign contributions</c:v>
                </c:pt>
                <c:pt idx="1">
                  <c:v>other (e.g., fundraising)</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0-68EC-4D18-AA54-0E5B35A2CD8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allocation of money raised</a:t>
            </a:r>
          </a:p>
          <a:p>
            <a:pPr>
              <a:defRPr b="1"/>
            </a:pPr>
            <a:r>
              <a:rPr lang="en-US" dirty="0"/>
              <a:t>(percentage of funds)</a:t>
            </a:r>
          </a:p>
        </c:rich>
      </c:tx>
      <c:layout>
        <c:manualLayout>
          <c:xMode val="edge"/>
          <c:yMode val="edge"/>
          <c:x val="0.1109971245375088"/>
          <c:y val="1.285656727629066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allocation of money raised</c:v>
                </c:pt>
              </c:strCache>
            </c:strRef>
          </c:tx>
          <c:spPr>
            <a:solidFill>
              <a:srgbClr val="FF000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8234-44B3-9673-449F9032604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2-8234-44B3-9673-449F9032604F}"/>
              </c:ext>
            </c:extLst>
          </c:dPt>
          <c:dLbls>
            <c:dLbl>
              <c:idx val="1"/>
              <c:layout>
                <c:manualLayout>
                  <c:x val="0.4687323017407139"/>
                  <c:y val="0.20691822514582586"/>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r>
                      <a:rPr lang="en-US" sz="2000" dirty="0">
                        <a:solidFill>
                          <a:schemeClr val="bg1"/>
                        </a:solidFill>
                      </a:rPr>
                      <a:t>67</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341947598784101"/>
                      <c:h val="7.9582151440239224E-2"/>
                    </c:manualLayout>
                  </c15:layout>
                  <c15:showDataLabelsRange val="0"/>
                </c:ext>
                <c:ext xmlns:c16="http://schemas.microsoft.com/office/drawing/2014/chart" uri="{C3380CC4-5D6E-409C-BE32-E72D297353CC}">
                  <c16:uniqueId val="{00000002-8234-44B3-9673-449F90326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other (e.g., fundraising</c:v>
                </c:pt>
                <c:pt idx="1">
                  <c:v>campaign contributions</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0-8234-44B3-9673-449F903260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(national Gallup poll, 2020)</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Too little</c:v>
                </c:pt>
                <c:pt idx="2">
                  <c:v>About right</c:v>
                </c:pt>
                <c:pt idx="3">
                  <c:v>Too much</c:v>
                </c:pt>
              </c:strCache>
            </c:strRef>
          </c:cat>
          <c:val>
            <c:numRef>
              <c:f>Sheet1!$B$2:$B$5</c:f>
              <c:numCache>
                <c:formatCode>General</c:formatCode>
                <c:ptCount val="4"/>
                <c:pt idx="0">
                  <c:v>1</c:v>
                </c:pt>
                <c:pt idx="1">
                  <c:v>27</c:v>
                </c:pt>
                <c:pt idx="2">
                  <c:v>36</c:v>
                </c:pt>
                <c:pt idx="3">
                  <c:v>36</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0" dirty="0"/>
              <a:t>Weekly</a:t>
            </a:r>
            <a:r>
              <a:rPr lang="en-US" sz="2400" b="0" baseline="0" dirty="0"/>
              <a:t> audience for partisan talk shows</a:t>
            </a:r>
            <a:r>
              <a:rPr lang="en-US" sz="2400" b="0" dirty="0"/>
              <a:t> (in millions</a:t>
            </a:r>
            <a:r>
              <a:rPr lang="en-US" dirty="0"/>
              <a:t>)</a:t>
            </a:r>
          </a:p>
        </c:rich>
      </c:tx>
      <c:layout>
        <c:manualLayout>
          <c:xMode val="edge"/>
          <c:yMode val="edge"/>
          <c:x val="0.2843676750932449"/>
          <c:y val="4.6261134341744468E-2"/>
        </c:manualLayout>
      </c:layout>
      <c:overlay val="0"/>
    </c:title>
    <c:autoTitleDeleted val="0"/>
    <c:plotArea>
      <c:layout/>
      <c:lineChart>
        <c:grouping val="standard"/>
        <c:varyColors val="0"/>
        <c:ser>
          <c:idx val="0"/>
          <c:order val="0"/>
          <c:tx>
            <c:strRef>
              <c:f>Sheet1!$B$1</c:f>
              <c:strCache>
                <c:ptCount val="1"/>
                <c:pt idx="0">
                  <c:v>Audience (in millions)</c:v>
                </c:pt>
              </c:strCache>
            </c:strRef>
          </c:tx>
          <c:spPr>
            <a:ln w="25400">
              <a:solidFill>
                <a:srgbClr val="0070C0"/>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4"/>
                <c:pt idx="0">
                  <c:v>1985</c:v>
                </c:pt>
                <c:pt idx="1">
                  <c:v>1990</c:v>
                </c:pt>
                <c:pt idx="2">
                  <c:v>1995</c:v>
                </c:pt>
                <c:pt idx="3">
                  <c:v>2000</c:v>
                </c:pt>
              </c:numCache>
            </c:numRef>
          </c:cat>
          <c:val>
            <c:numRef>
              <c:f>Sheet1!$B$2:$B$5</c:f>
              <c:numCache>
                <c:formatCode>General</c:formatCode>
                <c:ptCount val="4"/>
                <c:pt idx="0">
                  <c:v>5</c:v>
                </c:pt>
                <c:pt idx="1">
                  <c:v>12</c:v>
                </c:pt>
                <c:pt idx="2">
                  <c:v>32</c:v>
                </c:pt>
                <c:pt idx="3">
                  <c:v>43</c:v>
                </c:pt>
              </c:numCache>
            </c:numRef>
          </c:val>
          <c:smooth val="0"/>
          <c:extLst>
            <c:ext xmlns:c16="http://schemas.microsoft.com/office/drawing/2014/chart" uri="{C3380CC4-5D6E-409C-BE32-E72D297353CC}">
              <c16:uniqueId val="{00000000-1F2F-E149-B3F1-24EA88B0E28A}"/>
            </c:ext>
          </c:extLst>
        </c:ser>
        <c:dLbls>
          <c:showLegendKey val="0"/>
          <c:showVal val="0"/>
          <c:showCatName val="0"/>
          <c:showSerName val="0"/>
          <c:showPercent val="0"/>
          <c:showBubbleSize val="0"/>
        </c:dLbls>
        <c:smooth val="0"/>
        <c:axId val="152553728"/>
        <c:axId val="152555520"/>
      </c:lineChart>
      <c:catAx>
        <c:axId val="152553728"/>
        <c:scaling>
          <c:orientation val="minMax"/>
        </c:scaling>
        <c:delete val="0"/>
        <c:axPos val="b"/>
        <c:numFmt formatCode="General" sourceLinked="1"/>
        <c:majorTickMark val="out"/>
        <c:minorTickMark val="none"/>
        <c:tickLblPos val="nextTo"/>
        <c:crossAx val="152555520"/>
        <c:crosses val="autoZero"/>
        <c:auto val="1"/>
        <c:lblAlgn val="ctr"/>
        <c:lblOffset val="100"/>
        <c:noMultiLvlLbl val="0"/>
      </c:catAx>
      <c:valAx>
        <c:axId val="152555520"/>
        <c:scaling>
          <c:orientation val="minMax"/>
        </c:scaling>
        <c:delete val="1"/>
        <c:axPos val="l"/>
        <c:numFmt formatCode="General" sourceLinked="1"/>
        <c:majorTickMark val="out"/>
        <c:minorTickMark val="none"/>
        <c:tickLblPos val="nextTo"/>
        <c:crossAx val="152553728"/>
        <c:crosses val="autoZero"/>
        <c:crossBetween val="between"/>
      </c:valAx>
    </c:plotArea>
    <c:plotVisOnly val="1"/>
    <c:dispBlanksAs val="gap"/>
    <c:showDLblsOverMax val="0"/>
  </c:chart>
  <c:txPr>
    <a:bodyPr/>
    <a:lstStyle/>
    <a:p>
      <a:pPr>
        <a:defRPr sz="24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dirty="0"/>
              <a:t>Income ratio--top 20% relative to bottom 20%</a:t>
            </a:r>
          </a:p>
        </c:rich>
      </c:tx>
      <c:layout>
        <c:manualLayout>
          <c:xMode val="edge"/>
          <c:yMode val="edge"/>
          <c:x val="0.1652584572761738"/>
          <c:y val="2.106054658396276E-2"/>
        </c:manualLayout>
      </c:layout>
      <c:overlay val="0"/>
    </c:title>
    <c:autoTitleDeleted val="0"/>
    <c:plotArea>
      <c:layout/>
      <c:barChart>
        <c:barDir val="col"/>
        <c:grouping val="clustered"/>
        <c:varyColors val="0"/>
        <c:ser>
          <c:idx val="0"/>
          <c:order val="0"/>
          <c:tx>
            <c:strRef>
              <c:f>Sheet1!$B$1</c:f>
              <c:strCache>
                <c:ptCount val="1"/>
                <c:pt idx="0">
                  <c:v>Income ratio--top 10% relative to bottom 10%</c:v>
                </c:pt>
              </c:strCache>
            </c:strRef>
          </c:tx>
          <c:spPr>
            <a:solidFill>
              <a:srgbClr val="0070C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Denmark</c:v>
                </c:pt>
                <c:pt idx="1">
                  <c:v>France</c:v>
                </c:pt>
                <c:pt idx="2">
                  <c:v>Germany</c:v>
                </c:pt>
                <c:pt idx="3">
                  <c:v>United Kingdom</c:v>
                </c:pt>
                <c:pt idx="4">
                  <c:v>United States</c:v>
                </c:pt>
              </c:strCache>
            </c:strRef>
          </c:cat>
          <c:val>
            <c:numRef>
              <c:f>Sheet1!$B$2:$B$6</c:f>
              <c:numCache>
                <c:formatCode>General</c:formatCode>
                <c:ptCount val="5"/>
                <c:pt idx="0">
                  <c:v>3.7</c:v>
                </c:pt>
                <c:pt idx="1">
                  <c:v>4.3</c:v>
                </c:pt>
                <c:pt idx="2">
                  <c:v>4.5</c:v>
                </c:pt>
                <c:pt idx="3">
                  <c:v>6</c:v>
                </c:pt>
                <c:pt idx="4">
                  <c:v>8.5</c:v>
                </c:pt>
              </c:numCache>
            </c:numRef>
          </c:val>
          <c:extLst>
            <c:ext xmlns:c16="http://schemas.microsoft.com/office/drawing/2014/chart" uri="{C3380CC4-5D6E-409C-BE32-E72D297353CC}">
              <c16:uniqueId val="{00000000-863B-4B58-AF0D-187CCEDC15CB}"/>
            </c:ext>
          </c:extLst>
        </c:ser>
        <c:dLbls>
          <c:showLegendKey val="0"/>
          <c:showVal val="0"/>
          <c:showCatName val="0"/>
          <c:showSerName val="0"/>
          <c:showPercent val="0"/>
          <c:showBubbleSize val="0"/>
        </c:dLbls>
        <c:gapWidth val="150"/>
        <c:axId val="203376896"/>
        <c:axId val="204800000"/>
      </c:barChart>
      <c:catAx>
        <c:axId val="203376896"/>
        <c:scaling>
          <c:orientation val="minMax"/>
        </c:scaling>
        <c:delete val="0"/>
        <c:axPos val="b"/>
        <c:numFmt formatCode="General" sourceLinked="0"/>
        <c:majorTickMark val="out"/>
        <c:minorTickMark val="none"/>
        <c:tickLblPos val="nextTo"/>
        <c:txPr>
          <a:bodyPr/>
          <a:lstStyle/>
          <a:p>
            <a:pPr>
              <a:defRPr b="1"/>
            </a:pPr>
            <a:endParaRPr lang="en-US"/>
          </a:p>
        </c:txPr>
        <c:crossAx val="204800000"/>
        <c:crosses val="autoZero"/>
        <c:auto val="1"/>
        <c:lblAlgn val="ctr"/>
        <c:lblOffset val="100"/>
        <c:noMultiLvlLbl val="0"/>
      </c:catAx>
      <c:valAx>
        <c:axId val="204800000"/>
        <c:scaling>
          <c:orientation val="minMax"/>
        </c:scaling>
        <c:delete val="1"/>
        <c:axPos val="l"/>
        <c:majorGridlines>
          <c:spPr>
            <a:ln>
              <a:noFill/>
            </a:ln>
          </c:spPr>
        </c:majorGridlines>
        <c:numFmt formatCode="General" sourceLinked="1"/>
        <c:majorTickMark val="out"/>
        <c:minorTickMark val="none"/>
        <c:tickLblPos val="nextTo"/>
        <c:crossAx val="20337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00">
              <a:latin typeface="Arial" pitchFamily="34" charset="0"/>
              <a:cs typeface="Arial" pitchFamily="34" charset="0"/>
            </a:defRPr>
          </a:pPr>
          <a:endParaRPr lang="en-US"/>
        </a:p>
      </c:txPr>
    </c:title>
    <c:autoTitleDeleted val="0"/>
    <c:plotArea>
      <c:layout/>
      <c:barChart>
        <c:barDir val="bar"/>
        <c:grouping val="clustered"/>
        <c:varyColors val="0"/>
        <c:ser>
          <c:idx val="0"/>
          <c:order val="0"/>
          <c:tx>
            <c:strRef>
              <c:f>Sheet1!$B$1</c:f>
              <c:strCache>
                <c:ptCount val="1"/>
                <c:pt idx="0">
                  <c:v>percentage of total audience</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liberal host</c:v>
                </c:pt>
                <c:pt idx="1">
                  <c:v>conservative host</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0-2A65-4971-835B-02916C424DB6}"/>
            </c:ext>
          </c:extLst>
        </c:ser>
        <c:dLbls>
          <c:showLegendKey val="0"/>
          <c:showVal val="0"/>
          <c:showCatName val="0"/>
          <c:showSerName val="0"/>
          <c:showPercent val="0"/>
          <c:showBubbleSize val="0"/>
        </c:dLbls>
        <c:gapWidth val="150"/>
        <c:axId val="152647936"/>
        <c:axId val="152653824"/>
      </c:barChart>
      <c:catAx>
        <c:axId val="152647936"/>
        <c:scaling>
          <c:orientation val="minMax"/>
        </c:scaling>
        <c:delete val="0"/>
        <c:axPos val="l"/>
        <c:numFmt formatCode="General" sourceLinked="0"/>
        <c:majorTickMark val="out"/>
        <c:minorTickMark val="none"/>
        <c:tickLblPos val="nextTo"/>
        <c:txPr>
          <a:bodyPr/>
          <a:lstStyle/>
          <a:p>
            <a:pPr>
              <a:defRPr sz="2000" b="1"/>
            </a:pPr>
            <a:endParaRPr lang="en-US"/>
          </a:p>
        </c:txPr>
        <c:crossAx val="152653824"/>
        <c:crosses val="autoZero"/>
        <c:auto val="1"/>
        <c:lblAlgn val="ctr"/>
        <c:lblOffset val="100"/>
        <c:noMultiLvlLbl val="0"/>
      </c:catAx>
      <c:valAx>
        <c:axId val="152653824"/>
        <c:scaling>
          <c:orientation val="minMax"/>
        </c:scaling>
        <c:delete val="1"/>
        <c:axPos val="b"/>
        <c:numFmt formatCode="General" sourceLinked="1"/>
        <c:majorTickMark val="out"/>
        <c:minorTickMark val="none"/>
        <c:tickLblPos val="nextTo"/>
        <c:crossAx val="1526479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dirty="0"/>
              <a:t>percentage of partisans who</a:t>
            </a:r>
            <a:r>
              <a:rPr lang="en-US" sz="2000" baseline="0" dirty="0"/>
              <a:t> say outlet is “a main source of news”</a:t>
            </a:r>
            <a:endParaRPr lang="en-US" sz="20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Republicans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MSNBC</c:v>
                </c:pt>
                <c:pt idx="1">
                  <c:v>CNN</c:v>
                </c:pt>
                <c:pt idx="2">
                  <c:v>Fox</c:v>
                </c:pt>
              </c:strCache>
            </c:strRef>
          </c:cat>
          <c:val>
            <c:numRef>
              <c:f>Sheet1!$B$2:$B$4</c:f>
              <c:numCache>
                <c:formatCode>General</c:formatCode>
                <c:ptCount val="3"/>
                <c:pt idx="0">
                  <c:v>5</c:v>
                </c:pt>
                <c:pt idx="1">
                  <c:v>17</c:v>
                </c:pt>
                <c:pt idx="2">
                  <c:v>93</c:v>
                </c:pt>
              </c:numCache>
            </c:numRef>
          </c:val>
          <c:extLst>
            <c:ext xmlns:c16="http://schemas.microsoft.com/office/drawing/2014/chart" uri="{C3380CC4-5D6E-409C-BE32-E72D297353CC}">
              <c16:uniqueId val="{00000000-0C47-42E4-9390-24E20BDE2D34}"/>
            </c:ext>
          </c:extLst>
        </c:ser>
        <c:ser>
          <c:idx val="1"/>
          <c:order val="1"/>
          <c:tx>
            <c:strRef>
              <c:f>Sheet1!$C$1</c:f>
              <c:strCache>
                <c:ptCount val="1"/>
                <c:pt idx="0">
                  <c:v>Democrats</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MSNBC</c:v>
                </c:pt>
                <c:pt idx="1">
                  <c:v>CNN</c:v>
                </c:pt>
                <c:pt idx="2">
                  <c:v>Fox</c:v>
                </c:pt>
              </c:strCache>
            </c:strRef>
          </c:cat>
          <c:val>
            <c:numRef>
              <c:f>Sheet1!$C$2:$C$4</c:f>
              <c:numCache>
                <c:formatCode>General</c:formatCode>
                <c:ptCount val="3"/>
                <c:pt idx="0">
                  <c:v>95</c:v>
                </c:pt>
                <c:pt idx="1">
                  <c:v>79</c:v>
                </c:pt>
                <c:pt idx="2">
                  <c:v>6</c:v>
                </c:pt>
              </c:numCache>
            </c:numRef>
          </c:val>
          <c:extLst>
            <c:ext xmlns:c16="http://schemas.microsoft.com/office/drawing/2014/chart" uri="{C3380CC4-5D6E-409C-BE32-E72D297353CC}">
              <c16:uniqueId val="{00000001-0C47-42E4-9390-24E20BDE2D34}"/>
            </c:ext>
          </c:extLst>
        </c:ser>
        <c:dLbls>
          <c:showLegendKey val="0"/>
          <c:showVal val="0"/>
          <c:showCatName val="0"/>
          <c:showSerName val="0"/>
          <c:showPercent val="0"/>
          <c:showBubbleSize val="0"/>
        </c:dLbls>
        <c:gapWidth val="182"/>
        <c:axId val="226867888"/>
        <c:axId val="226868216"/>
      </c:barChart>
      <c:catAx>
        <c:axId val="22686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26868216"/>
        <c:crosses val="autoZero"/>
        <c:auto val="1"/>
        <c:lblAlgn val="ctr"/>
        <c:lblOffset val="100"/>
        <c:noMultiLvlLbl val="0"/>
      </c:catAx>
      <c:valAx>
        <c:axId val="226868216"/>
        <c:scaling>
          <c:orientation val="minMax"/>
        </c:scaling>
        <c:delete val="1"/>
        <c:axPos val="b"/>
        <c:numFmt formatCode="General" sourceLinked="1"/>
        <c:majorTickMark val="none"/>
        <c:minorTickMark val="none"/>
        <c:tickLblPos val="nextTo"/>
        <c:crossAx val="22686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601368010817"/>
          <c:y val="0.17679558011049723"/>
          <c:w val="0.68675097431002941"/>
          <c:h val="0.8232044345392377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29924242424242425"/>
                  <c:y val="-6.3141278610893024E-3"/>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3D-497D-8D4A-C944F4C00646}"/>
                </c:ext>
              </c:extLst>
            </c:dLbl>
            <c:dLbl>
              <c:idx val="1"/>
              <c:layout>
                <c:manualLayout>
                  <c:x val="-5.3162514801602589E-3"/>
                  <c:y val="-9.4712674954508629E-3"/>
                </c:manualLayout>
              </c:layout>
              <c:tx>
                <c:rich>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fld id="{0E4D85DA-4467-4AE6-BE75-4247006F43B4}" type="VALUE">
                      <a:rPr lang="en-US">
                        <a:solidFill>
                          <a:schemeClr val="tx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C3D-497D-8D4A-C944F4C00646}"/>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daily newspaper</c:v>
                </c:pt>
                <c:pt idx="2">
                  <c:v>network evening news</c:v>
                </c:pt>
                <c:pt idx="4">
                  <c:v>daily newspaper</c:v>
                </c:pt>
                <c:pt idx="5">
                  <c:v>network evening news</c:v>
                </c:pt>
              </c:strCache>
            </c:strRef>
          </c:cat>
          <c:val>
            <c:numRef>
              <c:f>Sheet1!$B$2:$B$7</c:f>
              <c:numCache>
                <c:formatCode>#,##0</c:formatCode>
                <c:ptCount val="6"/>
                <c:pt idx="1">
                  <c:v>26000000</c:v>
                </c:pt>
                <c:pt idx="2">
                  <c:v>22000000</c:v>
                </c:pt>
                <c:pt idx="4">
                  <c:v>63000000</c:v>
                </c:pt>
                <c:pt idx="5">
                  <c:v>55000000</c:v>
                </c:pt>
              </c:numCache>
            </c:numRef>
          </c:val>
          <c:extLst>
            <c:ext xmlns:c16="http://schemas.microsoft.com/office/drawing/2014/chart" uri="{C3380CC4-5D6E-409C-BE32-E72D297353CC}">
              <c16:uniqueId val="{00000000-3C3D-497D-8D4A-C944F4C00646}"/>
            </c:ext>
          </c:extLst>
        </c:ser>
        <c:dLbls>
          <c:showLegendKey val="0"/>
          <c:showVal val="0"/>
          <c:showCatName val="0"/>
          <c:showSerName val="0"/>
          <c:showPercent val="0"/>
          <c:showBubbleSize val="0"/>
        </c:dLbls>
        <c:gapWidth val="182"/>
        <c:axId val="713958216"/>
        <c:axId val="713957888"/>
      </c:barChart>
      <c:catAx>
        <c:axId val="713958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13957888"/>
        <c:crosses val="autoZero"/>
        <c:auto val="1"/>
        <c:lblAlgn val="ctr"/>
        <c:lblOffset val="100"/>
        <c:noMultiLvlLbl val="0"/>
      </c:catAx>
      <c:valAx>
        <c:axId val="713957888"/>
        <c:scaling>
          <c:orientation val="minMax"/>
          <c:min val="0"/>
        </c:scaling>
        <c:delete val="1"/>
        <c:axPos val="b"/>
        <c:numFmt formatCode="#,##0" sourceLinked="1"/>
        <c:majorTickMark val="none"/>
        <c:minorTickMark val="none"/>
        <c:tickLblPos val="nextTo"/>
        <c:crossAx val="713958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a:t>Percentage of Covid references</a:t>
            </a:r>
          </a:p>
        </c:rich>
      </c:tx>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Economy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Fox</c:v>
                </c:pt>
                <c:pt idx="1">
                  <c:v>CBS</c:v>
                </c:pt>
              </c:strCache>
            </c:strRef>
          </c:cat>
          <c:val>
            <c:numRef>
              <c:f>Sheet1!$B$2:$B$3</c:f>
              <c:numCache>
                <c:formatCode>General</c:formatCode>
                <c:ptCount val="2"/>
                <c:pt idx="0">
                  <c:v>71</c:v>
                </c:pt>
                <c:pt idx="1">
                  <c:v>24</c:v>
                </c:pt>
              </c:numCache>
            </c:numRef>
          </c:val>
          <c:extLst>
            <c:ext xmlns:c16="http://schemas.microsoft.com/office/drawing/2014/chart" uri="{C3380CC4-5D6E-409C-BE32-E72D297353CC}">
              <c16:uniqueId val="{00000000-21C3-49D1-B23D-7D7D051C11FB}"/>
            </c:ext>
          </c:extLst>
        </c:ser>
        <c:ser>
          <c:idx val="1"/>
          <c:order val="1"/>
          <c:tx>
            <c:strRef>
              <c:f>Sheet1!$C$1</c:f>
              <c:strCache>
                <c:ptCount val="1"/>
                <c:pt idx="0">
                  <c:v>Public health</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Fox</c:v>
                </c:pt>
                <c:pt idx="1">
                  <c:v>CBS</c:v>
                </c:pt>
              </c:strCache>
            </c:strRef>
          </c:cat>
          <c:val>
            <c:numRef>
              <c:f>Sheet1!$C$2:$C$3</c:f>
              <c:numCache>
                <c:formatCode>General</c:formatCode>
                <c:ptCount val="2"/>
                <c:pt idx="0">
                  <c:v>29</c:v>
                </c:pt>
                <c:pt idx="1">
                  <c:v>76</c:v>
                </c:pt>
              </c:numCache>
            </c:numRef>
          </c:val>
          <c:extLst>
            <c:ext xmlns:c16="http://schemas.microsoft.com/office/drawing/2014/chart" uri="{C3380CC4-5D6E-409C-BE32-E72D297353CC}">
              <c16:uniqueId val="{00000001-21C3-49D1-B23D-7D7D051C11FB}"/>
            </c:ext>
          </c:extLst>
        </c:ser>
        <c:dLbls>
          <c:showLegendKey val="0"/>
          <c:showVal val="0"/>
          <c:showCatName val="0"/>
          <c:showSerName val="0"/>
          <c:showPercent val="0"/>
          <c:showBubbleSize val="0"/>
        </c:dLbls>
        <c:gapWidth val="219"/>
        <c:overlap val="-27"/>
        <c:axId val="627522208"/>
        <c:axId val="627522536"/>
      </c:barChart>
      <c:catAx>
        <c:axId val="62752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27522536"/>
        <c:crosses val="autoZero"/>
        <c:auto val="1"/>
        <c:lblAlgn val="ctr"/>
        <c:lblOffset val="100"/>
        <c:noMultiLvlLbl val="0"/>
      </c:catAx>
      <c:valAx>
        <c:axId val="627522536"/>
        <c:scaling>
          <c:orientation val="minMax"/>
        </c:scaling>
        <c:delete val="1"/>
        <c:axPos val="l"/>
        <c:numFmt formatCode="General" sourceLinked="1"/>
        <c:majorTickMark val="none"/>
        <c:minorTickMark val="none"/>
        <c:tickLblPos val="nextTo"/>
        <c:crossAx val="62752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a:t>percentage of citizens misinformed </a:t>
            </a:r>
            <a:r>
              <a:rPr lang="en-US" sz="2000" b="0" baseline="0" dirty="0"/>
              <a:t>on typical major issue</a:t>
            </a:r>
            <a:endParaRPr lang="en-US" sz="2000" b="0" dirty="0"/>
          </a:p>
        </c:rich>
      </c:tx>
      <c:layout>
        <c:manualLayout>
          <c:xMode val="edge"/>
          <c:yMode val="edge"/>
          <c:x val="0.13045518615728591"/>
          <c:y val="2.5254293948050392E-2"/>
        </c:manualLayout>
      </c:layout>
      <c:overlay val="0"/>
    </c:title>
    <c:autoTitleDeleted val="0"/>
    <c:plotArea>
      <c:layout>
        <c:manualLayout>
          <c:layoutTarget val="inner"/>
          <c:xMode val="edge"/>
          <c:yMode val="edge"/>
          <c:x val="7.5380698940410232E-2"/>
          <c:y val="0.13976141652063881"/>
          <c:w val="0.92621281714785653"/>
          <c:h val="0.7560554516243283"/>
        </c:manualLayout>
      </c:layout>
      <c:lineChart>
        <c:grouping val="standard"/>
        <c:varyColors val="0"/>
        <c:ser>
          <c:idx val="0"/>
          <c:order val="0"/>
          <c:tx>
            <c:strRef>
              <c:f>Sheet1!$B$1</c:f>
              <c:strCache>
                <c:ptCount val="1"/>
                <c:pt idx="0">
                  <c:v>Misinformed</c:v>
                </c:pt>
              </c:strCache>
            </c:strRef>
          </c:tx>
          <c:marker>
            <c:symbol val="none"/>
          </c:marker>
          <c:dLbls>
            <c:dLbl>
              <c:idx val="0"/>
              <c:layout>
                <c:manualLayout>
                  <c:x val="-1.8518518518518531E-2"/>
                  <c:y val="4.77025552352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F-47E1-A56D-9C6A84A35745}"/>
                </c:ext>
              </c:extLst>
            </c:dLbl>
            <c:dLbl>
              <c:idx val="1"/>
              <c:layout>
                <c:manualLayout>
                  <c:x val="1.5432098765431816E-3"/>
                  <c:y val="5.050858789610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2F-47E1-A56D-9C6A84A35745}"/>
                </c:ext>
              </c:extLst>
            </c:dLbl>
            <c:dLbl>
              <c:idx val="2"/>
              <c:layout>
                <c:manualLayout>
                  <c:x val="0"/>
                  <c:y val="1.4030163304472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F-47E1-A56D-9C6A84A35745}"/>
                </c:ext>
              </c:extLst>
            </c:dLbl>
            <c:dLbl>
              <c:idx val="3"/>
              <c:layout>
                <c:manualLayout>
                  <c:x val="1.5432098765431532E-3"/>
                  <c:y val="3.0866359269839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F-47E1-A56D-9C6A84A35745}"/>
                </c:ext>
              </c:extLst>
            </c:dLbl>
            <c:dLbl>
              <c:idx val="4"/>
              <c:layout>
                <c:manualLayout>
                  <c:x val="1.3888888888888772E-2"/>
                  <c:y val="3.9284567726249643E-2"/>
                </c:manualLayout>
              </c:layout>
              <c:showLegendKey val="0"/>
              <c:showVal val="1"/>
              <c:showCatName val="0"/>
              <c:showSerName val="0"/>
              <c:showPercent val="0"/>
              <c:showBubbleSize val="0"/>
              <c:extLst>
                <c:ext xmlns:c15="http://schemas.microsoft.com/office/drawing/2012/chart" uri="{CE6537A1-D6FC-4f65-9D91-7224C49458BB}">
                  <c15:layout>
                    <c:manualLayout>
                      <c:w val="6.0185185185185175E-2"/>
                      <c:h val="0.11139949663751117"/>
                    </c:manualLayout>
                  </c15:layout>
                </c:ext>
                <c:ext xmlns:c16="http://schemas.microsoft.com/office/drawing/2014/chart" uri="{C3380CC4-5D6E-409C-BE32-E72D297353CC}">
                  <c16:uniqueId val="{00000004-B32F-47E1-A56D-9C6A84A35745}"/>
                </c:ext>
              </c:extLst>
            </c:dLbl>
            <c:dLbl>
              <c:idx val="5"/>
              <c:layout>
                <c:manualLayout>
                  <c:x val="-1.3888888888888888E-2"/>
                  <c:y val="5.3314620556995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2F-47E1-A56D-9C6A84A35745}"/>
                </c:ext>
              </c:extLst>
            </c:dLbl>
            <c:dLbl>
              <c:idx val="6"/>
              <c:layout>
                <c:manualLayout>
                  <c:x val="-4.629629629629743E-3"/>
                  <c:y val="4.4896522574311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2F-47E1-A56D-9C6A84A35745}"/>
                </c:ext>
              </c:extLst>
            </c:dLbl>
            <c:dLbl>
              <c:idx val="7"/>
              <c:layout>
                <c:manualLayout>
                  <c:x val="-1.2345679012345793E-2"/>
                  <c:y val="5.050858789610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2F-47E1-A56D-9C6A84A35745}"/>
                </c:ext>
              </c:extLst>
            </c:dLbl>
            <c:dLbl>
              <c:idx val="8"/>
              <c:layout>
                <c:manualLayout>
                  <c:x val="-2.9320987654320986E-2"/>
                  <c:y val="6.173271853967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2F-47E1-A56D-9C6A84A357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General</c:formatCode>
                <c:ptCount val="9"/>
                <c:pt idx="0">
                  <c:v>1980</c:v>
                </c:pt>
                <c:pt idx="1">
                  <c:v>1985</c:v>
                </c:pt>
                <c:pt idx="2">
                  <c:v>1990</c:v>
                </c:pt>
                <c:pt idx="3">
                  <c:v>1995</c:v>
                </c:pt>
                <c:pt idx="4">
                  <c:v>2000</c:v>
                </c:pt>
                <c:pt idx="5">
                  <c:v>2005</c:v>
                </c:pt>
                <c:pt idx="6">
                  <c:v>2010</c:v>
                </c:pt>
                <c:pt idx="7">
                  <c:v>2015</c:v>
                </c:pt>
                <c:pt idx="8">
                  <c:v>2020</c:v>
                </c:pt>
              </c:numCache>
            </c:numRef>
          </c:cat>
          <c:val>
            <c:numRef>
              <c:f>Sheet1!$B$2:$B$10</c:f>
              <c:numCache>
                <c:formatCode>General</c:formatCode>
                <c:ptCount val="9"/>
                <c:pt idx="0">
                  <c:v>14</c:v>
                </c:pt>
                <c:pt idx="1">
                  <c:v>17</c:v>
                </c:pt>
                <c:pt idx="2">
                  <c:v>19</c:v>
                </c:pt>
                <c:pt idx="3">
                  <c:v>23</c:v>
                </c:pt>
                <c:pt idx="4">
                  <c:v>28</c:v>
                </c:pt>
                <c:pt idx="5">
                  <c:v>30</c:v>
                </c:pt>
                <c:pt idx="6">
                  <c:v>33</c:v>
                </c:pt>
                <c:pt idx="7">
                  <c:v>33</c:v>
                </c:pt>
                <c:pt idx="8">
                  <c:v>37</c:v>
                </c:pt>
              </c:numCache>
            </c:numRef>
          </c:val>
          <c:smooth val="0"/>
          <c:extLst>
            <c:ext xmlns:c16="http://schemas.microsoft.com/office/drawing/2014/chart" uri="{C3380CC4-5D6E-409C-BE32-E72D297353CC}">
              <c16:uniqueId val="{00000000-CE9C-0844-9746-4F810776824F}"/>
            </c:ext>
          </c:extLst>
        </c:ser>
        <c:dLbls>
          <c:showLegendKey val="0"/>
          <c:showVal val="0"/>
          <c:showCatName val="0"/>
          <c:showSerName val="0"/>
          <c:showPercent val="0"/>
          <c:showBubbleSize val="0"/>
        </c:dLbls>
        <c:smooth val="0"/>
        <c:axId val="152141824"/>
        <c:axId val="152143360"/>
      </c:lineChart>
      <c:catAx>
        <c:axId val="152141824"/>
        <c:scaling>
          <c:orientation val="minMax"/>
        </c:scaling>
        <c:delete val="0"/>
        <c:axPos val="b"/>
        <c:numFmt formatCode="General" sourceLinked="1"/>
        <c:majorTickMark val="out"/>
        <c:minorTickMark val="none"/>
        <c:tickLblPos val="nextTo"/>
        <c:crossAx val="152143360"/>
        <c:crosses val="autoZero"/>
        <c:auto val="1"/>
        <c:lblAlgn val="ctr"/>
        <c:lblOffset val="100"/>
        <c:noMultiLvlLbl val="0"/>
      </c:catAx>
      <c:valAx>
        <c:axId val="152143360"/>
        <c:scaling>
          <c:orientation val="minMax"/>
        </c:scaling>
        <c:delete val="0"/>
        <c:axPos val="l"/>
        <c:numFmt formatCode="General" sourceLinked="1"/>
        <c:majorTickMark val="out"/>
        <c:minorTickMark val="none"/>
        <c:tickLblPos val="nextTo"/>
        <c:crossAx val="152141824"/>
        <c:crosses val="autoZero"/>
        <c:crossBetween val="between"/>
      </c:valAx>
    </c:plotArea>
    <c:plotVisOnly val="1"/>
    <c:dispBlanksAs val="gap"/>
    <c:showDLblsOverMax val="0"/>
  </c:chart>
  <c:txPr>
    <a:bodyPr/>
    <a:lstStyle/>
    <a:p>
      <a:pPr>
        <a:defRPr sz="24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dirty="0"/>
              <a:t>percentage of respondents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68965077282009"/>
          <c:y val="0.10940860215053763"/>
          <c:w val="0.54231034922717991"/>
          <c:h val="0.86102150537634403"/>
        </c:manualLayout>
      </c:layout>
      <c:barChart>
        <c:barDir val="bar"/>
        <c:grouping val="clustered"/>
        <c:varyColors val="0"/>
        <c:ser>
          <c:idx val="0"/>
          <c:order val="0"/>
          <c:tx>
            <c:strRef>
              <c:f>Sheet1!$B$1</c:f>
              <c:strCache>
                <c:ptCount val="1"/>
                <c:pt idx="0">
                  <c:v>percentage of respondents (national Harvard University/Harris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Social media companies should be regulated</c:v>
                </c:pt>
                <c:pt idx="1">
                  <c:v>Social media companies should control</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0-6586-4E32-B12D-FF7C54416F6D}"/>
            </c:ext>
          </c:extLst>
        </c:ser>
        <c:dLbls>
          <c:showLegendKey val="0"/>
          <c:showVal val="0"/>
          <c:showCatName val="0"/>
          <c:showSerName val="0"/>
          <c:showPercent val="0"/>
          <c:showBubbleSize val="0"/>
        </c:dLbls>
        <c:gapWidth val="182"/>
        <c:axId val="687131648"/>
        <c:axId val="487473696"/>
      </c:barChart>
      <c:catAx>
        <c:axId val="68713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7473696"/>
        <c:crosses val="autoZero"/>
        <c:auto val="1"/>
        <c:lblAlgn val="ctr"/>
        <c:lblOffset val="100"/>
        <c:noMultiLvlLbl val="0"/>
      </c:catAx>
      <c:valAx>
        <c:axId val="487473696"/>
        <c:scaling>
          <c:orientation val="minMax"/>
          <c:min val="0"/>
        </c:scaling>
        <c:delete val="1"/>
        <c:axPos val="b"/>
        <c:numFmt formatCode="General" sourceLinked="1"/>
        <c:majorTickMark val="none"/>
        <c:minorTickMark val="none"/>
        <c:tickLblPos val="nextTo"/>
        <c:crossAx val="68713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amount spent on campaign by House candidates</a:t>
            </a:r>
          </a:p>
        </c:rich>
      </c:tx>
      <c:overlay val="0"/>
    </c:title>
    <c:autoTitleDeleted val="0"/>
    <c:plotArea>
      <c:layout/>
      <c:barChart>
        <c:barDir val="col"/>
        <c:grouping val="clustered"/>
        <c:varyColors val="0"/>
        <c:ser>
          <c:idx val="0"/>
          <c:order val="0"/>
          <c:tx>
            <c:strRef>
              <c:f>Sheet1!$B$1</c:f>
              <c:strCache>
                <c:ptCount val="1"/>
                <c:pt idx="0">
                  <c:v>Average amount raised ($)</c:v>
                </c:pt>
              </c:strCache>
            </c:strRef>
          </c:tx>
          <c:invertIfNegative val="0"/>
          <c:dPt>
            <c:idx val="0"/>
            <c:invertIfNegative val="0"/>
            <c:bubble3D val="0"/>
            <c:spPr>
              <a:solidFill>
                <a:srgbClr val="FFC000"/>
              </a:solidFill>
            </c:spPr>
            <c:extLst>
              <c:ext xmlns:c16="http://schemas.microsoft.com/office/drawing/2014/chart" uri="{C3380CC4-5D6E-409C-BE32-E72D297353CC}">
                <c16:uniqueId val="{00000001-6BCF-4FA0-B312-E1F4A78D88F1}"/>
              </c:ext>
            </c:extLst>
          </c:dPt>
          <c:dPt>
            <c:idx val="1"/>
            <c:invertIfNegative val="0"/>
            <c:bubble3D val="0"/>
            <c:spPr>
              <a:solidFill>
                <a:srgbClr val="92D050"/>
              </a:solidFill>
            </c:spPr>
            <c:extLst>
              <c:ext xmlns:c16="http://schemas.microsoft.com/office/drawing/2014/chart" uri="{C3380CC4-5D6E-409C-BE32-E72D297353CC}">
                <c16:uniqueId val="{00000003-6BCF-4FA0-B312-E1F4A78D88F1}"/>
              </c:ext>
            </c:extLst>
          </c:dPt>
          <c:dPt>
            <c:idx val="2"/>
            <c:invertIfNegative val="0"/>
            <c:bubble3D val="0"/>
            <c:spPr>
              <a:solidFill>
                <a:srgbClr val="7030A0"/>
              </a:solidFill>
            </c:spPr>
            <c:extLst>
              <c:ext xmlns:c16="http://schemas.microsoft.com/office/drawing/2014/chart" uri="{C3380CC4-5D6E-409C-BE32-E72D297353CC}">
                <c16:uniqueId val="{00000005-6BCF-4FA0-B312-E1F4A78D88F1}"/>
              </c:ext>
            </c:extLst>
          </c:dPt>
          <c:dLbls>
            <c:dLbl>
              <c:idx val="0"/>
              <c:tx>
                <c:rich>
                  <a:bodyPr/>
                  <a:lstStyle/>
                  <a:p>
                    <a:r>
                      <a:rPr lang="en-US"/>
                      <a:t>$</a:t>
                    </a:r>
                    <a:fld id="{C0F90FD0-4C39-4B3B-8634-DA5B8E5D5288}"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CF-4FA0-B312-E1F4A78D88F1}"/>
                </c:ext>
              </c:extLst>
            </c:dLbl>
            <c:dLbl>
              <c:idx val="1"/>
              <c:tx>
                <c:rich>
                  <a:bodyPr/>
                  <a:lstStyle/>
                  <a:p>
                    <a:r>
                      <a:rPr lang="en-US"/>
                      <a:t>$</a:t>
                    </a:r>
                    <a:fld id="{B2E7DCB0-8282-49D5-8F2A-D036734D44D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CF-4FA0-B312-E1F4A78D88F1}"/>
                </c:ext>
              </c:extLst>
            </c:dLbl>
            <c:dLbl>
              <c:idx val="2"/>
              <c:tx>
                <c:rich>
                  <a:bodyPr/>
                  <a:lstStyle/>
                  <a:p>
                    <a:r>
                      <a:rPr lang="en-US"/>
                      <a:t>$</a:t>
                    </a:r>
                    <a:fld id="{5575588C-91E6-42C9-A45F-A64DC9CB699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20431874949641446"/>
                      <c:h val="0.16437853107344633"/>
                    </c:manualLayout>
                  </c15:layout>
                  <c15:dlblFieldTable/>
                  <c15:showDataLabelsRange val="0"/>
                </c:ext>
                <c:ext xmlns:c16="http://schemas.microsoft.com/office/drawing/2014/chart" uri="{C3380CC4-5D6E-409C-BE32-E72D297353CC}">
                  <c16:uniqueId val="{00000005-6BCF-4FA0-B312-E1F4A78D88F1}"/>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Open seat</c:v>
                </c:pt>
                <c:pt idx="1">
                  <c:v>Challengers</c:v>
                </c:pt>
                <c:pt idx="2">
                  <c:v>Incumbents</c:v>
                </c:pt>
              </c:strCache>
            </c:strRef>
          </c:cat>
          <c:val>
            <c:numRef>
              <c:f>Sheet1!$B$2:$B$4</c:f>
              <c:numCache>
                <c:formatCode>#,##0</c:formatCode>
                <c:ptCount val="3"/>
                <c:pt idx="0">
                  <c:v>662000</c:v>
                </c:pt>
                <c:pt idx="1">
                  <c:v>441000</c:v>
                </c:pt>
                <c:pt idx="2">
                  <c:v>1873000</c:v>
                </c:pt>
              </c:numCache>
            </c:numRef>
          </c:val>
          <c:extLst>
            <c:ext xmlns:c16="http://schemas.microsoft.com/office/drawing/2014/chart" uri="{C3380CC4-5D6E-409C-BE32-E72D297353CC}">
              <c16:uniqueId val="{00000006-6BCF-4FA0-B312-E1F4A78D88F1}"/>
            </c:ext>
          </c:extLst>
        </c:ser>
        <c:dLbls>
          <c:showLegendKey val="0"/>
          <c:showVal val="0"/>
          <c:showCatName val="0"/>
          <c:showSerName val="0"/>
          <c:showPercent val="0"/>
          <c:showBubbleSize val="0"/>
        </c:dLbls>
        <c:gapWidth val="150"/>
        <c:axId val="420964536"/>
        <c:axId val="420964144"/>
      </c:barChart>
      <c:catAx>
        <c:axId val="420964536"/>
        <c:scaling>
          <c:orientation val="minMax"/>
        </c:scaling>
        <c:delete val="0"/>
        <c:axPos val="b"/>
        <c:numFmt formatCode="General" sourceLinked="0"/>
        <c:majorTickMark val="out"/>
        <c:minorTickMark val="none"/>
        <c:tickLblPos val="nextTo"/>
        <c:txPr>
          <a:bodyPr/>
          <a:lstStyle/>
          <a:p>
            <a:pPr>
              <a:defRPr sz="2800" b="1"/>
            </a:pPr>
            <a:endParaRPr lang="en-US"/>
          </a:p>
        </c:txPr>
        <c:crossAx val="420964144"/>
        <c:crosses val="autoZero"/>
        <c:auto val="1"/>
        <c:lblAlgn val="ctr"/>
        <c:lblOffset val="100"/>
        <c:noMultiLvlLbl val="0"/>
      </c:catAx>
      <c:valAx>
        <c:axId val="420964144"/>
        <c:scaling>
          <c:orientation val="minMax"/>
        </c:scaling>
        <c:delete val="0"/>
        <c:axPos val="l"/>
        <c:numFmt formatCode="#,##0" sourceLinked="1"/>
        <c:majorTickMark val="out"/>
        <c:minorTickMark val="none"/>
        <c:tickLblPos val="nextTo"/>
        <c:crossAx val="420964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"Ballpark" percentages</c:v>
                </c:pt>
              </c:strCache>
            </c:strRef>
          </c:tx>
          <c:dPt>
            <c:idx val="2"/>
            <c:bubble3D val="0"/>
            <c:spPr>
              <a:solidFill>
                <a:srgbClr val="7030A0"/>
              </a:solidFill>
              <a:ln>
                <a:solidFill>
                  <a:srgbClr val="FFFF00"/>
                </a:solidFill>
              </a:ln>
            </c:spPr>
            <c:extLst>
              <c:ext xmlns:c16="http://schemas.microsoft.com/office/drawing/2014/chart" uri="{C3380CC4-5D6E-409C-BE32-E72D297353CC}">
                <c16:uniqueId val="{00000001-C386-4FC6-9D3A-AC137D6445B6}"/>
              </c:ext>
            </c:extLst>
          </c:dPt>
          <c:dLbls>
            <c:dLbl>
              <c:idx val="2"/>
              <c:layout>
                <c:manualLayout>
                  <c:x val="8.0712034243383093E-2"/>
                  <c:y val="-0.184335379687708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86-4FC6-9D3A-AC137D6445B6}"/>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Competitive</c:v>
                </c:pt>
                <c:pt idx="1">
                  <c:v>Somewhat Competitive</c:v>
                </c:pt>
                <c:pt idx="2">
                  <c:v>Not competitive</c:v>
                </c:pt>
              </c:strCache>
            </c:strRef>
          </c:cat>
          <c:val>
            <c:numRef>
              <c:f>Sheet1!$B$2:$B$4</c:f>
              <c:numCache>
                <c:formatCode>General</c:formatCode>
                <c:ptCount val="3"/>
                <c:pt idx="0">
                  <c:v>10</c:v>
                </c:pt>
                <c:pt idx="1">
                  <c:v>15</c:v>
                </c:pt>
                <c:pt idx="2">
                  <c:v>75</c:v>
                </c:pt>
              </c:numCache>
            </c:numRef>
          </c:val>
          <c:extLst>
            <c:ext xmlns:c16="http://schemas.microsoft.com/office/drawing/2014/chart" uri="{C3380CC4-5D6E-409C-BE32-E72D297353CC}">
              <c16:uniqueId val="{00000002-C386-4FC6-9D3A-AC137D6445B6}"/>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3.6830524689086763E-2"/>
          <c:y val="0.1003125"/>
          <c:w val="0.93412711261559611"/>
          <c:h val="7.1776369750656169E-2"/>
        </c:manualLayout>
      </c:layout>
      <c:overlay val="0"/>
      <c:txPr>
        <a:bodyPr/>
        <a:lstStyle/>
        <a:p>
          <a:pPr>
            <a:defRPr sz="2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incumbents seeking reelection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Deffeated</c:v>
                </c:pt>
                <c:pt idx="1">
                  <c:v>Reelected</c:v>
                </c:pt>
                <c:pt idx="3">
                  <c:v>Defeated</c:v>
                </c:pt>
                <c:pt idx="4">
                  <c:v>Reelected</c:v>
                </c:pt>
              </c:strCache>
            </c:strRef>
          </c:cat>
          <c:val>
            <c:numRef>
              <c:f>Sheet1!$B$2:$B$7</c:f>
              <c:numCache>
                <c:formatCode>General</c:formatCode>
                <c:ptCount val="6"/>
                <c:pt idx="0">
                  <c:v>14</c:v>
                </c:pt>
                <c:pt idx="1">
                  <c:v>86</c:v>
                </c:pt>
                <c:pt idx="3">
                  <c:v>8</c:v>
                </c:pt>
                <c:pt idx="4">
                  <c:v>92</c:v>
                </c:pt>
              </c:numCache>
            </c:numRef>
          </c:val>
          <c:extLst>
            <c:ext xmlns:c16="http://schemas.microsoft.com/office/drawing/2014/chart" uri="{C3380CC4-5D6E-409C-BE32-E72D297353CC}">
              <c16:uniqueId val="{00000000-D6B1-4CAD-AEE3-17AA56C3F892}"/>
            </c:ext>
          </c:extLst>
        </c:ser>
        <c:dLbls>
          <c:showLegendKey val="0"/>
          <c:showVal val="0"/>
          <c:showCatName val="0"/>
          <c:showSerName val="0"/>
          <c:showPercent val="0"/>
          <c:showBubbleSize val="0"/>
        </c:dLbls>
        <c:gapWidth val="182"/>
        <c:axId val="437574319"/>
        <c:axId val="437580223"/>
      </c:barChart>
      <c:catAx>
        <c:axId val="437574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37580223"/>
        <c:crosses val="autoZero"/>
        <c:auto val="1"/>
        <c:lblAlgn val="ctr"/>
        <c:lblOffset val="100"/>
        <c:noMultiLvlLbl val="0"/>
      </c:catAx>
      <c:valAx>
        <c:axId val="437580223"/>
        <c:scaling>
          <c:orientation val="minMax"/>
        </c:scaling>
        <c:delete val="1"/>
        <c:axPos val="b"/>
        <c:numFmt formatCode="General" sourceLinked="1"/>
        <c:majorTickMark val="none"/>
        <c:minorTickMark val="none"/>
        <c:tickLblPos val="nextTo"/>
        <c:crossAx val="43757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endParaRPr lang="en-US" sz="2000" b="0" dirty="0"/>
          </a:p>
        </c:rich>
      </c:tx>
      <c:layout>
        <c:manualLayout>
          <c:xMode val="edge"/>
          <c:yMode val="edge"/>
          <c:x val="0.37755788084786579"/>
          <c:y val="5.6451612903225805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754974635762718"/>
          <c:y val="0.2408468800270934"/>
          <c:w val="0.59753702153825128"/>
          <c:h val="0.59786279739226145"/>
        </c:manualLayout>
      </c:layout>
      <c:barChart>
        <c:barDir val="bar"/>
        <c:grouping val="clustered"/>
        <c:varyColors val="0"/>
        <c:ser>
          <c:idx val="0"/>
          <c:order val="0"/>
          <c:tx>
            <c:strRef>
              <c:f>Sheet1!$B$1</c:f>
              <c:strCache>
                <c:ptCount val="1"/>
                <c:pt idx="0">
                  <c:v>percentage of respondents (national Monmouth University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Abolished entirely</c:v>
                </c:pt>
                <c:pt idx="2">
                  <c:v>Limited to certain types of bills</c:v>
                </c:pt>
                <c:pt idx="3">
                  <c:v>Kept as is</c:v>
                </c:pt>
              </c:strCache>
            </c:strRef>
          </c:cat>
          <c:val>
            <c:numRef>
              <c:f>Sheet1!$B$2:$B$5</c:f>
              <c:numCache>
                <c:formatCode>General</c:formatCode>
                <c:ptCount val="4"/>
                <c:pt idx="0">
                  <c:v>5</c:v>
                </c:pt>
                <c:pt idx="1">
                  <c:v>19</c:v>
                </c:pt>
                <c:pt idx="2">
                  <c:v>38</c:v>
                </c:pt>
                <c:pt idx="3">
                  <c:v>38</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Percentage in Poverty</a:t>
            </a:r>
          </a:p>
        </c:rich>
      </c:tx>
      <c:overlay val="0"/>
    </c:title>
    <c:autoTitleDeleted val="0"/>
    <c:plotArea>
      <c:layout/>
      <c:barChart>
        <c:barDir val="col"/>
        <c:grouping val="clustered"/>
        <c:varyColors val="0"/>
        <c:ser>
          <c:idx val="0"/>
          <c:order val="0"/>
          <c:tx>
            <c:strRef>
              <c:f>Sheet1!$B$1</c:f>
              <c:strCache>
                <c:ptCount val="1"/>
                <c:pt idx="0">
                  <c:v>Percentage in Poverty</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France</c:v>
                </c:pt>
                <c:pt idx="1">
                  <c:v>Germany</c:v>
                </c:pt>
                <c:pt idx="2">
                  <c:v>United Kingdom</c:v>
                </c:pt>
                <c:pt idx="3">
                  <c:v>Spain</c:v>
                </c:pt>
                <c:pt idx="4">
                  <c:v>United States</c:v>
                </c:pt>
              </c:strCache>
            </c:strRef>
          </c:cat>
          <c:val>
            <c:numRef>
              <c:f>Sheet1!$B$2:$B$6</c:f>
              <c:numCache>
                <c:formatCode>General</c:formatCode>
                <c:ptCount val="5"/>
                <c:pt idx="0">
                  <c:v>8.1</c:v>
                </c:pt>
                <c:pt idx="1">
                  <c:v>9.3000000000000007</c:v>
                </c:pt>
                <c:pt idx="2">
                  <c:v>11.2</c:v>
                </c:pt>
                <c:pt idx="3">
                  <c:v>15.3</c:v>
                </c:pt>
                <c:pt idx="4">
                  <c:v>16.8</c:v>
                </c:pt>
              </c:numCache>
            </c:numRef>
          </c:val>
          <c:extLst>
            <c:ext xmlns:c16="http://schemas.microsoft.com/office/drawing/2014/chart" uri="{C3380CC4-5D6E-409C-BE32-E72D297353CC}">
              <c16:uniqueId val="{00000000-42BD-4B32-9F6B-B56559528EB4}"/>
            </c:ext>
          </c:extLst>
        </c:ser>
        <c:dLbls>
          <c:showLegendKey val="0"/>
          <c:showVal val="0"/>
          <c:showCatName val="0"/>
          <c:showSerName val="0"/>
          <c:showPercent val="0"/>
          <c:showBubbleSize val="0"/>
        </c:dLbls>
        <c:gapWidth val="150"/>
        <c:axId val="203360896"/>
        <c:axId val="204833152"/>
      </c:barChart>
      <c:catAx>
        <c:axId val="203360896"/>
        <c:scaling>
          <c:orientation val="minMax"/>
        </c:scaling>
        <c:delete val="0"/>
        <c:axPos val="b"/>
        <c:numFmt formatCode="General" sourceLinked="0"/>
        <c:majorTickMark val="out"/>
        <c:minorTickMark val="none"/>
        <c:tickLblPos val="nextTo"/>
        <c:crossAx val="204833152"/>
        <c:crosses val="autoZero"/>
        <c:auto val="1"/>
        <c:lblAlgn val="ctr"/>
        <c:lblOffset val="100"/>
        <c:noMultiLvlLbl val="0"/>
      </c:catAx>
      <c:valAx>
        <c:axId val="204833152"/>
        <c:scaling>
          <c:orientation val="minMax"/>
        </c:scaling>
        <c:delete val="1"/>
        <c:axPos val="l"/>
        <c:majorGridlines>
          <c:spPr>
            <a:ln>
              <a:noFill/>
            </a:ln>
          </c:spPr>
        </c:majorGridlines>
        <c:numFmt formatCode="General" sourceLinked="1"/>
        <c:majorTickMark val="out"/>
        <c:minorTickMark val="none"/>
        <c:tickLblPos val="nextTo"/>
        <c:crossAx val="203360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endParaRPr lang="en-US" sz="2000" b="0" dirty="0"/>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754974635762718"/>
          <c:y val="0.2408468800270934"/>
          <c:w val="0.59753702153825128"/>
          <c:h val="0.59786279739226145"/>
        </c:manualLayout>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Seek compromise</c:v>
                </c:pt>
                <c:pt idx="1">
                  <c:v>Not sure</c:v>
                </c:pt>
                <c:pt idx="2">
                  <c:v>Stick to their positions</c:v>
                </c:pt>
              </c:strCache>
            </c:strRef>
          </c:cat>
          <c:val>
            <c:numRef>
              <c:f>Sheet1!$B$2:$B$4</c:f>
              <c:numCache>
                <c:formatCode>General</c:formatCode>
                <c:ptCount val="3"/>
                <c:pt idx="0">
                  <c:v>44</c:v>
                </c:pt>
                <c:pt idx="1">
                  <c:v>3</c:v>
                </c:pt>
                <c:pt idx="2">
                  <c:v>53</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1800" b="0" dirty="0"/>
              <a:t>percentage of bills passed that were backed by president</a:t>
            </a:r>
          </a:p>
        </c:rich>
      </c:tx>
      <c:layout>
        <c:manualLayout>
          <c:xMode val="edge"/>
          <c:yMode val="edge"/>
          <c:x val="0.1901829911447985"/>
          <c:y val="1.1299435028248588E-2"/>
        </c:manualLayout>
      </c:layout>
      <c:overlay val="0"/>
    </c:title>
    <c:autoTitleDeleted val="0"/>
    <c:plotArea>
      <c:layout/>
      <c:barChart>
        <c:barDir val="bar"/>
        <c:grouping val="clustered"/>
        <c:varyColors val="0"/>
        <c:ser>
          <c:idx val="0"/>
          <c:order val="0"/>
          <c:tx>
            <c:strRef>
              <c:f>Sheet1!$B$1</c:f>
              <c:strCache>
                <c:ptCount val="1"/>
                <c:pt idx="0">
                  <c:v>percentage of bills passed that were backed by president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One or both houses of Congress controlled by other party</c:v>
                </c:pt>
                <c:pt idx="1">
                  <c:v>Congress controlled by president's party</c:v>
                </c:pt>
              </c:strCache>
            </c:strRef>
          </c:cat>
          <c:val>
            <c:numRef>
              <c:f>Sheet1!$B$2:$B$3</c:f>
              <c:numCache>
                <c:formatCode>General</c:formatCode>
                <c:ptCount val="2"/>
                <c:pt idx="0">
                  <c:v>56</c:v>
                </c:pt>
                <c:pt idx="1">
                  <c:v>83</c:v>
                </c:pt>
              </c:numCache>
            </c:numRef>
          </c:val>
          <c:extLst>
            <c:ext xmlns:c16="http://schemas.microsoft.com/office/drawing/2014/chart" uri="{C3380CC4-5D6E-409C-BE32-E72D297353CC}">
              <c16:uniqueId val="{00000000-E5A6-4897-8044-E6EFE0C2367F}"/>
            </c:ext>
          </c:extLst>
        </c:ser>
        <c:dLbls>
          <c:showLegendKey val="0"/>
          <c:showVal val="0"/>
          <c:showCatName val="0"/>
          <c:showSerName val="0"/>
          <c:showPercent val="0"/>
          <c:showBubbleSize val="0"/>
        </c:dLbls>
        <c:gapWidth val="150"/>
        <c:axId val="427465584"/>
        <c:axId val="427465976"/>
      </c:barChart>
      <c:catAx>
        <c:axId val="427465584"/>
        <c:scaling>
          <c:orientation val="minMax"/>
        </c:scaling>
        <c:delete val="0"/>
        <c:axPos val="l"/>
        <c:numFmt formatCode="General" sourceLinked="0"/>
        <c:majorTickMark val="out"/>
        <c:minorTickMark val="none"/>
        <c:tickLblPos val="nextTo"/>
        <c:txPr>
          <a:bodyPr/>
          <a:lstStyle/>
          <a:p>
            <a:pPr>
              <a:defRPr b="1"/>
            </a:pPr>
            <a:endParaRPr lang="en-US"/>
          </a:p>
        </c:txPr>
        <c:crossAx val="427465976"/>
        <c:crosses val="autoZero"/>
        <c:auto val="1"/>
        <c:lblAlgn val="ctr"/>
        <c:lblOffset val="100"/>
        <c:noMultiLvlLbl val="0"/>
      </c:catAx>
      <c:valAx>
        <c:axId val="427465976"/>
        <c:scaling>
          <c:orientation val="minMax"/>
        </c:scaling>
        <c:delete val="1"/>
        <c:axPos val="b"/>
        <c:numFmt formatCode="General" sourceLinked="1"/>
        <c:majorTickMark val="out"/>
        <c:minorTickMark val="none"/>
        <c:tickLblPos val="nextTo"/>
        <c:crossAx val="427465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33956386292833E-2"/>
          <c:y val="0.19522822941971466"/>
          <c:w val="0.96573208722741433"/>
          <c:h val="0.68465776434865144"/>
        </c:manualLayout>
      </c:layout>
      <c:barChart>
        <c:barDir val="col"/>
        <c:grouping val="clustered"/>
        <c:varyColors val="0"/>
        <c:ser>
          <c:idx val="0"/>
          <c:order val="0"/>
          <c:tx>
            <c:strRef>
              <c:f>Sheet1!$B$1</c:f>
              <c:strCache>
                <c:ptCount val="1"/>
                <c:pt idx="0">
                  <c:v>success rate</c:v>
                </c:pt>
              </c:strCache>
            </c:strRef>
          </c:tx>
          <c:spPr>
            <a:solidFill>
              <a:schemeClr val="accent2">
                <a:lumMod val="60000"/>
                <a:lumOff val="40000"/>
              </a:schemeClr>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3-20EF-4EBE-B6B8-40363C221296}"/>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98.7</c:v>
                </c:pt>
                <c:pt idx="1">
                  <c:v>93.5</c:v>
                </c:pt>
                <c:pt idx="2">
                  <c:v>37.299999999999997</c:v>
                </c:pt>
              </c:numCache>
            </c:numRef>
          </c:val>
          <c:extLst>
            <c:ext xmlns:c16="http://schemas.microsoft.com/office/drawing/2014/chart" uri="{C3380CC4-5D6E-409C-BE32-E72D297353CC}">
              <c16:uniqueId val="{00000000-20EF-4EBE-B6B8-40363C221296}"/>
            </c:ext>
          </c:extLst>
        </c:ser>
        <c:dLbls>
          <c:showLegendKey val="0"/>
          <c:showVal val="0"/>
          <c:showCatName val="0"/>
          <c:showSerName val="0"/>
          <c:showPercent val="0"/>
          <c:showBubbleSize val="0"/>
        </c:dLbls>
        <c:gapWidth val="219"/>
        <c:overlap val="-27"/>
        <c:axId val="631164624"/>
        <c:axId val="631164952"/>
      </c:barChart>
      <c:catAx>
        <c:axId val="6311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31164952"/>
        <c:crosses val="autoZero"/>
        <c:auto val="1"/>
        <c:lblAlgn val="ctr"/>
        <c:lblOffset val="100"/>
        <c:noMultiLvlLbl val="0"/>
      </c:catAx>
      <c:valAx>
        <c:axId val="631164952"/>
        <c:scaling>
          <c:orientation val="minMax"/>
          <c:max val="100"/>
        </c:scaling>
        <c:delete val="1"/>
        <c:axPos val="l"/>
        <c:numFmt formatCode="General" sourceLinked="1"/>
        <c:majorTickMark val="none"/>
        <c:minorTickMark val="none"/>
        <c:tickLblPos val="nextTo"/>
        <c:crossAx val="63116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33956386292833E-2"/>
          <c:y val="0.19522822941971466"/>
          <c:w val="0.96573208722741433"/>
          <c:h val="0.68465776434865144"/>
        </c:manualLayout>
      </c:layout>
      <c:barChart>
        <c:barDir val="col"/>
        <c:grouping val="clustered"/>
        <c:varyColors val="0"/>
        <c:ser>
          <c:idx val="0"/>
          <c:order val="0"/>
          <c:tx>
            <c:strRef>
              <c:f>Sheet1!$B$1</c:f>
              <c:strCache>
                <c:ptCount val="1"/>
                <c:pt idx="0">
                  <c:v>success rate</c:v>
                </c:pt>
              </c:strCache>
            </c:strRef>
          </c:tx>
          <c:spPr>
            <a:solidFill>
              <a:schemeClr val="accent2">
                <a:lumMod val="60000"/>
                <a:lumOff val="40000"/>
              </a:schemeClr>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3-20EF-4EBE-B6B8-40363C221296}"/>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2009</c:v>
                </c:pt>
                <c:pt idx="1">
                  <c:v>2010</c:v>
                </c:pt>
                <c:pt idx="2">
                  <c:v>2011</c:v>
                </c:pt>
              </c:numCache>
            </c:numRef>
          </c:cat>
          <c:val>
            <c:numRef>
              <c:f>Sheet1!$B$2:$B$4</c:f>
              <c:numCache>
                <c:formatCode>General</c:formatCode>
                <c:ptCount val="3"/>
                <c:pt idx="0">
                  <c:v>96.7</c:v>
                </c:pt>
                <c:pt idx="1">
                  <c:v>88.3</c:v>
                </c:pt>
                <c:pt idx="2">
                  <c:v>56.4</c:v>
                </c:pt>
              </c:numCache>
            </c:numRef>
          </c:val>
          <c:extLst>
            <c:ext xmlns:c16="http://schemas.microsoft.com/office/drawing/2014/chart" uri="{C3380CC4-5D6E-409C-BE32-E72D297353CC}">
              <c16:uniqueId val="{00000000-20EF-4EBE-B6B8-40363C221296}"/>
            </c:ext>
          </c:extLst>
        </c:ser>
        <c:dLbls>
          <c:showLegendKey val="0"/>
          <c:showVal val="0"/>
          <c:showCatName val="0"/>
          <c:showSerName val="0"/>
          <c:showPercent val="0"/>
          <c:showBubbleSize val="0"/>
        </c:dLbls>
        <c:gapWidth val="219"/>
        <c:overlap val="-27"/>
        <c:axId val="631164624"/>
        <c:axId val="631164952"/>
      </c:barChart>
      <c:catAx>
        <c:axId val="63116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31164952"/>
        <c:crosses val="autoZero"/>
        <c:auto val="1"/>
        <c:lblAlgn val="ctr"/>
        <c:lblOffset val="100"/>
        <c:noMultiLvlLbl val="0"/>
      </c:catAx>
      <c:valAx>
        <c:axId val="631164952"/>
        <c:scaling>
          <c:orientation val="minMax"/>
          <c:max val="100"/>
        </c:scaling>
        <c:delete val="1"/>
        <c:axPos val="l"/>
        <c:numFmt formatCode="General" sourceLinked="1"/>
        <c:majorTickMark val="none"/>
        <c:minorTickMark val="none"/>
        <c:tickLblPos val="nextTo"/>
        <c:crossAx val="63116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number of executive orders &amp; </a:t>
            </a:r>
          </a:p>
          <a:p>
            <a:pPr>
              <a:defRPr/>
            </a:pPr>
            <a:r>
              <a:rPr lang="en-US" dirty="0"/>
              <a:t>presidential memoranda per year</a:t>
            </a:r>
          </a:p>
        </c:rich>
      </c:tx>
      <c:overlay val="0"/>
    </c:title>
    <c:autoTitleDeleted val="0"/>
    <c:plotArea>
      <c:layout/>
      <c:barChart>
        <c:barDir val="col"/>
        <c:grouping val="clustered"/>
        <c:varyColors val="0"/>
        <c:ser>
          <c:idx val="0"/>
          <c:order val="0"/>
          <c:tx>
            <c:strRef>
              <c:f>Sheet1!$B$1</c:f>
              <c:strCache>
                <c:ptCount val="1"/>
                <c:pt idx="0">
                  <c:v>Number of exec orders &amp; presidential memoranda per year</c:v>
                </c:pt>
              </c:strCache>
            </c:strRef>
          </c:tx>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Kennedy</c:v>
                </c:pt>
                <c:pt idx="1">
                  <c:v>Johnson</c:v>
                </c:pt>
                <c:pt idx="2">
                  <c:v>Nixon</c:v>
                </c:pt>
                <c:pt idx="3">
                  <c:v>Ford</c:v>
                </c:pt>
                <c:pt idx="4">
                  <c:v>Carter</c:v>
                </c:pt>
                <c:pt idx="5">
                  <c:v>Reagan</c:v>
                </c:pt>
                <c:pt idx="6">
                  <c:v>GHW Bush</c:v>
                </c:pt>
                <c:pt idx="7">
                  <c:v>Clinton</c:v>
                </c:pt>
                <c:pt idx="8">
                  <c:v>GW Bush</c:v>
                </c:pt>
                <c:pt idx="9">
                  <c:v>Obama</c:v>
                </c:pt>
                <c:pt idx="10">
                  <c:v>Trump</c:v>
                </c:pt>
              </c:strCache>
            </c:strRef>
          </c:cat>
          <c:val>
            <c:numRef>
              <c:f>Sheet1!$B$2:$B$12</c:f>
              <c:numCache>
                <c:formatCode>General</c:formatCode>
                <c:ptCount val="11"/>
                <c:pt idx="0">
                  <c:v>82</c:v>
                </c:pt>
                <c:pt idx="1">
                  <c:v>67</c:v>
                </c:pt>
                <c:pt idx="2">
                  <c:v>67</c:v>
                </c:pt>
                <c:pt idx="3">
                  <c:v>77</c:v>
                </c:pt>
                <c:pt idx="4">
                  <c:v>93</c:v>
                </c:pt>
                <c:pt idx="5">
                  <c:v>59</c:v>
                </c:pt>
                <c:pt idx="6">
                  <c:v>50</c:v>
                </c:pt>
                <c:pt idx="7">
                  <c:v>56</c:v>
                </c:pt>
                <c:pt idx="8">
                  <c:v>47</c:v>
                </c:pt>
                <c:pt idx="9">
                  <c:v>60</c:v>
                </c:pt>
                <c:pt idx="10">
                  <c:v>64</c:v>
                </c:pt>
              </c:numCache>
            </c:numRef>
          </c:val>
          <c:extLst>
            <c:ext xmlns:c16="http://schemas.microsoft.com/office/drawing/2014/chart" uri="{C3380CC4-5D6E-409C-BE32-E72D297353CC}">
              <c16:uniqueId val="{00000000-19FA-48C7-AF87-622012E97E03}"/>
            </c:ext>
          </c:extLst>
        </c:ser>
        <c:dLbls>
          <c:showLegendKey val="0"/>
          <c:showVal val="0"/>
          <c:showCatName val="0"/>
          <c:showSerName val="0"/>
          <c:showPercent val="0"/>
          <c:showBubbleSize val="0"/>
        </c:dLbls>
        <c:gapWidth val="150"/>
        <c:axId val="458543624"/>
        <c:axId val="427780480"/>
      </c:barChart>
      <c:catAx>
        <c:axId val="458543624"/>
        <c:scaling>
          <c:orientation val="minMax"/>
        </c:scaling>
        <c:delete val="0"/>
        <c:axPos val="b"/>
        <c:numFmt formatCode="General" sourceLinked="0"/>
        <c:majorTickMark val="out"/>
        <c:minorTickMark val="none"/>
        <c:tickLblPos val="nextTo"/>
        <c:txPr>
          <a:bodyPr/>
          <a:lstStyle/>
          <a:p>
            <a:pPr>
              <a:defRPr b="1"/>
            </a:pPr>
            <a:endParaRPr lang="en-US"/>
          </a:p>
        </c:txPr>
        <c:crossAx val="427780480"/>
        <c:crosses val="autoZero"/>
        <c:auto val="1"/>
        <c:lblAlgn val="ctr"/>
        <c:lblOffset val="100"/>
        <c:noMultiLvlLbl val="0"/>
      </c:catAx>
      <c:valAx>
        <c:axId val="427780480"/>
        <c:scaling>
          <c:orientation val="minMax"/>
        </c:scaling>
        <c:delete val="1"/>
        <c:axPos val="l"/>
        <c:numFmt formatCode="General" sourceLinked="1"/>
        <c:majorTickMark val="out"/>
        <c:minorTickMark val="none"/>
        <c:tickLblPos val="nextTo"/>
        <c:crossAx val="458543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Approximate number enacted</a:t>
            </a:r>
          </a:p>
        </c:rich>
      </c:tx>
      <c:layout>
        <c:manualLayout>
          <c:xMode val="edge"/>
          <c:yMode val="edge"/>
          <c:x val="0.36476851851851855"/>
          <c:y val="2.3616236162361623E-2"/>
        </c:manualLayout>
      </c:layout>
      <c:overlay val="0"/>
    </c:title>
    <c:autoTitleDeleted val="0"/>
    <c:plotArea>
      <c:layout>
        <c:manualLayout>
          <c:layoutTarget val="inner"/>
          <c:xMode val="edge"/>
          <c:yMode val="edge"/>
          <c:x val="0.32417748128706136"/>
          <c:y val="0.12940233024377487"/>
          <c:w val="0.6125123942840478"/>
          <c:h val="0.75702309904988818"/>
        </c:manualLayout>
      </c:layout>
      <c:barChart>
        <c:barDir val="bar"/>
        <c:grouping val="clustered"/>
        <c:varyColors val="0"/>
        <c:ser>
          <c:idx val="0"/>
          <c:order val="0"/>
          <c:tx>
            <c:strRef>
              <c:f>Sheet1!$B$1</c:f>
              <c:strCache>
                <c:ptCount val="1"/>
                <c:pt idx="0">
                  <c:v>Number enacted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Treaties</c:v>
                </c:pt>
                <c:pt idx="1">
                  <c:v>Executive Agreements</c:v>
                </c:pt>
              </c:strCache>
            </c:strRef>
          </c:cat>
          <c:val>
            <c:numRef>
              <c:f>Sheet1!$B$2:$B$3</c:f>
              <c:numCache>
                <c:formatCode>#,##0</c:formatCode>
                <c:ptCount val="2"/>
                <c:pt idx="0" formatCode="General">
                  <c:v>1100</c:v>
                </c:pt>
                <c:pt idx="1">
                  <c:v>17300</c:v>
                </c:pt>
              </c:numCache>
            </c:numRef>
          </c:val>
          <c:extLst>
            <c:ext xmlns:c16="http://schemas.microsoft.com/office/drawing/2014/chart" uri="{C3380CC4-5D6E-409C-BE32-E72D297353CC}">
              <c16:uniqueId val="{00000000-CF5C-4D7D-9CA4-EF4A21BAABA3}"/>
            </c:ext>
          </c:extLst>
        </c:ser>
        <c:dLbls>
          <c:showLegendKey val="0"/>
          <c:showVal val="0"/>
          <c:showCatName val="0"/>
          <c:showSerName val="0"/>
          <c:showPercent val="0"/>
          <c:showBubbleSize val="0"/>
        </c:dLbls>
        <c:gapWidth val="150"/>
        <c:axId val="87170432"/>
        <c:axId val="87172224"/>
      </c:barChart>
      <c:catAx>
        <c:axId val="87170432"/>
        <c:scaling>
          <c:orientation val="minMax"/>
        </c:scaling>
        <c:delete val="0"/>
        <c:axPos val="l"/>
        <c:numFmt formatCode="General" sourceLinked="0"/>
        <c:majorTickMark val="out"/>
        <c:minorTickMark val="none"/>
        <c:tickLblPos val="nextTo"/>
        <c:txPr>
          <a:bodyPr/>
          <a:lstStyle/>
          <a:p>
            <a:pPr>
              <a:defRPr b="1"/>
            </a:pPr>
            <a:endParaRPr lang="en-US"/>
          </a:p>
        </c:txPr>
        <c:crossAx val="87172224"/>
        <c:crosses val="autoZero"/>
        <c:auto val="1"/>
        <c:lblAlgn val="ctr"/>
        <c:lblOffset val="100"/>
        <c:noMultiLvlLbl val="0"/>
      </c:catAx>
      <c:valAx>
        <c:axId val="87172224"/>
        <c:scaling>
          <c:orientation val="minMax"/>
        </c:scaling>
        <c:delete val="1"/>
        <c:axPos val="b"/>
        <c:numFmt formatCode="General" sourceLinked="1"/>
        <c:majorTickMark val="out"/>
        <c:minorTickMark val="none"/>
        <c:tickLblPos val="nextTo"/>
        <c:crossAx val="871704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Number of agreements by policy area</a:t>
            </a:r>
          </a:p>
        </c:rich>
      </c:tx>
      <c:layout>
        <c:manualLayout>
          <c:xMode val="edge"/>
          <c:yMode val="edge"/>
          <c:x val="0.26660870516185475"/>
          <c:y val="2.3616236162361623E-2"/>
        </c:manualLayout>
      </c:layout>
      <c:overlay val="0"/>
    </c:title>
    <c:autoTitleDeleted val="0"/>
    <c:plotArea>
      <c:layout/>
      <c:barChart>
        <c:barDir val="col"/>
        <c:grouping val="clustered"/>
        <c:varyColors val="0"/>
        <c:ser>
          <c:idx val="0"/>
          <c:order val="0"/>
          <c:tx>
            <c:strRef>
              <c:f>Sheet1!$B$1</c:f>
              <c:strCache>
                <c:ptCount val="1"/>
                <c:pt idx="0">
                  <c:v>Number of agreements</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Security</c:v>
                </c:pt>
                <c:pt idx="1">
                  <c:v>Economic</c:v>
                </c:pt>
                <c:pt idx="2">
                  <c:v>Other (culture, edu, sci, etc)</c:v>
                </c:pt>
              </c:strCache>
            </c:strRef>
          </c:cat>
          <c:val>
            <c:numRef>
              <c:f>Sheet1!$B$2:$B$4</c:f>
              <c:numCache>
                <c:formatCode>General</c:formatCode>
                <c:ptCount val="3"/>
                <c:pt idx="0">
                  <c:v>249</c:v>
                </c:pt>
                <c:pt idx="1">
                  <c:v>213</c:v>
                </c:pt>
                <c:pt idx="2">
                  <c:v>151</c:v>
                </c:pt>
              </c:numCache>
            </c:numRef>
          </c:val>
          <c:extLst>
            <c:ext xmlns:c16="http://schemas.microsoft.com/office/drawing/2014/chart" uri="{C3380CC4-5D6E-409C-BE32-E72D297353CC}">
              <c16:uniqueId val="{00000000-F4E2-43FB-A40C-2FA0F8E2088F}"/>
            </c:ext>
          </c:extLst>
        </c:ser>
        <c:dLbls>
          <c:showLegendKey val="0"/>
          <c:showVal val="0"/>
          <c:showCatName val="0"/>
          <c:showSerName val="0"/>
          <c:showPercent val="0"/>
          <c:showBubbleSize val="0"/>
        </c:dLbls>
        <c:gapWidth val="150"/>
        <c:axId val="87463424"/>
        <c:axId val="87464960"/>
      </c:barChart>
      <c:catAx>
        <c:axId val="87463424"/>
        <c:scaling>
          <c:orientation val="minMax"/>
        </c:scaling>
        <c:delete val="0"/>
        <c:axPos val="b"/>
        <c:numFmt formatCode="General" sourceLinked="0"/>
        <c:majorTickMark val="out"/>
        <c:minorTickMark val="none"/>
        <c:tickLblPos val="nextTo"/>
        <c:crossAx val="87464960"/>
        <c:crosses val="autoZero"/>
        <c:auto val="1"/>
        <c:lblAlgn val="ctr"/>
        <c:lblOffset val="100"/>
        <c:noMultiLvlLbl val="0"/>
      </c:catAx>
      <c:valAx>
        <c:axId val="87464960"/>
        <c:scaling>
          <c:orientation val="minMax"/>
        </c:scaling>
        <c:delete val="1"/>
        <c:axPos val="l"/>
        <c:numFmt formatCode="General" sourceLinked="1"/>
        <c:majorTickMark val="out"/>
        <c:minorTickMark val="none"/>
        <c:tickLblPos val="nextTo"/>
        <c:crossAx val="87463424"/>
        <c:crosses val="autoZero"/>
        <c:crossBetween val="between"/>
      </c:valAx>
    </c:plotArea>
    <c:plotVisOnly val="1"/>
    <c:dispBlanksAs val="gap"/>
    <c:showDLblsOverMax val="0"/>
  </c:chart>
  <c:txPr>
    <a:bodyPr/>
    <a:lstStyle/>
    <a:p>
      <a:pPr>
        <a:defRPr sz="2400" b="1"/>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27994399798452518"/>
          <c:y val="5.3763440860215055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(national Center for Public Integrity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sure</c:v>
                </c:pt>
                <c:pt idx="1">
                  <c:v>President should retain first-strike authority</c:v>
                </c:pt>
                <c:pt idx="2">
                  <c:v>Congressional approval should be required</c:v>
                </c:pt>
              </c:strCache>
            </c:strRef>
          </c:cat>
          <c:val>
            <c:numRef>
              <c:f>Sheet1!$B$2:$B$4</c:f>
              <c:numCache>
                <c:formatCode>General</c:formatCode>
                <c:ptCount val="3"/>
                <c:pt idx="0">
                  <c:v>2</c:v>
                </c:pt>
                <c:pt idx="1">
                  <c:v>30</c:v>
                </c:pt>
                <c:pt idx="2">
                  <c:v>68</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percentage of respondents on question of increasing, decreasing, or maintaining level of spending on s</a:t>
            </a:r>
            <a:r>
              <a:rPr lang="en-US" sz="1600" baseline="0" dirty="0"/>
              <a:t>ocial welfare programs</a:t>
            </a:r>
            <a:endParaRPr lang="en-US" sz="1600" dirty="0"/>
          </a:p>
        </c:rich>
      </c:tx>
      <c:layout>
        <c:manualLayout>
          <c:xMode val="edge"/>
          <c:yMode val="edge"/>
          <c:x val="0.10620934870574719"/>
          <c:y val="0.14439040190740399"/>
        </c:manualLayout>
      </c:layout>
      <c:overlay val="0"/>
    </c:title>
    <c:autoTitleDeleted val="0"/>
    <c:plotArea>
      <c:layout/>
      <c:barChart>
        <c:barDir val="bar"/>
        <c:grouping val="clustered"/>
        <c:varyColors val="0"/>
        <c:ser>
          <c:idx val="0"/>
          <c:order val="0"/>
          <c:tx>
            <c:strRef>
              <c:f>Sheet1!$B$1</c:f>
              <c:strCache>
                <c:ptCount val="1"/>
                <c:pt idx="0">
                  <c:v>Other bureaucrats</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Decrease spending</c:v>
                </c:pt>
                <c:pt idx="1">
                  <c:v>Keep spending same</c:v>
                </c:pt>
                <c:pt idx="2">
                  <c:v>Increase spending</c:v>
                </c:pt>
              </c:strCache>
            </c:strRef>
          </c:cat>
          <c:val>
            <c:numRef>
              <c:f>Sheet1!$B$2:$B$4</c:f>
              <c:numCache>
                <c:formatCode>General</c:formatCode>
                <c:ptCount val="3"/>
                <c:pt idx="0">
                  <c:v>34</c:v>
                </c:pt>
                <c:pt idx="1">
                  <c:v>34</c:v>
                </c:pt>
                <c:pt idx="2">
                  <c:v>33</c:v>
                </c:pt>
              </c:numCache>
            </c:numRef>
          </c:val>
          <c:extLst>
            <c:ext xmlns:c16="http://schemas.microsoft.com/office/drawing/2014/chart" uri="{C3380CC4-5D6E-409C-BE32-E72D297353CC}">
              <c16:uniqueId val="{00000000-DAF2-4BB5-B47F-1870FA33CAAF}"/>
            </c:ext>
          </c:extLst>
        </c:ser>
        <c:ser>
          <c:idx val="1"/>
          <c:order val="1"/>
          <c:tx>
            <c:strRef>
              <c:f>Sheet1!$C$1</c:f>
              <c:strCache>
                <c:ptCount val="1"/>
                <c:pt idx="0">
                  <c:v>Social welfare bureaucrats</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Decrease spending</c:v>
                </c:pt>
                <c:pt idx="1">
                  <c:v>Keep spending same</c:v>
                </c:pt>
                <c:pt idx="2">
                  <c:v>Increase spending</c:v>
                </c:pt>
              </c:strCache>
            </c:strRef>
          </c:cat>
          <c:val>
            <c:numRef>
              <c:f>Sheet1!$C$2:$C$4</c:f>
              <c:numCache>
                <c:formatCode>General</c:formatCode>
                <c:ptCount val="3"/>
                <c:pt idx="0">
                  <c:v>9</c:v>
                </c:pt>
                <c:pt idx="1">
                  <c:v>21</c:v>
                </c:pt>
                <c:pt idx="2">
                  <c:v>71</c:v>
                </c:pt>
              </c:numCache>
            </c:numRef>
          </c:val>
          <c:extLst>
            <c:ext xmlns:c16="http://schemas.microsoft.com/office/drawing/2014/chart" uri="{C3380CC4-5D6E-409C-BE32-E72D297353CC}">
              <c16:uniqueId val="{00000001-DAF2-4BB5-B47F-1870FA33CAAF}"/>
            </c:ext>
          </c:extLst>
        </c:ser>
        <c:dLbls>
          <c:showLegendKey val="0"/>
          <c:showVal val="1"/>
          <c:showCatName val="0"/>
          <c:showSerName val="0"/>
          <c:showPercent val="0"/>
          <c:showBubbleSize val="0"/>
        </c:dLbls>
        <c:gapWidth val="150"/>
        <c:axId val="171895808"/>
        <c:axId val="173277952"/>
      </c:barChart>
      <c:catAx>
        <c:axId val="171895808"/>
        <c:scaling>
          <c:orientation val="minMax"/>
        </c:scaling>
        <c:delete val="0"/>
        <c:axPos val="l"/>
        <c:numFmt formatCode="General" sourceLinked="0"/>
        <c:majorTickMark val="none"/>
        <c:minorTickMark val="none"/>
        <c:tickLblPos val="nextTo"/>
        <c:txPr>
          <a:bodyPr/>
          <a:lstStyle/>
          <a:p>
            <a:pPr>
              <a:defRPr sz="2000" b="1">
                <a:latin typeface="Arial" panose="020B0604020202020204" pitchFamily="34" charset="0"/>
                <a:cs typeface="Arial" panose="020B0604020202020204" pitchFamily="34" charset="0"/>
              </a:defRPr>
            </a:pPr>
            <a:endParaRPr lang="en-US"/>
          </a:p>
        </c:txPr>
        <c:crossAx val="173277952"/>
        <c:crosses val="autoZero"/>
        <c:auto val="1"/>
        <c:lblAlgn val="ctr"/>
        <c:lblOffset val="100"/>
        <c:noMultiLvlLbl val="0"/>
      </c:catAx>
      <c:valAx>
        <c:axId val="173277952"/>
        <c:scaling>
          <c:orientation val="minMax"/>
        </c:scaling>
        <c:delete val="1"/>
        <c:axPos val="b"/>
        <c:numFmt formatCode="General" sourceLinked="1"/>
        <c:majorTickMark val="out"/>
        <c:minorTickMark val="none"/>
        <c:tickLblPos val="nextTo"/>
        <c:crossAx val="171895808"/>
        <c:crosses val="autoZero"/>
        <c:crossBetween val="between"/>
      </c:valAx>
    </c:plotArea>
    <c:legend>
      <c:legendPos val="t"/>
      <c:layout>
        <c:manualLayout>
          <c:xMode val="edge"/>
          <c:yMode val="edge"/>
          <c:x val="0.1048432628723238"/>
          <c:y val="0.91855317535575542"/>
          <c:w val="0.89373216821214996"/>
          <c:h val="8.1446824644244561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ED45-4690-B4B8-C14E91C5FCE3}"/>
              </c:ext>
            </c:extLst>
          </c:dPt>
          <c:dPt>
            <c:idx val="1"/>
            <c:invertIfNegative val="0"/>
            <c:bubble3D val="0"/>
            <c:spPr>
              <a:solidFill>
                <a:srgbClr val="00B050"/>
              </a:solidFill>
              <a:ln>
                <a:noFill/>
              </a:ln>
              <a:effectLst/>
            </c:spPr>
            <c:extLst>
              <c:ext xmlns:c16="http://schemas.microsoft.com/office/drawing/2014/chart" uri="{C3380CC4-5D6E-409C-BE32-E72D297353CC}">
                <c16:uniqueId val="{00000005-ED45-4690-B4B8-C14E91C5FCE3}"/>
              </c:ext>
            </c:extLst>
          </c:dPt>
          <c:dPt>
            <c:idx val="2"/>
            <c:invertIfNegative val="0"/>
            <c:bubble3D val="0"/>
            <c:spPr>
              <a:solidFill>
                <a:srgbClr val="0070C0"/>
              </a:solidFill>
              <a:ln>
                <a:noFill/>
              </a:ln>
              <a:effectLst/>
            </c:spPr>
            <c:extLst>
              <c:ext xmlns:c16="http://schemas.microsoft.com/office/drawing/2014/chart" uri="{C3380CC4-5D6E-409C-BE32-E72D297353CC}">
                <c16:uniqueId val="{00000004-ED45-4690-B4B8-C14E91C5FCE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Republican</c:v>
                </c:pt>
                <c:pt idx="1">
                  <c:v>Independent</c:v>
                </c:pt>
                <c:pt idx="2">
                  <c:v>Democrat</c:v>
                </c:pt>
              </c:strCache>
            </c:strRef>
          </c:cat>
          <c:val>
            <c:numRef>
              <c:f>Sheet1!$B$2:$B$4</c:f>
              <c:numCache>
                <c:formatCode>General</c:formatCode>
                <c:ptCount val="3"/>
                <c:pt idx="0">
                  <c:v>32</c:v>
                </c:pt>
                <c:pt idx="1">
                  <c:v>34</c:v>
                </c:pt>
                <c:pt idx="2">
                  <c:v>32</c:v>
                </c:pt>
              </c:numCache>
            </c:numRef>
          </c:val>
          <c:extLst>
            <c:ext xmlns:c16="http://schemas.microsoft.com/office/drawing/2014/chart" uri="{C3380CC4-5D6E-409C-BE32-E72D297353CC}">
              <c16:uniqueId val="{00000000-ED45-4690-B4B8-C14E91C5FCE3}"/>
            </c:ext>
          </c:extLst>
        </c:ser>
        <c:dLbls>
          <c:showLegendKey val="0"/>
          <c:showVal val="0"/>
          <c:showCatName val="0"/>
          <c:showSerName val="0"/>
          <c:showPercent val="0"/>
          <c:showBubbleSize val="0"/>
        </c:dLbls>
        <c:gapWidth val="182"/>
        <c:axId val="907839352"/>
        <c:axId val="907840992"/>
      </c:barChart>
      <c:catAx>
        <c:axId val="907839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907840992"/>
        <c:crosses val="autoZero"/>
        <c:auto val="1"/>
        <c:lblAlgn val="ctr"/>
        <c:lblOffset val="100"/>
        <c:noMultiLvlLbl val="0"/>
      </c:catAx>
      <c:valAx>
        <c:axId val="907840992"/>
        <c:scaling>
          <c:orientation val="minMax"/>
          <c:min val="0"/>
        </c:scaling>
        <c:delete val="1"/>
        <c:axPos val="b"/>
        <c:numFmt formatCode="General" sourceLinked="1"/>
        <c:majorTickMark val="none"/>
        <c:minorTickMark val="none"/>
        <c:tickLblPos val="nextTo"/>
        <c:crossAx val="907839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640046296296292"/>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(Gallup national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Decrease</c:v>
                </c:pt>
                <c:pt idx="1">
                  <c:v>Increase</c:v>
                </c:pt>
                <c:pt idx="2">
                  <c:v>Keep at current level</c:v>
                </c:pt>
              </c:strCache>
            </c:strRef>
          </c:cat>
          <c:val>
            <c:numRef>
              <c:f>Sheet1!$B$2:$B$4</c:f>
              <c:numCache>
                <c:formatCode>General</c:formatCode>
                <c:ptCount val="3"/>
                <c:pt idx="0">
                  <c:v>33</c:v>
                </c:pt>
                <c:pt idx="1">
                  <c:v>29</c:v>
                </c:pt>
                <c:pt idx="2">
                  <c:v>36</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solidFill>
                <a:latin typeface="+mn-lt"/>
                <a:ea typeface="+mn-ea"/>
                <a:cs typeface="+mn-cs"/>
              </a:defRPr>
            </a:pPr>
            <a:r>
              <a:rPr lang="en-US"/>
              <a:t>percentage of respondents </a:t>
            </a:r>
          </a:p>
        </c:rich>
      </c:tx>
      <c:layout>
        <c:manualLayout>
          <c:xMode val="edge"/>
          <c:yMode val="edge"/>
          <c:x val="0.37891362922096777"/>
          <c:y val="0"/>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sure</c:v>
                </c:pt>
                <c:pt idx="1">
                  <c:v>Definitely/probably doesn't</c:v>
                </c:pt>
                <c:pt idx="2">
                  <c:v>Definitely/probably exists</c:v>
                </c:pt>
              </c:strCache>
            </c:strRef>
          </c:cat>
          <c:val>
            <c:numRef>
              <c:f>Sheet1!$B$2:$B$4</c:f>
              <c:numCache>
                <c:formatCode>General</c:formatCode>
                <c:ptCount val="3"/>
                <c:pt idx="0">
                  <c:v>19</c:v>
                </c:pt>
                <c:pt idx="1">
                  <c:v>43</c:v>
                </c:pt>
                <c:pt idx="2">
                  <c:v>39</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1585553059934751"/>
          <c:y val="8.6021505376344093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sure</c:v>
                </c:pt>
                <c:pt idx="1">
                  <c:v>None or not very much</c:v>
                </c:pt>
                <c:pt idx="2">
                  <c:v>Great deal or fair amount</c:v>
                </c:pt>
              </c:strCache>
            </c:strRef>
          </c:cat>
          <c:val>
            <c:numRef>
              <c:f>Sheet1!$B$2:$B$4</c:f>
              <c:numCache>
                <c:formatCode>General</c:formatCode>
                <c:ptCount val="3"/>
                <c:pt idx="0">
                  <c:v>5</c:v>
                </c:pt>
                <c:pt idx="1">
                  <c:v>41</c:v>
                </c:pt>
                <c:pt idx="2">
                  <c:v>54</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voting in favor</a:t>
            </a:r>
          </a:p>
        </c:rich>
      </c:tx>
      <c:overlay val="0"/>
    </c:title>
    <c:autoTitleDeleted val="0"/>
    <c:plotArea>
      <c:layout/>
      <c:barChart>
        <c:barDir val="col"/>
        <c:grouping val="clustered"/>
        <c:varyColors val="0"/>
        <c:ser>
          <c:idx val="0"/>
          <c:order val="0"/>
          <c:tx>
            <c:strRef>
              <c:f>Sheet1!$B$1</c:f>
              <c:strCache>
                <c:ptCount val="1"/>
                <c:pt idx="0">
                  <c:v>Democrats</c:v>
                </c:pt>
              </c:strCache>
            </c:strRef>
          </c:tx>
          <c:spPr>
            <a:solidFill>
              <a:srgbClr val="0070C0"/>
            </a:solidFill>
            <a:ln>
              <a:solidFill>
                <a:srgbClr val="0070C0"/>
              </a:solidFill>
            </a:ln>
          </c:spPr>
          <c:invertIfNegative val="0"/>
          <c:dPt>
            <c:idx val="1"/>
            <c:invertIfNegative val="0"/>
            <c:bubble3D val="0"/>
            <c:extLst>
              <c:ext xmlns:c16="http://schemas.microsoft.com/office/drawing/2014/chart" uri="{C3380CC4-5D6E-409C-BE32-E72D297353CC}">
                <c16:uniqueId val="{00000001-8562-4C38-9A55-ACFFB92C44B6}"/>
              </c:ext>
            </c:extLst>
          </c:dPt>
          <c:dPt>
            <c:idx val="3"/>
            <c:invertIfNegative val="0"/>
            <c:bubble3D val="0"/>
            <c:extLst>
              <c:ext xmlns:c16="http://schemas.microsoft.com/office/drawing/2014/chart" uri="{C3380CC4-5D6E-409C-BE32-E72D297353CC}">
                <c16:uniqueId val="{00000003-8562-4C38-9A55-ACFFB92C44B6}"/>
              </c:ext>
            </c:extLst>
          </c:dPt>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Senate Dems</c:v>
                </c:pt>
                <c:pt idx="1">
                  <c:v>Senate Reps</c:v>
                </c:pt>
                <c:pt idx="2">
                  <c:v>House Dems</c:v>
                </c:pt>
                <c:pt idx="3">
                  <c:v>House Reps</c:v>
                </c:pt>
              </c:strCache>
            </c:strRef>
          </c:cat>
          <c:val>
            <c:numRef>
              <c:f>Sheet1!$B$2:$B$5</c:f>
              <c:numCache>
                <c:formatCode>General</c:formatCode>
                <c:ptCount val="4"/>
                <c:pt idx="0">
                  <c:v>100</c:v>
                </c:pt>
                <c:pt idx="1">
                  <c:v>0</c:v>
                </c:pt>
                <c:pt idx="2">
                  <c:v>99</c:v>
                </c:pt>
                <c:pt idx="3">
                  <c:v>0</c:v>
                </c:pt>
              </c:numCache>
            </c:numRef>
          </c:val>
          <c:extLst>
            <c:ext xmlns:c16="http://schemas.microsoft.com/office/drawing/2014/chart" uri="{C3380CC4-5D6E-409C-BE32-E72D297353CC}">
              <c16:uniqueId val="{00000004-8562-4C38-9A55-ACFFB92C44B6}"/>
            </c:ext>
          </c:extLst>
        </c:ser>
        <c:dLbls>
          <c:showLegendKey val="0"/>
          <c:showVal val="0"/>
          <c:showCatName val="0"/>
          <c:showSerName val="0"/>
          <c:showPercent val="0"/>
          <c:showBubbleSize val="0"/>
        </c:dLbls>
        <c:gapWidth val="150"/>
        <c:axId val="163518720"/>
        <c:axId val="163520512"/>
      </c:barChart>
      <c:catAx>
        <c:axId val="163518720"/>
        <c:scaling>
          <c:orientation val="minMax"/>
        </c:scaling>
        <c:delete val="0"/>
        <c:axPos val="b"/>
        <c:numFmt formatCode="General" sourceLinked="0"/>
        <c:majorTickMark val="out"/>
        <c:minorTickMark val="none"/>
        <c:tickLblPos val="nextTo"/>
        <c:txPr>
          <a:bodyPr/>
          <a:lstStyle/>
          <a:p>
            <a:pPr>
              <a:defRPr sz="2000" b="1"/>
            </a:pPr>
            <a:endParaRPr lang="en-US"/>
          </a:p>
        </c:txPr>
        <c:crossAx val="163520512"/>
        <c:crosses val="autoZero"/>
        <c:auto val="1"/>
        <c:lblAlgn val="ctr"/>
        <c:lblOffset val="100"/>
        <c:noMultiLvlLbl val="0"/>
      </c:catAx>
      <c:valAx>
        <c:axId val="163520512"/>
        <c:scaling>
          <c:orientation val="minMax"/>
        </c:scaling>
        <c:delete val="1"/>
        <c:axPos val="l"/>
        <c:numFmt formatCode="General" sourceLinked="1"/>
        <c:majorTickMark val="out"/>
        <c:minorTickMark val="none"/>
        <c:tickLblPos val="nextTo"/>
        <c:crossAx val="163518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voting in favor</a:t>
            </a:r>
          </a:p>
        </c:rich>
      </c:tx>
      <c:overlay val="0"/>
    </c:title>
    <c:autoTitleDeleted val="0"/>
    <c:plotArea>
      <c:layout/>
      <c:barChart>
        <c:barDir val="col"/>
        <c:grouping val="clustered"/>
        <c:varyColors val="0"/>
        <c:ser>
          <c:idx val="0"/>
          <c:order val="0"/>
          <c:tx>
            <c:strRef>
              <c:f>Sheet1!$B$1</c:f>
              <c:strCache>
                <c:ptCount val="1"/>
                <c:pt idx="0">
                  <c:v>Democrats</c:v>
                </c:pt>
              </c:strCache>
            </c:strRef>
          </c:tx>
          <c:invertIfNegative val="0"/>
          <c:dPt>
            <c:idx val="1"/>
            <c:invertIfNegative val="0"/>
            <c:bubble3D val="0"/>
            <c:spPr>
              <a:solidFill>
                <a:srgbClr val="FF0000"/>
              </a:solidFill>
            </c:spPr>
            <c:extLst>
              <c:ext xmlns:c16="http://schemas.microsoft.com/office/drawing/2014/chart" uri="{C3380CC4-5D6E-409C-BE32-E72D297353CC}">
                <c16:uniqueId val="{00000001-8562-4C38-9A55-ACFFB92C44B6}"/>
              </c:ext>
            </c:extLst>
          </c:dPt>
          <c:dPt>
            <c:idx val="3"/>
            <c:invertIfNegative val="0"/>
            <c:bubble3D val="0"/>
            <c:spPr>
              <a:solidFill>
                <a:srgbClr val="FF0000"/>
              </a:solidFill>
            </c:spPr>
            <c:extLst>
              <c:ext xmlns:c16="http://schemas.microsoft.com/office/drawing/2014/chart" uri="{C3380CC4-5D6E-409C-BE32-E72D297353CC}">
                <c16:uniqueId val="{00000003-8562-4C38-9A55-ACFFB92C44B6}"/>
              </c:ext>
            </c:extLst>
          </c:dPt>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Senate Dems</c:v>
                </c:pt>
                <c:pt idx="1">
                  <c:v>Senate Reps</c:v>
                </c:pt>
                <c:pt idx="2">
                  <c:v>House Dems</c:v>
                </c:pt>
                <c:pt idx="3">
                  <c:v>House Reps</c:v>
                </c:pt>
              </c:strCache>
            </c:strRef>
          </c:cat>
          <c:val>
            <c:numRef>
              <c:f>Sheet1!$B$2:$B$5</c:f>
              <c:numCache>
                <c:formatCode>General</c:formatCode>
                <c:ptCount val="4"/>
                <c:pt idx="0">
                  <c:v>0</c:v>
                </c:pt>
                <c:pt idx="1">
                  <c:v>100</c:v>
                </c:pt>
                <c:pt idx="2">
                  <c:v>0</c:v>
                </c:pt>
                <c:pt idx="3">
                  <c:v>95</c:v>
                </c:pt>
              </c:numCache>
            </c:numRef>
          </c:val>
          <c:extLst>
            <c:ext xmlns:c16="http://schemas.microsoft.com/office/drawing/2014/chart" uri="{C3380CC4-5D6E-409C-BE32-E72D297353CC}">
              <c16:uniqueId val="{00000004-8562-4C38-9A55-ACFFB92C44B6}"/>
            </c:ext>
          </c:extLst>
        </c:ser>
        <c:dLbls>
          <c:showLegendKey val="0"/>
          <c:showVal val="0"/>
          <c:showCatName val="0"/>
          <c:showSerName val="0"/>
          <c:showPercent val="0"/>
          <c:showBubbleSize val="0"/>
        </c:dLbls>
        <c:gapWidth val="150"/>
        <c:axId val="163518720"/>
        <c:axId val="163520512"/>
      </c:barChart>
      <c:catAx>
        <c:axId val="163518720"/>
        <c:scaling>
          <c:orientation val="minMax"/>
        </c:scaling>
        <c:delete val="0"/>
        <c:axPos val="b"/>
        <c:numFmt formatCode="General" sourceLinked="0"/>
        <c:majorTickMark val="out"/>
        <c:minorTickMark val="none"/>
        <c:tickLblPos val="nextTo"/>
        <c:txPr>
          <a:bodyPr/>
          <a:lstStyle/>
          <a:p>
            <a:pPr>
              <a:defRPr sz="2000" b="1"/>
            </a:pPr>
            <a:endParaRPr lang="en-US"/>
          </a:p>
        </c:txPr>
        <c:crossAx val="163520512"/>
        <c:crosses val="autoZero"/>
        <c:auto val="1"/>
        <c:lblAlgn val="ctr"/>
        <c:lblOffset val="100"/>
        <c:noMultiLvlLbl val="0"/>
      </c:catAx>
      <c:valAx>
        <c:axId val="163520512"/>
        <c:scaling>
          <c:orientation val="minMax"/>
        </c:scaling>
        <c:delete val="1"/>
        <c:axPos val="l"/>
        <c:numFmt formatCode="General" sourceLinked="1"/>
        <c:majorTickMark val="out"/>
        <c:minorTickMark val="none"/>
        <c:tickLblPos val="nextTo"/>
        <c:crossAx val="163518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a:t>
            </a:r>
            <a:r>
              <a:rPr lang="en-US" baseline="0" dirty="0"/>
              <a:t> of tax cuts (percentile)</a:t>
            </a:r>
            <a:endParaRPr lang="en-US" dirty="0"/>
          </a:p>
        </c:rich>
      </c:tx>
      <c:overlay val="0"/>
    </c:title>
    <c:autoTitleDeleted val="0"/>
    <c:plotArea>
      <c:layout/>
      <c:pieChart>
        <c:varyColors val="1"/>
        <c:ser>
          <c:idx val="0"/>
          <c:order val="0"/>
          <c:tx>
            <c:strRef>
              <c:f>Sheet1!$B$1</c:f>
              <c:strCache>
                <c:ptCount val="1"/>
                <c:pt idx="0">
                  <c:v>Sales</c:v>
                </c:pt>
              </c:strCache>
            </c:strRef>
          </c:tx>
          <c:dLbls>
            <c:dLbl>
              <c:idx val="0"/>
              <c:tx>
                <c:rich>
                  <a:bodyPr/>
                  <a:lstStyle/>
                  <a:p>
                    <a:pPr>
                      <a:defRPr>
                        <a:solidFill>
                          <a:schemeClr val="bg1"/>
                        </a:solidFill>
                      </a:defRPr>
                    </a:pPr>
                    <a:r>
                      <a:rPr lang="en-US" dirty="0"/>
                      <a:t>Top 1 percent of income</a:t>
                    </a:r>
                  </a:p>
                  <a:p>
                    <a:pPr>
                      <a:defRPr>
                        <a:solidFill>
                          <a:schemeClr val="bg1"/>
                        </a:solidFill>
                      </a:defRPr>
                    </a:pPr>
                    <a:r>
                      <a:rPr lang="en-US" dirty="0"/>
                      <a:t>29%</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8C1F-4623-A665-3C2C1112B82D}"/>
                </c:ext>
              </c:extLst>
            </c:dLbl>
            <c:dLbl>
              <c:idx val="1"/>
              <c:layout>
                <c:manualLayout>
                  <c:x val="-0.1540587634878974"/>
                  <c:y val="-0.24952118485189351"/>
                </c:manualLayout>
              </c:layout>
              <c:tx>
                <c:rich>
                  <a:bodyPr/>
                  <a:lstStyle/>
                  <a:p>
                    <a:pPr>
                      <a:defRPr>
                        <a:solidFill>
                          <a:schemeClr val="bg1"/>
                        </a:solidFill>
                      </a:defRPr>
                    </a:pPr>
                    <a:r>
                      <a:rPr lang="en-US" dirty="0"/>
                      <a:t>Top fifth, excluding</a:t>
                    </a:r>
                    <a:r>
                      <a:rPr lang="en-US" baseline="0" dirty="0"/>
                      <a:t> top 1 percent</a:t>
                    </a:r>
                    <a:endParaRPr lang="en-US" dirty="0"/>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C1F-4623-A665-3C2C1112B82D}"/>
                </c:ext>
              </c:extLst>
            </c:dLbl>
            <c:dLbl>
              <c:idx val="2"/>
              <c:layout>
                <c:manualLayout>
                  <c:x val="0.19675925925925927"/>
                  <c:y val="-5.3826396700412636E-3"/>
                </c:manualLayout>
              </c:layout>
              <c:tx>
                <c:rich>
                  <a:bodyPr/>
                  <a:lstStyle/>
                  <a:p>
                    <a:pPr>
                      <a:defRPr>
                        <a:solidFill>
                          <a:schemeClr val="bg1"/>
                        </a:solidFill>
                      </a:defRPr>
                    </a:pPr>
                    <a:r>
                      <a:rPr lang="en-US" baseline="0" dirty="0"/>
                      <a:t>2</a:t>
                    </a:r>
                    <a:r>
                      <a:rPr lang="en-US" baseline="30000" dirty="0"/>
                      <a:t>nd</a:t>
                    </a:r>
                    <a:r>
                      <a:rPr lang="en-US" baseline="0" dirty="0"/>
                      <a:t> to top fifth
</a:t>
                    </a:r>
                    <a:fld id="{53B3F3BD-E840-4104-822A-58E6897B04B4}" type="PERCENTAGE">
                      <a:rPr lang="en-US" baseline="0"/>
                      <a:pPr>
                        <a:defRPr>
                          <a:solidFill>
                            <a:schemeClr val="bg1"/>
                          </a:solidFill>
                        </a:defRPr>
                      </a:pPr>
                      <a:t>[PERCENTAGE]</a:t>
                    </a:fld>
                    <a:endParaRPr lang="en-US" baseline="0" dirty="0"/>
                  </a:p>
                </c:rich>
              </c:tx>
              <c:spPr/>
              <c:showLegendKey val="0"/>
              <c:showVal val="0"/>
              <c:showCatName val="1"/>
              <c:showSerName val="0"/>
              <c:showPercent val="1"/>
              <c:showBubbleSize val="0"/>
              <c:extLst>
                <c:ext xmlns:c15="http://schemas.microsoft.com/office/drawing/2012/chart" uri="{CE6537A1-D6FC-4f65-9D91-7224C49458BB}">
                  <c15:layout>
                    <c:manualLayout>
                      <c:w val="0.15856481481481483"/>
                      <c:h val="0.18690476190476188"/>
                    </c:manualLayout>
                  </c15:layout>
                  <c15:dlblFieldTable/>
                  <c15:showDataLabelsRange val="0"/>
                </c:ext>
                <c:ext xmlns:c16="http://schemas.microsoft.com/office/drawing/2014/chart" uri="{C3380CC4-5D6E-409C-BE32-E72D297353CC}">
                  <c16:uniqueId val="{00000002-8C1F-4623-A665-3C2C1112B82D}"/>
                </c:ext>
              </c:extLst>
            </c:dLbl>
            <c:dLbl>
              <c:idx val="3"/>
              <c:tx>
                <c:rich>
                  <a:bodyPr/>
                  <a:lstStyle/>
                  <a:p>
                    <a:pPr>
                      <a:defRPr>
                        <a:solidFill>
                          <a:schemeClr val="bg1"/>
                        </a:solidFill>
                      </a:defRPr>
                    </a:pPr>
                    <a:r>
                      <a:rPr lang="en-US" dirty="0"/>
                      <a:t>Middle</a:t>
                    </a:r>
                  </a:p>
                  <a:p>
                    <a:pPr>
                      <a:defRPr>
                        <a:solidFill>
                          <a:schemeClr val="bg1"/>
                        </a:solidFill>
                      </a:defRPr>
                    </a:pPr>
                    <a:r>
                      <a:rPr lang="en-US" baseline="0" dirty="0"/>
                      <a:t>fifth
</a:t>
                    </a:r>
                    <a:fld id="{E444F135-A93C-4059-A4C1-B890F73E33F3}" type="PERCENTAGE">
                      <a:rPr lang="en-US" baseline="0"/>
                      <a:pPr>
                        <a:defRPr>
                          <a:solidFill>
                            <a:schemeClr val="bg1"/>
                          </a:solidFill>
                        </a:defRPr>
                      </a:pPr>
                      <a:t>[PERCENTAGE]</a:t>
                    </a:fld>
                    <a:endParaRPr lang="en-US" baseline="0" dirty="0"/>
                  </a:p>
                </c:rich>
              </c:tx>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1F-4623-A665-3C2C1112B82D}"/>
                </c:ext>
              </c:extLst>
            </c:dLbl>
            <c:dLbl>
              <c:idx val="4"/>
              <c:layout>
                <c:manualLayout>
                  <c:x val="-0.28941212209584916"/>
                  <c:y val="4.7619047619047616E-2"/>
                </c:manualLayout>
              </c:layout>
              <c:tx>
                <c:rich>
                  <a:bodyPr/>
                  <a:lstStyle/>
                  <a:p>
                    <a:r>
                      <a:rPr lang="en-US" dirty="0"/>
                      <a:t>Second</a:t>
                    </a:r>
                    <a:r>
                      <a:rPr lang="en-US" baseline="0" dirty="0"/>
                      <a:t> to bottom</a:t>
                    </a:r>
                  </a:p>
                  <a:p>
                    <a:r>
                      <a:rPr lang="en-US" baseline="0" dirty="0"/>
                      <a:t>fifth
</a:t>
                    </a:r>
                    <a:fld id="{E99F9580-008D-4DA0-BFF3-7EEE9C08B18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C1F-4623-A665-3C2C1112B82D}"/>
                </c:ext>
              </c:extLst>
            </c:dLbl>
            <c:dLbl>
              <c:idx val="5"/>
              <c:layout>
                <c:manualLayout>
                  <c:x val="9.0140590065130741E-2"/>
                  <c:y val="2.8170228721409823E-2"/>
                </c:manualLayout>
              </c:layout>
              <c:tx>
                <c:rich>
                  <a:bodyPr/>
                  <a:lstStyle/>
                  <a:p>
                    <a:r>
                      <a:rPr lang="en-US" dirty="0"/>
                      <a:t>Bottom</a:t>
                    </a:r>
                    <a:r>
                      <a:rPr lang="en-US" baseline="0" dirty="0"/>
                      <a:t> fifth</a:t>
                    </a:r>
                    <a:endParaRPr lang="en-US" dirty="0"/>
                  </a:p>
                  <a:p>
                    <a:r>
                      <a:rPr lang="en-US" dirty="0"/>
                      <a:t>0.3%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8C1F-4623-A665-3C2C1112B82D}"/>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top 1 </c:v>
                </c:pt>
                <c:pt idx="1">
                  <c:v>80-99 </c:v>
                </c:pt>
                <c:pt idx="2">
                  <c:v>60-79</c:v>
                </c:pt>
                <c:pt idx="3">
                  <c:v>40-59</c:v>
                </c:pt>
                <c:pt idx="4">
                  <c:v>20-39</c:v>
                </c:pt>
                <c:pt idx="5">
                  <c:v>0l-19</c:v>
                </c:pt>
              </c:strCache>
            </c:strRef>
          </c:cat>
          <c:val>
            <c:numRef>
              <c:f>Sheet1!$B$2:$B$7</c:f>
              <c:numCache>
                <c:formatCode>General</c:formatCode>
                <c:ptCount val="6"/>
                <c:pt idx="0">
                  <c:v>21</c:v>
                </c:pt>
                <c:pt idx="1">
                  <c:v>44</c:v>
                </c:pt>
                <c:pt idx="2">
                  <c:v>18</c:v>
                </c:pt>
                <c:pt idx="3">
                  <c:v>11</c:v>
                </c:pt>
                <c:pt idx="4">
                  <c:v>5</c:v>
                </c:pt>
                <c:pt idx="5">
                  <c:v>1</c:v>
                </c:pt>
              </c:numCache>
            </c:numRef>
          </c:val>
          <c:extLst>
            <c:ext xmlns:c16="http://schemas.microsoft.com/office/drawing/2014/chart" uri="{C3380CC4-5D6E-409C-BE32-E72D297353CC}">
              <c16:uniqueId val="{00000006-8C1F-4623-A665-3C2C1112B82D}"/>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interest rate charged to member banks</a:t>
            </a:r>
          </a:p>
        </c:rich>
      </c:tx>
      <c:layout>
        <c:manualLayout>
          <c:xMode val="edge"/>
          <c:yMode val="edge"/>
          <c:x val="0.28633553618297719"/>
          <c:y val="4.20828701180142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interst rate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2006</c:v>
                </c:pt>
                <c:pt idx="1">
                  <c:v>2008</c:v>
                </c:pt>
                <c:pt idx="2">
                  <c:v>2010</c:v>
                </c:pt>
                <c:pt idx="3">
                  <c:v>2012</c:v>
                </c:pt>
                <c:pt idx="4">
                  <c:v>2014</c:v>
                </c:pt>
                <c:pt idx="5">
                  <c:v>2016</c:v>
                </c:pt>
                <c:pt idx="6">
                  <c:v>2018</c:v>
                </c:pt>
                <c:pt idx="7">
                  <c:v>2020</c:v>
                </c:pt>
              </c:numCache>
            </c:numRef>
          </c:cat>
          <c:val>
            <c:numRef>
              <c:f>Sheet1!$B$2:$B$9</c:f>
              <c:numCache>
                <c:formatCode>General</c:formatCode>
                <c:ptCount val="8"/>
                <c:pt idx="0">
                  <c:v>5.3</c:v>
                </c:pt>
                <c:pt idx="1">
                  <c:v>2.7</c:v>
                </c:pt>
                <c:pt idx="2">
                  <c:v>0.25</c:v>
                </c:pt>
                <c:pt idx="3">
                  <c:v>0.25</c:v>
                </c:pt>
                <c:pt idx="4">
                  <c:v>0.25</c:v>
                </c:pt>
                <c:pt idx="5">
                  <c:v>0.75</c:v>
                </c:pt>
                <c:pt idx="6">
                  <c:v>2.5</c:v>
                </c:pt>
                <c:pt idx="7">
                  <c:v>0.25</c:v>
                </c:pt>
              </c:numCache>
            </c:numRef>
          </c:val>
          <c:smooth val="0"/>
          <c:extLst>
            <c:ext xmlns:c16="http://schemas.microsoft.com/office/drawing/2014/chart" uri="{C3380CC4-5D6E-409C-BE32-E72D297353CC}">
              <c16:uniqueId val="{00000000-7A1F-4735-AE2C-0F385E96A4A5}"/>
            </c:ext>
          </c:extLst>
        </c:ser>
        <c:dLbls>
          <c:showLegendKey val="0"/>
          <c:showVal val="0"/>
          <c:showCatName val="0"/>
          <c:showSerName val="0"/>
          <c:showPercent val="0"/>
          <c:showBubbleSize val="0"/>
        </c:dLbls>
        <c:smooth val="0"/>
        <c:axId val="546000840"/>
        <c:axId val="545993952"/>
      </c:lineChart>
      <c:catAx>
        <c:axId val="54600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5993952"/>
        <c:crosses val="autoZero"/>
        <c:auto val="1"/>
        <c:lblAlgn val="ctr"/>
        <c:lblOffset val="100"/>
        <c:noMultiLvlLbl val="0"/>
      </c:catAx>
      <c:valAx>
        <c:axId val="545993952"/>
        <c:scaling>
          <c:orientation val="minMax"/>
        </c:scaling>
        <c:delete val="1"/>
        <c:axPos val="l"/>
        <c:numFmt formatCode="General" sourceLinked="1"/>
        <c:majorTickMark val="none"/>
        <c:minorTickMark val="none"/>
        <c:tickLblPos val="nextTo"/>
        <c:crossAx val="54600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Too little power</c:v>
                </c:pt>
                <c:pt idx="2">
                  <c:v>Abour right amount</c:v>
                </c:pt>
                <c:pt idx="3">
                  <c:v>Too much power</c:v>
                </c:pt>
              </c:strCache>
            </c:strRef>
          </c:cat>
          <c:val>
            <c:numRef>
              <c:f>Sheet1!$B$2:$B$5</c:f>
              <c:numCache>
                <c:formatCode>General</c:formatCode>
                <c:ptCount val="4"/>
                <c:pt idx="0">
                  <c:v>4</c:v>
                </c:pt>
                <c:pt idx="1">
                  <c:v>10</c:v>
                </c:pt>
                <c:pt idx="2">
                  <c:v>51</c:v>
                </c:pt>
                <c:pt idx="3">
                  <c:v>35</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endParaRPr lang="en-US" sz="2000" b="0" dirty="0"/>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Low priority</c:v>
                </c:pt>
                <c:pt idx="1">
                  <c:v>Medium priority</c:v>
                </c:pt>
                <c:pt idx="2">
                  <c:v>High  or very high priority</c:v>
                </c:pt>
              </c:strCache>
            </c:strRef>
          </c:cat>
          <c:val>
            <c:numRef>
              <c:f>Sheet1!$B$2:$B$4</c:f>
              <c:numCache>
                <c:formatCode>General</c:formatCode>
                <c:ptCount val="3"/>
                <c:pt idx="0">
                  <c:v>24</c:v>
                </c:pt>
                <c:pt idx="1">
                  <c:v>23</c:v>
                </c:pt>
                <c:pt idx="2">
                  <c:v>53</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1970</c:v>
                </c:pt>
              </c:strCache>
            </c:strRef>
          </c:tx>
          <c:spPr>
            <a:solidFill>
              <a:schemeClr val="accent1"/>
            </a:solidFill>
            <a:ln>
              <a:noFill/>
            </a:ln>
            <a:effectLst/>
          </c:spPr>
          <c:invertIfNegative val="0"/>
          <c:cat>
            <c:strRef>
              <c:f>Sheet1!$A$2:$A$4</c:f>
              <c:strCache>
                <c:ptCount val="3"/>
                <c:pt idx="0">
                  <c:v>lower class</c:v>
                </c:pt>
                <c:pt idx="1">
                  <c:v>middle class</c:v>
                </c:pt>
                <c:pt idx="2">
                  <c:v>upper class</c:v>
                </c:pt>
              </c:strCache>
            </c:strRef>
          </c:cat>
          <c:val>
            <c:numRef>
              <c:f>Sheet1!$B$2:$B$4</c:f>
              <c:numCache>
                <c:formatCode>General</c:formatCode>
                <c:ptCount val="3"/>
                <c:pt idx="0">
                  <c:v>16</c:v>
                </c:pt>
                <c:pt idx="1">
                  <c:v>62</c:v>
                </c:pt>
                <c:pt idx="2">
                  <c:v>22</c:v>
                </c:pt>
              </c:numCache>
            </c:numRef>
          </c:val>
          <c:extLst>
            <c:ext xmlns:c16="http://schemas.microsoft.com/office/drawing/2014/chart" uri="{C3380CC4-5D6E-409C-BE32-E72D297353CC}">
              <c16:uniqueId val="{00000000-4CF6-48FA-9774-C2BB27AFC3D2}"/>
            </c:ext>
          </c:extLst>
        </c:ser>
        <c:ser>
          <c:idx val="1"/>
          <c:order val="1"/>
          <c:tx>
            <c:strRef>
              <c:f>Sheet1!$C$1</c:f>
              <c:strCache>
                <c:ptCount val="1"/>
                <c:pt idx="0">
                  <c:v>2015</c:v>
                </c:pt>
              </c:strCache>
            </c:strRef>
          </c:tx>
          <c:spPr>
            <a:solidFill>
              <a:schemeClr val="accent2"/>
            </a:solidFill>
            <a:ln>
              <a:noFill/>
            </a:ln>
            <a:effectLst/>
          </c:spPr>
          <c:invertIfNegative val="0"/>
          <c:cat>
            <c:strRef>
              <c:f>Sheet1!$A$2:$A$4</c:f>
              <c:strCache>
                <c:ptCount val="3"/>
                <c:pt idx="0">
                  <c:v>lower class</c:v>
                </c:pt>
                <c:pt idx="1">
                  <c:v>middle class</c:v>
                </c:pt>
                <c:pt idx="2">
                  <c:v>upper class</c:v>
                </c:pt>
              </c:strCache>
            </c:strRef>
          </c:cat>
          <c:val>
            <c:numRef>
              <c:f>Sheet1!$C$2:$C$4</c:f>
              <c:numCache>
                <c:formatCode>General</c:formatCode>
                <c:ptCount val="3"/>
                <c:pt idx="0">
                  <c:v>21</c:v>
                </c:pt>
                <c:pt idx="1">
                  <c:v>50</c:v>
                </c:pt>
                <c:pt idx="2">
                  <c:v>29</c:v>
                </c:pt>
              </c:numCache>
            </c:numRef>
          </c:val>
          <c:extLst>
            <c:ext xmlns:c16="http://schemas.microsoft.com/office/drawing/2014/chart" uri="{C3380CC4-5D6E-409C-BE32-E72D297353CC}">
              <c16:uniqueId val="{00000001-4CF6-48FA-9774-C2BB27AFC3D2}"/>
            </c:ext>
          </c:extLst>
        </c:ser>
        <c:dLbls>
          <c:showLegendKey val="0"/>
          <c:showVal val="0"/>
          <c:showCatName val="0"/>
          <c:showSerName val="0"/>
          <c:showPercent val="0"/>
          <c:showBubbleSize val="0"/>
        </c:dLbls>
        <c:gapWidth val="182"/>
        <c:axId val="742934376"/>
        <c:axId val="742929784"/>
      </c:barChart>
      <c:catAx>
        <c:axId val="74293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2929784"/>
        <c:crosses val="autoZero"/>
        <c:auto val="1"/>
        <c:lblAlgn val="ctr"/>
        <c:lblOffset val="100"/>
        <c:noMultiLvlLbl val="0"/>
      </c:catAx>
      <c:valAx>
        <c:axId val="742929784"/>
        <c:scaling>
          <c:orientation val="minMax"/>
        </c:scaling>
        <c:delete val="1"/>
        <c:axPos val="l"/>
        <c:numFmt formatCode="General" sourceLinked="1"/>
        <c:majorTickMark val="none"/>
        <c:minorTickMark val="none"/>
        <c:tickLblPos val="nextTo"/>
        <c:crossAx val="74293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1970</c:v>
                </c:pt>
              </c:strCache>
            </c:strRef>
          </c:tx>
          <c:spPr>
            <a:solidFill>
              <a:schemeClr val="accent1"/>
            </a:solidFill>
            <a:ln>
              <a:noFill/>
            </a:ln>
            <a:effectLst/>
          </c:spPr>
          <c:invertIfNegative val="0"/>
          <c:cat>
            <c:strRef>
              <c:f>Sheet1!$A$2:$A$4</c:f>
              <c:strCache>
                <c:ptCount val="3"/>
                <c:pt idx="0">
                  <c:v>lower class</c:v>
                </c:pt>
                <c:pt idx="1">
                  <c:v>middle class</c:v>
                </c:pt>
                <c:pt idx="2">
                  <c:v>upper class</c:v>
                </c:pt>
              </c:strCache>
            </c:strRef>
          </c:cat>
          <c:val>
            <c:numRef>
              <c:f>Sheet1!$B$2:$B$4</c:f>
              <c:numCache>
                <c:formatCode>General</c:formatCode>
                <c:ptCount val="3"/>
                <c:pt idx="0">
                  <c:v>10</c:v>
                </c:pt>
                <c:pt idx="1">
                  <c:v>61</c:v>
                </c:pt>
                <c:pt idx="2">
                  <c:v>29</c:v>
                </c:pt>
              </c:numCache>
            </c:numRef>
          </c:val>
          <c:extLst>
            <c:ext xmlns:c16="http://schemas.microsoft.com/office/drawing/2014/chart" uri="{C3380CC4-5D6E-409C-BE32-E72D297353CC}">
              <c16:uniqueId val="{00000000-EAE4-496B-8541-8F04CF3E1453}"/>
            </c:ext>
          </c:extLst>
        </c:ser>
        <c:ser>
          <c:idx val="1"/>
          <c:order val="1"/>
          <c:tx>
            <c:strRef>
              <c:f>Sheet1!$C$1</c:f>
              <c:strCache>
                <c:ptCount val="1"/>
                <c:pt idx="0">
                  <c:v>2015</c:v>
                </c:pt>
              </c:strCache>
            </c:strRef>
          </c:tx>
          <c:spPr>
            <a:solidFill>
              <a:schemeClr val="accent2"/>
            </a:solidFill>
            <a:ln>
              <a:noFill/>
            </a:ln>
            <a:effectLst/>
          </c:spPr>
          <c:invertIfNegative val="0"/>
          <c:cat>
            <c:strRef>
              <c:f>Sheet1!$A$2:$A$4</c:f>
              <c:strCache>
                <c:ptCount val="3"/>
                <c:pt idx="0">
                  <c:v>lower class</c:v>
                </c:pt>
                <c:pt idx="1">
                  <c:v>middle class</c:v>
                </c:pt>
                <c:pt idx="2">
                  <c:v>upper class</c:v>
                </c:pt>
              </c:strCache>
            </c:strRef>
          </c:cat>
          <c:val>
            <c:numRef>
              <c:f>Sheet1!$C$2:$C$4</c:f>
              <c:numCache>
                <c:formatCode>General</c:formatCode>
                <c:ptCount val="3"/>
                <c:pt idx="0">
                  <c:v>9</c:v>
                </c:pt>
                <c:pt idx="1">
                  <c:v>43</c:v>
                </c:pt>
                <c:pt idx="2">
                  <c:v>48</c:v>
                </c:pt>
              </c:numCache>
            </c:numRef>
          </c:val>
          <c:extLst>
            <c:ext xmlns:c16="http://schemas.microsoft.com/office/drawing/2014/chart" uri="{C3380CC4-5D6E-409C-BE32-E72D297353CC}">
              <c16:uniqueId val="{00000001-EAE4-496B-8541-8F04CF3E1453}"/>
            </c:ext>
          </c:extLst>
        </c:ser>
        <c:dLbls>
          <c:showLegendKey val="0"/>
          <c:showVal val="0"/>
          <c:showCatName val="0"/>
          <c:showSerName val="0"/>
          <c:showPercent val="0"/>
          <c:showBubbleSize val="0"/>
        </c:dLbls>
        <c:gapWidth val="219"/>
        <c:overlap val="-27"/>
        <c:axId val="742911744"/>
        <c:axId val="742908136"/>
      </c:barChart>
      <c:catAx>
        <c:axId val="7429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2908136"/>
        <c:crosses val="autoZero"/>
        <c:auto val="1"/>
        <c:lblAlgn val="ctr"/>
        <c:lblOffset val="100"/>
        <c:noMultiLvlLbl val="0"/>
      </c:catAx>
      <c:valAx>
        <c:axId val="742908136"/>
        <c:scaling>
          <c:orientation val="minMax"/>
        </c:scaling>
        <c:delete val="1"/>
        <c:axPos val="l"/>
        <c:numFmt formatCode="General" sourceLinked="1"/>
        <c:majorTickMark val="none"/>
        <c:minorTickMark val="none"/>
        <c:tickLblPos val="nextTo"/>
        <c:crossAx val="74291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r>
              <a:rPr lang="en-US" sz="2000" b="0" dirty="0"/>
              <a:t>(Gallup poll, 2020)</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(Gallup national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Keep Electoral College</c:v>
                </c:pt>
                <c:pt idx="1">
                  <c:v>Amend Constitution to elect president by popular vote</c:v>
                </c:pt>
              </c:strCache>
            </c:strRef>
          </c:cat>
          <c:val>
            <c:numRef>
              <c:f>Sheet1!$B$2:$B$3</c:f>
              <c:numCache>
                <c:formatCode>General</c:formatCode>
                <c:ptCount val="2"/>
                <c:pt idx="0">
                  <c:v>38</c:v>
                </c:pt>
                <c:pt idx="1">
                  <c:v>61</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sz="1800" b="0" dirty="0"/>
              <a:t>Share</a:t>
            </a:r>
            <a:r>
              <a:rPr lang="en-US" sz="1800" b="0" baseline="0" dirty="0"/>
              <a:t> of national income going to top 1 percent </a:t>
            </a:r>
            <a:endParaRPr lang="en-US" sz="1800" b="0" dirty="0"/>
          </a:p>
        </c:rich>
      </c:tx>
      <c:layout>
        <c:manualLayout>
          <c:xMode val="edge"/>
          <c:yMode val="edge"/>
          <c:x val="0.16005395158938465"/>
          <c:y val="9.2307692307692313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1965</c:v>
                </c:pt>
                <c:pt idx="1">
                  <c:v>1975</c:v>
                </c:pt>
                <c:pt idx="2">
                  <c:v>1985</c:v>
                </c:pt>
                <c:pt idx="3">
                  <c:v>1995</c:v>
                </c:pt>
                <c:pt idx="4">
                  <c:v>2005</c:v>
                </c:pt>
                <c:pt idx="5">
                  <c:v>2015</c:v>
                </c:pt>
              </c:numCache>
            </c:numRef>
          </c:cat>
          <c:val>
            <c:numRef>
              <c:f>Sheet1!$B$2:$B$7</c:f>
              <c:numCache>
                <c:formatCode>General</c:formatCode>
                <c:ptCount val="6"/>
                <c:pt idx="0">
                  <c:v>11</c:v>
                </c:pt>
                <c:pt idx="1">
                  <c:v>8</c:v>
                </c:pt>
                <c:pt idx="2">
                  <c:v>17</c:v>
                </c:pt>
                <c:pt idx="3">
                  <c:v>14</c:v>
                </c:pt>
                <c:pt idx="4">
                  <c:v>23</c:v>
                </c:pt>
                <c:pt idx="5">
                  <c:v>22</c:v>
                </c:pt>
              </c:numCache>
            </c:numRef>
          </c:val>
          <c:smooth val="0"/>
          <c:extLst>
            <c:ext xmlns:c16="http://schemas.microsoft.com/office/drawing/2014/chart" uri="{C3380CC4-5D6E-409C-BE32-E72D297353CC}">
              <c16:uniqueId val="{00000000-5832-4673-B56A-E14EB17AED3C}"/>
            </c:ext>
          </c:extLst>
        </c:ser>
        <c:dLbls>
          <c:showLegendKey val="0"/>
          <c:showVal val="0"/>
          <c:showCatName val="0"/>
          <c:showSerName val="0"/>
          <c:showPercent val="0"/>
          <c:showBubbleSize val="0"/>
        </c:dLbls>
        <c:smooth val="0"/>
        <c:axId val="593787424"/>
        <c:axId val="593787752"/>
      </c:lineChart>
      <c:catAx>
        <c:axId val="59378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3787752"/>
        <c:crosses val="autoZero"/>
        <c:auto val="1"/>
        <c:lblAlgn val="ctr"/>
        <c:lblOffset val="100"/>
        <c:noMultiLvlLbl val="0"/>
      </c:catAx>
      <c:valAx>
        <c:axId val="593787752"/>
        <c:scaling>
          <c:orientation val="minMax"/>
        </c:scaling>
        <c:delete val="1"/>
        <c:axPos val="l"/>
        <c:numFmt formatCode="General" sourceLinked="1"/>
        <c:majorTickMark val="none"/>
        <c:minorTickMark val="none"/>
        <c:tickLblPos val="nextTo"/>
        <c:crossAx val="59378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dirty="0"/>
              <a:t>Average annual household income</a:t>
            </a:r>
            <a:br>
              <a:rPr lang="en-US" dirty="0"/>
            </a:br>
            <a:r>
              <a:rPr lang="en-US" dirty="0"/>
              <a:t>(in thousands of constant 2010 dollars)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top fifth</c:v>
                </c:pt>
              </c:strCache>
            </c:strRef>
          </c:tx>
          <c:spPr>
            <a:ln w="28575" cap="rnd">
              <a:solidFill>
                <a:schemeClr val="accent1"/>
              </a:solidFill>
              <a:round/>
            </a:ln>
            <a:effectLst/>
          </c:spPr>
          <c:marker>
            <c:symbol val="none"/>
          </c:marker>
          <c:cat>
            <c:numRef>
              <c:f>Sheet1!$A$2:$A$3</c:f>
              <c:numCache>
                <c:formatCode>General</c:formatCode>
                <c:ptCount val="2"/>
                <c:pt idx="0">
                  <c:v>1970</c:v>
                </c:pt>
                <c:pt idx="1">
                  <c:v>2010</c:v>
                </c:pt>
              </c:numCache>
            </c:numRef>
          </c:cat>
          <c:val>
            <c:numRef>
              <c:f>Sheet1!$B$2:$B$3</c:f>
              <c:numCache>
                <c:formatCode>General</c:formatCode>
                <c:ptCount val="2"/>
                <c:pt idx="0">
                  <c:v>100</c:v>
                </c:pt>
                <c:pt idx="1">
                  <c:v>170</c:v>
                </c:pt>
              </c:numCache>
            </c:numRef>
          </c:val>
          <c:smooth val="0"/>
          <c:extLst>
            <c:ext xmlns:c16="http://schemas.microsoft.com/office/drawing/2014/chart" uri="{C3380CC4-5D6E-409C-BE32-E72D297353CC}">
              <c16:uniqueId val="{00000000-84AF-48B4-B11E-85E0A77473AD}"/>
            </c:ext>
          </c:extLst>
        </c:ser>
        <c:ser>
          <c:idx val="1"/>
          <c:order val="1"/>
          <c:tx>
            <c:strRef>
              <c:f>Sheet1!$C$1</c:f>
              <c:strCache>
                <c:ptCount val="1"/>
                <c:pt idx="0">
                  <c:v>next to top</c:v>
                </c:pt>
              </c:strCache>
            </c:strRef>
          </c:tx>
          <c:spPr>
            <a:ln w="28575" cap="rnd">
              <a:solidFill>
                <a:schemeClr val="accent2"/>
              </a:solidFill>
              <a:round/>
            </a:ln>
            <a:effectLst/>
          </c:spPr>
          <c:marker>
            <c:symbol val="none"/>
          </c:marker>
          <c:cat>
            <c:numRef>
              <c:f>Sheet1!$A$2:$A$3</c:f>
              <c:numCache>
                <c:formatCode>General</c:formatCode>
                <c:ptCount val="2"/>
                <c:pt idx="0">
                  <c:v>1970</c:v>
                </c:pt>
                <c:pt idx="1">
                  <c:v>2010</c:v>
                </c:pt>
              </c:numCache>
            </c:numRef>
          </c:cat>
          <c:val>
            <c:numRef>
              <c:f>Sheet1!$C$2:$C$3</c:f>
              <c:numCache>
                <c:formatCode>General</c:formatCode>
                <c:ptCount val="2"/>
                <c:pt idx="0">
                  <c:v>68</c:v>
                </c:pt>
                <c:pt idx="1">
                  <c:v>83</c:v>
                </c:pt>
              </c:numCache>
            </c:numRef>
          </c:val>
          <c:smooth val="0"/>
          <c:extLst>
            <c:ext xmlns:c16="http://schemas.microsoft.com/office/drawing/2014/chart" uri="{C3380CC4-5D6E-409C-BE32-E72D297353CC}">
              <c16:uniqueId val="{00000001-84AF-48B4-B11E-85E0A77473AD}"/>
            </c:ext>
          </c:extLst>
        </c:ser>
        <c:ser>
          <c:idx val="2"/>
          <c:order val="2"/>
          <c:tx>
            <c:strRef>
              <c:f>Sheet1!$D$1</c:f>
              <c:strCache>
                <c:ptCount val="1"/>
                <c:pt idx="0">
                  <c:v>middle fifth</c:v>
                </c:pt>
              </c:strCache>
            </c:strRef>
          </c:tx>
          <c:spPr>
            <a:ln w="28575" cap="rnd">
              <a:solidFill>
                <a:schemeClr val="accent3"/>
              </a:solidFill>
              <a:round/>
            </a:ln>
            <a:effectLst/>
          </c:spPr>
          <c:marker>
            <c:symbol val="none"/>
          </c:marker>
          <c:cat>
            <c:numRef>
              <c:f>Sheet1!$A$2:$A$3</c:f>
              <c:numCache>
                <c:formatCode>General</c:formatCode>
                <c:ptCount val="2"/>
                <c:pt idx="0">
                  <c:v>1970</c:v>
                </c:pt>
                <c:pt idx="1">
                  <c:v>2010</c:v>
                </c:pt>
              </c:numCache>
            </c:numRef>
          </c:cat>
          <c:val>
            <c:numRef>
              <c:f>Sheet1!$D$2:$D$3</c:f>
              <c:numCache>
                <c:formatCode>General</c:formatCode>
                <c:ptCount val="2"/>
                <c:pt idx="0">
                  <c:v>50</c:v>
                </c:pt>
                <c:pt idx="1">
                  <c:v>52</c:v>
                </c:pt>
              </c:numCache>
            </c:numRef>
          </c:val>
          <c:smooth val="0"/>
          <c:extLst>
            <c:ext xmlns:c16="http://schemas.microsoft.com/office/drawing/2014/chart" uri="{C3380CC4-5D6E-409C-BE32-E72D297353CC}">
              <c16:uniqueId val="{00000003-84AF-48B4-B11E-85E0A77473AD}"/>
            </c:ext>
          </c:extLst>
        </c:ser>
        <c:ser>
          <c:idx val="3"/>
          <c:order val="3"/>
          <c:tx>
            <c:strRef>
              <c:f>Sheet1!$E$1</c:f>
              <c:strCache>
                <c:ptCount val="1"/>
                <c:pt idx="0">
                  <c:v>next to bottom</c:v>
                </c:pt>
              </c:strCache>
            </c:strRef>
          </c:tx>
          <c:spPr>
            <a:ln w="28575" cap="rnd">
              <a:solidFill>
                <a:schemeClr val="accent4"/>
              </a:solidFill>
              <a:round/>
            </a:ln>
            <a:effectLst/>
          </c:spPr>
          <c:marker>
            <c:symbol val="none"/>
          </c:marker>
          <c:cat>
            <c:numRef>
              <c:f>Sheet1!$A$2:$A$3</c:f>
              <c:numCache>
                <c:formatCode>General</c:formatCode>
                <c:ptCount val="2"/>
                <c:pt idx="0">
                  <c:v>1970</c:v>
                </c:pt>
                <c:pt idx="1">
                  <c:v>2010</c:v>
                </c:pt>
              </c:numCache>
            </c:numRef>
          </c:cat>
          <c:val>
            <c:numRef>
              <c:f>Sheet1!$E$2:$E$3</c:f>
              <c:numCache>
                <c:formatCode>General</c:formatCode>
                <c:ptCount val="2"/>
                <c:pt idx="0">
                  <c:v>30</c:v>
                </c:pt>
                <c:pt idx="1">
                  <c:v>30</c:v>
                </c:pt>
              </c:numCache>
            </c:numRef>
          </c:val>
          <c:smooth val="0"/>
          <c:extLst>
            <c:ext xmlns:c16="http://schemas.microsoft.com/office/drawing/2014/chart" uri="{C3380CC4-5D6E-409C-BE32-E72D297353CC}">
              <c16:uniqueId val="{00000004-84AF-48B4-B11E-85E0A77473AD}"/>
            </c:ext>
          </c:extLst>
        </c:ser>
        <c:ser>
          <c:idx val="4"/>
          <c:order val="4"/>
          <c:tx>
            <c:strRef>
              <c:f>Sheet1!$F$1</c:f>
              <c:strCache>
                <c:ptCount val="1"/>
                <c:pt idx="0">
                  <c:v>bottom fifth</c:v>
                </c:pt>
              </c:strCache>
            </c:strRef>
          </c:tx>
          <c:spPr>
            <a:ln w="28575" cap="rnd">
              <a:solidFill>
                <a:schemeClr val="accent5"/>
              </a:solidFill>
              <a:round/>
            </a:ln>
            <a:effectLst/>
          </c:spPr>
          <c:marker>
            <c:symbol val="none"/>
          </c:marker>
          <c:cat>
            <c:numRef>
              <c:f>Sheet1!$A$2:$A$3</c:f>
              <c:numCache>
                <c:formatCode>General</c:formatCode>
                <c:ptCount val="2"/>
                <c:pt idx="0">
                  <c:v>1970</c:v>
                </c:pt>
                <c:pt idx="1">
                  <c:v>2010</c:v>
                </c:pt>
              </c:numCache>
            </c:numRef>
          </c:cat>
          <c:val>
            <c:numRef>
              <c:f>Sheet1!$F$2:$F$3</c:f>
              <c:numCache>
                <c:formatCode>General</c:formatCode>
                <c:ptCount val="2"/>
                <c:pt idx="0">
                  <c:v>18</c:v>
                </c:pt>
                <c:pt idx="1">
                  <c:v>16</c:v>
                </c:pt>
              </c:numCache>
            </c:numRef>
          </c:val>
          <c:smooth val="0"/>
          <c:extLst>
            <c:ext xmlns:c16="http://schemas.microsoft.com/office/drawing/2014/chart" uri="{C3380CC4-5D6E-409C-BE32-E72D297353CC}">
              <c16:uniqueId val="{00000005-84AF-48B4-B11E-85E0A77473AD}"/>
            </c:ext>
          </c:extLst>
        </c:ser>
        <c:dLbls>
          <c:showLegendKey val="0"/>
          <c:showVal val="0"/>
          <c:showCatName val="0"/>
          <c:showSerName val="0"/>
          <c:showPercent val="0"/>
          <c:showBubbleSize val="0"/>
        </c:dLbls>
        <c:smooth val="0"/>
        <c:axId val="719232464"/>
        <c:axId val="719236728"/>
      </c:lineChart>
      <c:catAx>
        <c:axId val="71923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19236728"/>
        <c:crosses val="autoZero"/>
        <c:auto val="1"/>
        <c:lblAlgn val="ctr"/>
        <c:lblOffset val="100"/>
        <c:noMultiLvlLbl val="0"/>
      </c:catAx>
      <c:valAx>
        <c:axId val="719236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19232464"/>
        <c:crosses val="autoZero"/>
        <c:crossBetween val="between"/>
      </c:valAx>
      <c:spPr>
        <a:noFill/>
        <a:ln>
          <a:noFill/>
        </a:ln>
        <a:effectLst/>
      </c:spPr>
    </c:plotArea>
    <c:legend>
      <c:legendPos val="b"/>
      <c:overlay val="0"/>
      <c:spPr>
        <a:noFill/>
        <a:ln w="57150">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a:t>
            </a:r>
            <a:r>
              <a:rPr lang="en-US" baseline="0" dirty="0"/>
              <a:t> of tax cuts (percentile)</a:t>
            </a:r>
            <a:endParaRPr lang="en-US" dirty="0"/>
          </a:p>
        </c:rich>
      </c:tx>
      <c:layout>
        <c:manualLayout>
          <c:xMode val="edge"/>
          <c:yMode val="edge"/>
          <c:x val="0.21891975308641978"/>
          <c:y val="0"/>
        </c:manualLayout>
      </c:layout>
      <c:overlay val="0"/>
    </c:title>
    <c:autoTitleDeleted val="0"/>
    <c:plotArea>
      <c:layout/>
      <c:pieChart>
        <c:varyColors val="1"/>
        <c:ser>
          <c:idx val="0"/>
          <c:order val="0"/>
          <c:tx>
            <c:strRef>
              <c:f>Sheet1!$B$1</c:f>
              <c:strCache>
                <c:ptCount val="1"/>
                <c:pt idx="0">
                  <c:v>Sales</c:v>
                </c:pt>
              </c:strCache>
            </c:strRef>
          </c:tx>
          <c:dLbls>
            <c:dLbl>
              <c:idx val="0"/>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AE94-4623-ACB8-948CD44C2719}"/>
                </c:ext>
              </c:extLst>
            </c:dLbl>
            <c:dLbl>
              <c:idx val="1"/>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AE94-4623-ACB8-948CD44C2719}"/>
                </c:ext>
              </c:extLst>
            </c:dLbl>
            <c:dLbl>
              <c:idx val="2"/>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2-AE94-4623-ACB8-948CD44C2719}"/>
                </c:ext>
              </c:extLst>
            </c:dLbl>
            <c:dLbl>
              <c:idx val="3"/>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AE94-4623-ACB8-948CD44C2719}"/>
                </c:ext>
              </c:extLst>
            </c:dLbl>
            <c:dLbl>
              <c:idx val="4"/>
              <c:layout>
                <c:manualLayout>
                  <c:x val="-0.28323934334597062"/>
                  <c:y val="-4.25042112273279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E94-4623-ACB8-948CD44C2719}"/>
                </c:ext>
              </c:extLst>
            </c:dLbl>
            <c:dLbl>
              <c:idx val="5"/>
              <c:layout>
                <c:manualLayout>
                  <c:x val="9.1683799941673957E-2"/>
                  <c:y val="3.2150272260743518E-2"/>
                </c:manualLayout>
              </c:layout>
              <c:tx>
                <c:rich>
                  <a:bodyPr/>
                  <a:lstStyle/>
                  <a:p>
                    <a:r>
                      <a:rPr lang="en-US" dirty="0"/>
                      <a:t>0-19 </a:t>
                    </a:r>
                    <a:br>
                      <a:rPr lang="en-US" dirty="0"/>
                    </a:br>
                    <a:r>
                      <a:rPr lang="en-US" dirty="0"/>
                      <a:t>0.3%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E94-4623-ACB8-948CD44C2719}"/>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top 1 </c:v>
                </c:pt>
                <c:pt idx="1">
                  <c:v>80-99 </c:v>
                </c:pt>
                <c:pt idx="2">
                  <c:v>60-79</c:v>
                </c:pt>
                <c:pt idx="3">
                  <c:v>40-59</c:v>
                </c:pt>
                <c:pt idx="4">
                  <c:v>20-39</c:v>
                </c:pt>
                <c:pt idx="5">
                  <c:v>0l-19</c:v>
                </c:pt>
              </c:strCache>
            </c:strRef>
          </c:cat>
          <c:val>
            <c:numRef>
              <c:f>Sheet1!$B$2:$B$7</c:f>
              <c:numCache>
                <c:formatCode>General</c:formatCode>
                <c:ptCount val="6"/>
                <c:pt idx="0">
                  <c:v>43</c:v>
                </c:pt>
                <c:pt idx="1">
                  <c:v>30</c:v>
                </c:pt>
                <c:pt idx="2">
                  <c:v>15</c:v>
                </c:pt>
                <c:pt idx="3">
                  <c:v>7</c:v>
                </c:pt>
                <c:pt idx="4">
                  <c:v>4</c:v>
                </c:pt>
                <c:pt idx="5">
                  <c:v>0.3</c:v>
                </c:pt>
              </c:numCache>
            </c:numRef>
          </c:val>
          <c:extLst>
            <c:ext xmlns:c16="http://schemas.microsoft.com/office/drawing/2014/chart" uri="{C3380CC4-5D6E-409C-BE32-E72D297353CC}">
              <c16:uniqueId val="{00000006-AE94-4623-ACB8-948CD44C2719}"/>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81003017146222"/>
          <c:y val="0.22553445132335556"/>
          <c:w val="0.84848903524909858"/>
          <c:h val="0.6577297589709683"/>
        </c:manualLayout>
      </c:layout>
      <c:barChart>
        <c:barDir val="col"/>
        <c:grouping val="clustered"/>
        <c:varyColors val="0"/>
        <c:ser>
          <c:idx val="0"/>
          <c:order val="0"/>
          <c:tx>
            <c:strRef>
              <c:f>Sheet1!$B$1</c:f>
              <c:strCache>
                <c:ptCount val="1"/>
                <c:pt idx="0">
                  <c:v>Is too much spent on social security?</c:v>
                </c:pt>
              </c:strCache>
            </c:strRef>
          </c:tx>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5-5709-4B8C-812F-F1C27EF53E23}"/>
              </c:ext>
            </c:extLst>
          </c:dPt>
          <c:dPt>
            <c:idx val="1"/>
            <c:invertIfNegative val="0"/>
            <c:bubble3D val="0"/>
            <c:spPr>
              <a:solidFill>
                <a:srgbClr val="FFC000"/>
              </a:solidFill>
              <a:ln>
                <a:noFill/>
              </a:ln>
              <a:effectLst/>
            </c:spPr>
            <c:extLst>
              <c:ext xmlns:c16="http://schemas.microsoft.com/office/drawing/2014/chart" uri="{C3380CC4-5D6E-409C-BE32-E72D297353CC}">
                <c16:uniqueId val="{00000004-5709-4B8C-812F-F1C27EF53E2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21</c:v>
                </c:pt>
                <c:pt idx="1">
                  <c:v>72</c:v>
                </c:pt>
              </c:numCache>
            </c:numRef>
          </c:val>
          <c:extLst>
            <c:ext xmlns:c16="http://schemas.microsoft.com/office/drawing/2014/chart" uri="{C3380CC4-5D6E-409C-BE32-E72D297353CC}">
              <c16:uniqueId val="{00000000-5709-4B8C-812F-F1C27EF53E23}"/>
            </c:ext>
          </c:extLst>
        </c:ser>
        <c:dLbls>
          <c:showLegendKey val="0"/>
          <c:showVal val="0"/>
          <c:showCatName val="0"/>
          <c:showSerName val="0"/>
          <c:showPercent val="0"/>
          <c:showBubbleSize val="0"/>
        </c:dLbls>
        <c:gapWidth val="219"/>
        <c:overlap val="-27"/>
        <c:axId val="860280576"/>
        <c:axId val="860281560"/>
      </c:barChart>
      <c:catAx>
        <c:axId val="86028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60281560"/>
        <c:crosses val="autoZero"/>
        <c:auto val="1"/>
        <c:lblAlgn val="ctr"/>
        <c:lblOffset val="100"/>
        <c:noMultiLvlLbl val="0"/>
      </c:catAx>
      <c:valAx>
        <c:axId val="860281560"/>
        <c:scaling>
          <c:orientation val="minMax"/>
        </c:scaling>
        <c:delete val="1"/>
        <c:axPos val="l"/>
        <c:numFmt formatCode="General" sourceLinked="1"/>
        <c:majorTickMark val="none"/>
        <c:minorTickMark val="none"/>
        <c:tickLblPos val="nextTo"/>
        <c:crossAx val="86028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332260141661302E-2"/>
          <c:y val="0.21493510265893431"/>
          <c:w val="0.88924661944623307"/>
          <c:h val="0.66593609890554184"/>
        </c:manualLayout>
      </c:layout>
      <c:barChart>
        <c:barDir val="col"/>
        <c:grouping val="clustered"/>
        <c:varyColors val="0"/>
        <c:ser>
          <c:idx val="0"/>
          <c:order val="0"/>
          <c:tx>
            <c:strRef>
              <c:f>Sheet1!$B$1</c:f>
              <c:strCache>
                <c:ptCount val="1"/>
                <c:pt idx="0">
                  <c:v>Is too much spent on poverty programs?</c:v>
                </c:pt>
              </c:strCache>
            </c:strRef>
          </c:tx>
          <c:spPr>
            <a:solidFill>
              <a:srgbClr val="00B05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4-ED18-409C-ACB1-089190653ADC}"/>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51</c:v>
                </c:pt>
                <c:pt idx="1">
                  <c:v>41</c:v>
                </c:pt>
              </c:numCache>
            </c:numRef>
          </c:val>
          <c:extLst>
            <c:ext xmlns:c16="http://schemas.microsoft.com/office/drawing/2014/chart" uri="{C3380CC4-5D6E-409C-BE32-E72D297353CC}">
              <c16:uniqueId val="{00000000-ED18-409C-ACB1-089190653ADC}"/>
            </c:ext>
          </c:extLst>
        </c:ser>
        <c:dLbls>
          <c:showLegendKey val="0"/>
          <c:showVal val="0"/>
          <c:showCatName val="0"/>
          <c:showSerName val="0"/>
          <c:showPercent val="0"/>
          <c:showBubbleSize val="0"/>
        </c:dLbls>
        <c:gapWidth val="219"/>
        <c:overlap val="-27"/>
        <c:axId val="952522784"/>
        <c:axId val="952524424"/>
      </c:barChart>
      <c:catAx>
        <c:axId val="95252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524424"/>
        <c:crosses val="autoZero"/>
        <c:auto val="1"/>
        <c:lblAlgn val="ctr"/>
        <c:lblOffset val="100"/>
        <c:noMultiLvlLbl val="0"/>
      </c:catAx>
      <c:valAx>
        <c:axId val="952524424"/>
        <c:scaling>
          <c:orientation val="minMax"/>
        </c:scaling>
        <c:delete val="1"/>
        <c:axPos val="l"/>
        <c:numFmt formatCode="General" sourceLinked="1"/>
        <c:majorTickMark val="none"/>
        <c:minorTickMark val="none"/>
        <c:tickLblPos val="nextTo"/>
        <c:crossAx val="95252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Too little</c:v>
                </c:pt>
                <c:pt idx="2">
                  <c:v>Fair share</c:v>
                </c:pt>
                <c:pt idx="3">
                  <c:v>Too much</c:v>
                </c:pt>
              </c:strCache>
            </c:strRef>
          </c:cat>
          <c:val>
            <c:numRef>
              <c:f>Sheet1!$B$2:$B$5</c:f>
              <c:numCache>
                <c:formatCode>General</c:formatCode>
                <c:ptCount val="4"/>
                <c:pt idx="0">
                  <c:v>2</c:v>
                </c:pt>
                <c:pt idx="1">
                  <c:v>62</c:v>
                </c:pt>
                <c:pt idx="2">
                  <c:v>27</c:v>
                </c:pt>
                <c:pt idx="3">
                  <c:v>9</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Percentage of worldwide spending</a:t>
            </a:r>
          </a:p>
        </c:rich>
      </c:tx>
      <c:layout>
        <c:manualLayout>
          <c:xMode val="edge"/>
          <c:yMode val="edge"/>
          <c:x val="0.18908950617283946"/>
          <c:y val="2.8645833333333332E-2"/>
        </c:manualLayout>
      </c:layout>
      <c:overlay val="0"/>
    </c:title>
    <c:autoTitleDeleted val="0"/>
    <c:plotArea>
      <c:layout/>
      <c:pieChart>
        <c:varyColors val="1"/>
        <c:ser>
          <c:idx val="0"/>
          <c:order val="0"/>
          <c:tx>
            <c:strRef>
              <c:f>Sheet1!$B$1</c:f>
              <c:strCache>
                <c:ptCount val="1"/>
                <c:pt idx="0">
                  <c:v>Sales</c:v>
                </c:pt>
              </c:strCache>
            </c:strRef>
          </c:tx>
          <c:dPt>
            <c:idx val="0"/>
            <c:bubble3D val="0"/>
            <c:spPr>
              <a:solidFill>
                <a:srgbClr val="0070C0"/>
              </a:solidFill>
            </c:spPr>
            <c:extLst>
              <c:ext xmlns:c16="http://schemas.microsoft.com/office/drawing/2014/chart" uri="{C3380CC4-5D6E-409C-BE32-E72D297353CC}">
                <c16:uniqueId val="{00000000-2E75-4B66-BD6D-4F2FF673CFB2}"/>
              </c:ext>
            </c:extLst>
          </c:dPt>
          <c:dLbls>
            <c:dLbl>
              <c:idx val="0"/>
              <c:layout>
                <c:manualLayout>
                  <c:x val="-0.11213114853698843"/>
                  <c:y val="8.107468011811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5-4B66-BD6D-4F2FF673CFB2}"/>
                </c:ext>
              </c:extLst>
            </c:dLbl>
            <c:dLbl>
              <c:idx val="1"/>
              <c:layout>
                <c:manualLayout>
                  <c:x val="-6.7382861864489163E-2"/>
                  <c:y val="-0.128976788057742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5-4B66-BD6D-4F2FF673CFB2}"/>
                </c:ext>
              </c:extLst>
            </c:dLbl>
            <c:dLbl>
              <c:idx val="5"/>
              <c:layout>
                <c:manualLayout>
                  <c:x val="0.11898919753086419"/>
                  <c:y val="1.5401902887139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5-4B66-BD6D-4F2FF673CFB2}"/>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United States</c:v>
                </c:pt>
                <c:pt idx="1">
                  <c:v>China</c:v>
                </c:pt>
                <c:pt idx="2">
                  <c:v>Russia</c:v>
                </c:pt>
                <c:pt idx="3">
                  <c:v>Saudi Arabia</c:v>
                </c:pt>
                <c:pt idx="4">
                  <c:v>India</c:v>
                </c:pt>
                <c:pt idx="5">
                  <c:v>All others</c:v>
                </c:pt>
              </c:strCache>
            </c:strRef>
          </c:cat>
          <c:val>
            <c:numRef>
              <c:f>Sheet1!$B$2:$B$7</c:f>
              <c:numCache>
                <c:formatCode>General</c:formatCode>
                <c:ptCount val="6"/>
                <c:pt idx="0">
                  <c:v>36</c:v>
                </c:pt>
                <c:pt idx="1">
                  <c:v>13</c:v>
                </c:pt>
                <c:pt idx="2">
                  <c:v>4</c:v>
                </c:pt>
                <c:pt idx="3">
                  <c:v>4</c:v>
                </c:pt>
                <c:pt idx="4">
                  <c:v>3</c:v>
                </c:pt>
                <c:pt idx="5">
                  <c:v>46</c:v>
                </c:pt>
              </c:numCache>
            </c:numRef>
          </c:val>
          <c:extLst>
            <c:ext xmlns:c16="http://schemas.microsoft.com/office/drawing/2014/chart" uri="{C3380CC4-5D6E-409C-BE32-E72D297353CC}">
              <c16:uniqueId val="{00000003-2E75-4B66-BD6D-4F2FF673CFB2}"/>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U.S. Budget</c:v>
                </c:pt>
              </c:strCache>
            </c:strRef>
          </c:tx>
          <c:dPt>
            <c:idx val="0"/>
            <c:bubble3D val="0"/>
            <c:spPr>
              <a:solidFill>
                <a:srgbClr val="3AA03E"/>
              </a:solidFill>
            </c:spPr>
            <c:extLst>
              <c:ext xmlns:c16="http://schemas.microsoft.com/office/drawing/2014/chart" uri="{C3380CC4-5D6E-409C-BE32-E72D297353CC}">
                <c16:uniqueId val="{00000001-2594-4C5B-8E90-1345FC0B68E1}"/>
              </c:ext>
            </c:extLst>
          </c:dPt>
          <c:cat>
            <c:strRef>
              <c:f>Sheet1!$A$2:$A$3</c:f>
              <c:strCache>
                <c:ptCount val="2"/>
                <c:pt idx="0">
                  <c:v>Foreign Aid</c:v>
                </c:pt>
                <c:pt idx="1">
                  <c:v>Rest of Budget</c:v>
                </c:pt>
              </c:strCache>
            </c:strRef>
          </c:cat>
          <c:val>
            <c:numRef>
              <c:f>Sheet1!$B$2:$B$3</c:f>
              <c:numCache>
                <c:formatCode>General</c:formatCode>
                <c:ptCount val="2"/>
                <c:pt idx="0">
                  <c:v>0.01</c:v>
                </c:pt>
                <c:pt idx="1">
                  <c:v>0.99</c:v>
                </c:pt>
              </c:numCache>
            </c:numRef>
          </c:val>
          <c:extLst>
            <c:ext xmlns:c16="http://schemas.microsoft.com/office/drawing/2014/chart" uri="{C3380CC4-5D6E-409C-BE32-E72D297353CC}">
              <c16:uniqueId val="{00000002-2594-4C5B-8E90-1345FC0B68E1}"/>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U.S. Budget</c:v>
                </c:pt>
              </c:strCache>
            </c:strRef>
          </c:tx>
          <c:dPt>
            <c:idx val="0"/>
            <c:bubble3D val="0"/>
            <c:spPr>
              <a:solidFill>
                <a:srgbClr val="3AA03E"/>
              </a:solidFill>
            </c:spPr>
            <c:extLst>
              <c:ext xmlns:c16="http://schemas.microsoft.com/office/drawing/2014/chart" uri="{C3380CC4-5D6E-409C-BE32-E72D297353CC}">
                <c16:uniqueId val="{00000001-722F-4773-AD2B-5B6D27FF948A}"/>
              </c:ext>
            </c:extLst>
          </c:dPt>
          <c:cat>
            <c:strRef>
              <c:f>Sheet1!$A$2:$A$3</c:f>
              <c:strCache>
                <c:ptCount val="2"/>
                <c:pt idx="0">
                  <c:v>Foreign Aid</c:v>
                </c:pt>
                <c:pt idx="1">
                  <c:v>Rest of Budget</c:v>
                </c:pt>
              </c:strCache>
            </c:strRef>
          </c:cat>
          <c:val>
            <c:numRef>
              <c:f>Sheet1!$B$2:$B$3</c:f>
              <c:numCache>
                <c:formatCode>General</c:formatCode>
                <c:ptCount val="2"/>
                <c:pt idx="0">
                  <c:v>0.25</c:v>
                </c:pt>
                <c:pt idx="1">
                  <c:v>0.75</c:v>
                </c:pt>
              </c:numCache>
            </c:numRef>
          </c:val>
          <c:extLst>
            <c:ext xmlns:c16="http://schemas.microsoft.com/office/drawing/2014/chart" uri="{C3380CC4-5D6E-409C-BE32-E72D297353CC}">
              <c16:uniqueId val="{00000002-722F-4773-AD2B-5B6D27FF948A}"/>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8569237108647747"/>
          <c:y val="4.0322580645161289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sure</c:v>
                </c:pt>
                <c:pt idx="1">
                  <c:v>Oppose</c:v>
                </c:pt>
                <c:pt idx="2">
                  <c:v>Favor</c:v>
                </c:pt>
              </c:strCache>
            </c:strRef>
          </c:cat>
          <c:val>
            <c:numRef>
              <c:f>Sheet1!$B$2:$B$4</c:f>
              <c:numCache>
                <c:formatCode>General</c:formatCode>
                <c:ptCount val="3"/>
                <c:pt idx="0">
                  <c:v>9</c:v>
                </c:pt>
                <c:pt idx="1">
                  <c:v>27</c:v>
                </c:pt>
                <c:pt idx="2">
                  <c:v>64</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funds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23C-4280-A32C-11030DEC9E0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E21-48F7-8756-556339368D2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E21-48F7-8756-556339368D2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E21-48F7-8756-556339368D2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E21-48F7-8756-556339368D2F}"/>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E21-48F7-8756-556339368D2F}"/>
              </c:ext>
            </c:extLst>
          </c:dPt>
          <c:dLbls>
            <c:dLbl>
              <c:idx val="0"/>
              <c:layout>
                <c:manualLayout>
                  <c:x val="-0.1296662049188296"/>
                  <c:y val="-7.85713992782153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3C-4280-A32C-11030DEC9E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Health</c:v>
                </c:pt>
                <c:pt idx="1">
                  <c:v>Income security</c:v>
                </c:pt>
                <c:pt idx="2">
                  <c:v>Education, training, employment</c:v>
                </c:pt>
                <c:pt idx="3">
                  <c:v>Transportation</c:v>
                </c:pt>
                <c:pt idx="4">
                  <c:v>Community development</c:v>
                </c:pt>
                <c:pt idx="5">
                  <c:v>other</c:v>
                </c:pt>
              </c:strCache>
            </c:strRef>
          </c:cat>
          <c:val>
            <c:numRef>
              <c:f>Sheet1!$B$2:$B$7</c:f>
              <c:numCache>
                <c:formatCode>General</c:formatCode>
                <c:ptCount val="6"/>
                <c:pt idx="0">
                  <c:v>61</c:v>
                </c:pt>
                <c:pt idx="1">
                  <c:v>15</c:v>
                </c:pt>
                <c:pt idx="2">
                  <c:v>9</c:v>
                </c:pt>
                <c:pt idx="3">
                  <c:v>9</c:v>
                </c:pt>
                <c:pt idx="4">
                  <c:v>3</c:v>
                </c:pt>
                <c:pt idx="5">
                  <c:v>3</c:v>
                </c:pt>
              </c:numCache>
            </c:numRef>
          </c:val>
          <c:extLst>
            <c:ext xmlns:c16="http://schemas.microsoft.com/office/drawing/2014/chart" uri="{C3380CC4-5D6E-409C-BE32-E72D297353CC}">
              <c16:uniqueId val="{00000000-423C-4280-A32C-11030DEC9E0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5390954602896861"/>
          <c:y val="9.4817708333333334E-2"/>
          <c:w val="0.84609045397103155"/>
          <c:h val="0.1812204724409448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c:rich>
      </c:tx>
      <c:layout>
        <c:manualLayout>
          <c:xMode val="edge"/>
          <c:yMode val="edge"/>
          <c:x val="0.37755787037037036"/>
          <c:y val="5.107526881720430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(Pew Research Center national poll, 2019)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Partner</c:v>
                </c:pt>
                <c:pt idx="2">
                  <c:v>Enemy</c:v>
                </c:pt>
                <c:pt idx="3">
                  <c:v>Competitor</c:v>
                </c:pt>
              </c:strCache>
            </c:strRef>
          </c:cat>
          <c:val>
            <c:numRef>
              <c:f>Sheet1!$B$2:$B$5</c:f>
              <c:numCache>
                <c:formatCode>General</c:formatCode>
                <c:ptCount val="4"/>
                <c:pt idx="0">
                  <c:v>2</c:v>
                </c:pt>
                <c:pt idx="1">
                  <c:v>9</c:v>
                </c:pt>
                <c:pt idx="2">
                  <c:v>27</c:v>
                </c:pt>
                <c:pt idx="3">
                  <c:v>64</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Billions of dollars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1B-486D-9532-5B2BA44858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9FCF-498C-BA3A-205C3AAB1DF1}"/>
              </c:ext>
            </c:extLst>
          </c:dPt>
          <c:cat>
            <c:strRef>
              <c:f>Sheet1!$A$2:$A$3</c:f>
              <c:strCache>
                <c:ptCount val="2"/>
                <c:pt idx="0">
                  <c:v>Federal agencies</c:v>
                </c:pt>
                <c:pt idx="1">
                  <c:v>State &amp; Local gov</c:v>
                </c:pt>
              </c:strCache>
            </c:strRef>
          </c:cat>
          <c:val>
            <c:numRef>
              <c:f>Sheet1!$B$2:$B$3</c:f>
              <c:numCache>
                <c:formatCode>General</c:formatCode>
                <c:ptCount val="2"/>
                <c:pt idx="0">
                  <c:v>8</c:v>
                </c:pt>
                <c:pt idx="1">
                  <c:v>280</c:v>
                </c:pt>
              </c:numCache>
            </c:numRef>
          </c:val>
          <c:extLst>
            <c:ext xmlns:c16="http://schemas.microsoft.com/office/drawing/2014/chart" uri="{C3380CC4-5D6E-409C-BE32-E72D297353CC}">
              <c16:uniqueId val="{00000000-9FCF-498C-BA3A-205C3AAB1D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0.76852</cdr:x>
      <cdr:y>0.5</cdr:y>
    </cdr:from>
    <cdr:to>
      <cdr:x>0.87963</cdr:x>
      <cdr:y>0.6875</cdr:y>
    </cdr:to>
    <cdr:sp macro="" textlink="">
      <cdr:nvSpPr>
        <cdr:cNvPr id="2" name="TextBox 1">
          <a:extLst xmlns:a="http://schemas.openxmlformats.org/drawingml/2006/main">
            <a:ext uri="{FF2B5EF4-FFF2-40B4-BE49-F238E27FC236}">
              <a16:creationId xmlns:a16="http://schemas.microsoft.com/office/drawing/2014/main" id="{6BE95034-A6F2-4D3C-A5E4-331FC0F4E06E}"/>
            </a:ext>
          </a:extLst>
        </cdr:cNvPr>
        <cdr:cNvSpPr txBox="1"/>
      </cdr:nvSpPr>
      <cdr:spPr>
        <a:xfrm xmlns:a="http://schemas.openxmlformats.org/drawingml/2006/main">
          <a:off x="6324600" y="2438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Health</a:t>
          </a:r>
        </a:p>
      </cdr:txBody>
    </cdr:sp>
  </cdr:relSizeAnchor>
  <cdr:relSizeAnchor xmlns:cdr="http://schemas.openxmlformats.org/drawingml/2006/chartDrawing">
    <cdr:from>
      <cdr:x>0.71296</cdr:x>
      <cdr:y>0.54688</cdr:y>
    </cdr:from>
    <cdr:to>
      <cdr:x>0.76852</cdr:x>
      <cdr:y>0.57813</cdr:y>
    </cdr:to>
    <cdr:cxnSp macro="">
      <cdr:nvCxnSpPr>
        <cdr:cNvPr id="4" name="Straight Arrow Connector 3">
          <a:extLst xmlns:a="http://schemas.openxmlformats.org/drawingml/2006/main">
            <a:ext uri="{FF2B5EF4-FFF2-40B4-BE49-F238E27FC236}">
              <a16:creationId xmlns:a16="http://schemas.microsoft.com/office/drawing/2014/main" id="{8A7DEFB1-5E73-492E-81C7-582D4311532B}"/>
            </a:ext>
          </a:extLst>
        </cdr:cNvPr>
        <cdr:cNvCxnSpPr/>
      </cdr:nvCxnSpPr>
      <cdr:spPr>
        <a:xfrm xmlns:a="http://schemas.openxmlformats.org/drawingml/2006/main" flipH="1">
          <a:off x="5867400" y="2667000"/>
          <a:ext cx="457200" cy="1524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0.13723</cdr:x>
      <cdr:y>0</cdr:y>
    </cdr:from>
    <cdr:to>
      <cdr:x>0.62839</cdr:x>
      <cdr:y>0.22072</cdr:y>
    </cdr:to>
    <cdr:sp macro="" textlink="">
      <cdr:nvSpPr>
        <cdr:cNvPr id="2" name="TextBox 1">
          <a:extLst xmlns:a="http://schemas.openxmlformats.org/drawingml/2006/main">
            <a:ext uri="{FF2B5EF4-FFF2-40B4-BE49-F238E27FC236}">
              <a16:creationId xmlns:a16="http://schemas.microsoft.com/office/drawing/2014/main" id="{C77A4707-6F69-4F4B-BAB6-A26F21D184C2}"/>
            </a:ext>
          </a:extLst>
        </cdr:cNvPr>
        <cdr:cNvSpPr txBox="1"/>
      </cdr:nvSpPr>
      <cdr:spPr>
        <a:xfrm xmlns:a="http://schemas.openxmlformats.org/drawingml/2006/main">
          <a:off x="1085592" y="0"/>
          <a:ext cx="3885300" cy="6659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Size of daily audience (viewers/subscribers)</a:t>
          </a:r>
        </a:p>
      </cdr:txBody>
    </cdr:sp>
  </cdr:relSizeAnchor>
  <cdr:relSizeAnchor xmlns:cdr="http://schemas.openxmlformats.org/drawingml/2006/chartDrawing">
    <cdr:from>
      <cdr:x>0</cdr:x>
      <cdr:y>0.08639</cdr:y>
    </cdr:from>
    <cdr:to>
      <cdr:x>0.14284</cdr:x>
      <cdr:y>0.32397</cdr:y>
    </cdr:to>
    <cdr:sp macro="" textlink="">
      <cdr:nvSpPr>
        <cdr:cNvPr id="3" name="TextBox 2">
          <a:extLst xmlns:a="http://schemas.openxmlformats.org/drawingml/2006/main">
            <a:ext uri="{FF2B5EF4-FFF2-40B4-BE49-F238E27FC236}">
              <a16:creationId xmlns:a16="http://schemas.microsoft.com/office/drawing/2014/main" id="{875B7785-2117-4A9E-86A2-D7F08FDE22EF}"/>
            </a:ext>
          </a:extLst>
        </cdr:cNvPr>
        <cdr:cNvSpPr txBox="1"/>
      </cdr:nvSpPr>
      <cdr:spPr>
        <a:xfrm xmlns:a="http://schemas.openxmlformats.org/drawingml/2006/main">
          <a:off x="0" y="381001"/>
          <a:ext cx="1129904" cy="1047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1980</a:t>
          </a:r>
        </a:p>
      </cdr:txBody>
    </cdr:sp>
  </cdr:relSizeAnchor>
  <cdr:relSizeAnchor xmlns:cdr="http://schemas.openxmlformats.org/drawingml/2006/chartDrawing">
    <cdr:from>
      <cdr:x>0</cdr:x>
      <cdr:y>0.47156</cdr:y>
    </cdr:from>
    <cdr:to>
      <cdr:x>0.14284</cdr:x>
      <cdr:y>0.70914</cdr:y>
    </cdr:to>
    <cdr:sp macro="" textlink="">
      <cdr:nvSpPr>
        <cdr:cNvPr id="4" name="TextBox 1">
          <a:extLst xmlns:a="http://schemas.openxmlformats.org/drawingml/2006/main">
            <a:ext uri="{FF2B5EF4-FFF2-40B4-BE49-F238E27FC236}">
              <a16:creationId xmlns:a16="http://schemas.microsoft.com/office/drawing/2014/main" id="{2A7BC529-B467-4311-B191-2172C02DC52E}"/>
            </a:ext>
          </a:extLst>
        </cdr:cNvPr>
        <cdr:cNvSpPr txBox="1"/>
      </cdr:nvSpPr>
      <cdr:spPr>
        <a:xfrm xmlns:a="http://schemas.openxmlformats.org/drawingml/2006/main">
          <a:off x="0" y="2079626"/>
          <a:ext cx="1129904" cy="1047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Today</a:t>
          </a:r>
        </a:p>
      </cdr:txBody>
    </cdr:sp>
  </cdr:relSizeAnchor>
</c:userShapes>
</file>

<file path=ppt/drawings/drawing11.xml><?xml version="1.0" encoding="utf-8"?>
<c:userShapes xmlns:c="http://schemas.openxmlformats.org/drawingml/2006/chart">
  <cdr:relSizeAnchor xmlns:cdr="http://schemas.openxmlformats.org/drawingml/2006/chartDrawing">
    <cdr:from>
      <cdr:x>0.15079</cdr:x>
      <cdr:y>0.40407</cdr:y>
    </cdr:from>
    <cdr:to>
      <cdr:x>0.27249</cdr:x>
      <cdr:y>0.66303</cdr:y>
    </cdr:to>
    <cdr:sp macro="" textlink="">
      <cdr:nvSpPr>
        <cdr:cNvPr id="2" name="TextBox 1">
          <a:extLst xmlns:a="http://schemas.openxmlformats.org/drawingml/2006/main">
            <a:ext uri="{FF2B5EF4-FFF2-40B4-BE49-F238E27FC236}">
              <a16:creationId xmlns:a16="http://schemas.microsoft.com/office/drawing/2014/main" id="{F87E745E-FE12-4557-8732-999FBE06516C}"/>
            </a:ext>
          </a:extLst>
        </cdr:cNvPr>
        <cdr:cNvSpPr txBox="1"/>
      </cdr:nvSpPr>
      <cdr:spPr>
        <a:xfrm xmlns:a="http://schemas.openxmlformats.org/drawingml/2006/main">
          <a:off x="1240971" y="1828800"/>
          <a:ext cx="1001486" cy="1172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dirty="0"/>
        </a:p>
      </cdr:txBody>
    </cdr:sp>
  </cdr:relSizeAnchor>
  <cdr:relSizeAnchor xmlns:cdr="http://schemas.openxmlformats.org/drawingml/2006/chartDrawing">
    <cdr:from>
      <cdr:x>0.59612</cdr:x>
      <cdr:y>0.68492</cdr:y>
    </cdr:from>
    <cdr:to>
      <cdr:x>0.71781</cdr:x>
      <cdr:y>1</cdr:y>
    </cdr:to>
    <cdr:sp macro="" textlink="">
      <cdr:nvSpPr>
        <cdr:cNvPr id="3" name="TextBox 1">
          <a:extLst xmlns:a="http://schemas.openxmlformats.org/drawingml/2006/main">
            <a:ext uri="{FF2B5EF4-FFF2-40B4-BE49-F238E27FC236}">
              <a16:creationId xmlns:a16="http://schemas.microsoft.com/office/drawing/2014/main" id="{8E319A92-A02B-4304-B1E0-5CA5A4CB857E}"/>
            </a:ext>
          </a:extLst>
        </cdr:cNvPr>
        <cdr:cNvSpPr txBox="1"/>
      </cdr:nvSpPr>
      <cdr:spPr>
        <a:xfrm xmlns:a="http://schemas.openxmlformats.org/drawingml/2006/main">
          <a:off x="4905828" y="3099934"/>
          <a:ext cx="1001486" cy="1426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2000" dirty="0"/>
        </a:p>
      </cdr:txBody>
    </cdr:sp>
  </cdr:relSizeAnchor>
  <cdr:relSizeAnchor xmlns:cdr="http://schemas.openxmlformats.org/drawingml/2006/chartDrawing">
    <cdr:from>
      <cdr:x>0.18959</cdr:x>
      <cdr:y>0.33592</cdr:y>
    </cdr:from>
    <cdr:to>
      <cdr:x>0.21429</cdr:x>
      <cdr:y>0.40407</cdr:y>
    </cdr:to>
    <cdr:cxnSp macro="">
      <cdr:nvCxnSpPr>
        <cdr:cNvPr id="5" name="Straight Arrow Connector 4">
          <a:extLst xmlns:a="http://schemas.openxmlformats.org/drawingml/2006/main">
            <a:ext uri="{FF2B5EF4-FFF2-40B4-BE49-F238E27FC236}">
              <a16:creationId xmlns:a16="http://schemas.microsoft.com/office/drawing/2014/main" id="{5FB3DEB4-BC0C-487F-BB7B-233D979467DA}"/>
            </a:ext>
          </a:extLst>
        </cdr:cNvPr>
        <cdr:cNvCxnSpPr/>
      </cdr:nvCxnSpPr>
      <cdr:spPr>
        <a:xfrm xmlns:a="http://schemas.openxmlformats.org/drawingml/2006/main" flipH="1" flipV="1">
          <a:off x="1560286" y="1520371"/>
          <a:ext cx="203200" cy="30842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0.51935</cdr:y>
    </cdr:from>
    <cdr:to>
      <cdr:x>0.23519</cdr:x>
      <cdr:y>0.73226</cdr:y>
    </cdr:to>
    <cdr:sp macro="" textlink="">
      <cdr:nvSpPr>
        <cdr:cNvPr id="2" name="TextBox 1">
          <a:extLst xmlns:a="http://schemas.openxmlformats.org/drawingml/2006/main">
            <a:ext uri="{FF2B5EF4-FFF2-40B4-BE49-F238E27FC236}">
              <a16:creationId xmlns:a16="http://schemas.microsoft.com/office/drawing/2014/main" id="{D22A6393-0D7C-45E0-AA27-241BCC22A0FC}"/>
            </a:ext>
          </a:extLst>
        </cdr:cNvPr>
        <cdr:cNvSpPr txBox="1"/>
      </cdr:nvSpPr>
      <cdr:spPr>
        <a:xfrm xmlns:a="http://schemas.openxmlformats.org/drawingml/2006/main">
          <a:off x="0" y="2453640"/>
          <a:ext cx="25806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Senate incumbents</a:t>
          </a:r>
        </a:p>
      </cdr:txBody>
    </cdr:sp>
  </cdr:relSizeAnchor>
  <cdr:relSizeAnchor xmlns:cdr="http://schemas.openxmlformats.org/drawingml/2006/chartDrawing">
    <cdr:from>
      <cdr:x>0.00463</cdr:x>
      <cdr:y>0.12796</cdr:y>
    </cdr:from>
    <cdr:to>
      <cdr:x>0.23981</cdr:x>
      <cdr:y>0.34086</cdr:y>
    </cdr:to>
    <cdr:sp macro="" textlink="">
      <cdr:nvSpPr>
        <cdr:cNvPr id="3" name="TextBox 1">
          <a:extLst xmlns:a="http://schemas.openxmlformats.org/drawingml/2006/main">
            <a:ext uri="{FF2B5EF4-FFF2-40B4-BE49-F238E27FC236}">
              <a16:creationId xmlns:a16="http://schemas.microsoft.com/office/drawing/2014/main" id="{43A55852-8FD5-43FB-9D0E-B6F33E59AEE7}"/>
            </a:ext>
          </a:extLst>
        </cdr:cNvPr>
        <cdr:cNvSpPr txBox="1"/>
      </cdr:nvSpPr>
      <cdr:spPr>
        <a:xfrm xmlns:a="http://schemas.openxmlformats.org/drawingml/2006/main">
          <a:off x="50800" y="604520"/>
          <a:ext cx="2580640" cy="1005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t>House incumbents</a:t>
          </a:r>
        </a:p>
      </cdr:txBody>
    </cdr:sp>
  </cdr:relSizeAnchor>
</c:userShapes>
</file>

<file path=ppt/drawings/drawing13.xml><?xml version="1.0" encoding="utf-8"?>
<c:userShapes xmlns:c="http://schemas.openxmlformats.org/drawingml/2006/chart">
  <cdr:relSizeAnchor xmlns:cdr="http://schemas.openxmlformats.org/drawingml/2006/chartDrawing">
    <cdr:from>
      <cdr:x>0.64021</cdr:x>
      <cdr:y>0.09099</cdr:y>
    </cdr:from>
    <cdr:to>
      <cdr:x>0.96495</cdr:x>
      <cdr:y>0.23475</cdr:y>
    </cdr:to>
    <cdr:sp macro="" textlink="">
      <cdr:nvSpPr>
        <cdr:cNvPr id="2" name="TextBox 2">
          <a:extLst xmlns:a="http://schemas.openxmlformats.org/drawingml/2006/main">
            <a:ext uri="{FF2B5EF4-FFF2-40B4-BE49-F238E27FC236}">
              <a16:creationId xmlns:a16="http://schemas.microsoft.com/office/drawing/2014/main" id="{62175E3F-9C5E-4F57-9251-3B330204EA7A}"/>
            </a:ext>
          </a:extLst>
        </cdr:cNvPr>
        <cdr:cNvSpPr txBox="1"/>
      </cdr:nvSpPr>
      <cdr:spPr>
        <a:xfrm xmlns:a="http://schemas.openxmlformats.org/drawingml/2006/main">
          <a:off x="5219884" y="467360"/>
          <a:ext cx="2647735" cy="7384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Republicans in control</a:t>
          </a:r>
        </a:p>
        <a:p xmlns:a="http://schemas.openxmlformats.org/drawingml/2006/main">
          <a:r>
            <a:rPr lang="en-US" dirty="0"/>
            <a:t>of House and Senate</a:t>
          </a:r>
        </a:p>
      </cdr:txBody>
    </cdr:sp>
  </cdr:relSizeAnchor>
  <cdr:relSizeAnchor xmlns:cdr="http://schemas.openxmlformats.org/drawingml/2006/chartDrawing">
    <cdr:from>
      <cdr:x>0.65071</cdr:x>
      <cdr:y>0.30251</cdr:y>
    </cdr:from>
    <cdr:to>
      <cdr:x>0.98537</cdr:x>
      <cdr:y>0.436</cdr:y>
    </cdr:to>
    <cdr:sp macro="" textlink="">
      <cdr:nvSpPr>
        <cdr:cNvPr id="3" name="TextBox 6">
          <a:extLst xmlns:a="http://schemas.openxmlformats.org/drawingml/2006/main">
            <a:ext uri="{FF2B5EF4-FFF2-40B4-BE49-F238E27FC236}">
              <a16:creationId xmlns:a16="http://schemas.microsoft.com/office/drawing/2014/main" id="{D0B89ACE-52D0-49A7-BB9F-60DA4D687D35}"/>
            </a:ext>
          </a:extLst>
        </cdr:cNvPr>
        <cdr:cNvSpPr txBox="1"/>
      </cdr:nvSpPr>
      <cdr:spPr>
        <a:xfrm xmlns:a="http://schemas.openxmlformats.org/drawingml/2006/main">
          <a:off x="5305508" y="1521792"/>
          <a:ext cx="2728622" cy="6715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Democrats in control</a:t>
          </a:r>
        </a:p>
        <a:p xmlns:a="http://schemas.openxmlformats.org/drawingml/2006/main">
          <a:r>
            <a:rPr lang="en-US" dirty="0"/>
            <a:t>of House</a:t>
          </a:r>
        </a:p>
      </cdr:txBody>
    </cdr:sp>
  </cdr:relSizeAnchor>
  <cdr:relSizeAnchor xmlns:cdr="http://schemas.openxmlformats.org/drawingml/2006/chartDrawing">
    <cdr:from>
      <cdr:x>0.22087</cdr:x>
      <cdr:y>0.10431</cdr:y>
    </cdr:from>
    <cdr:to>
      <cdr:x>0.64119</cdr:x>
      <cdr:y>0.15687</cdr:y>
    </cdr:to>
    <cdr:cxnSp macro="">
      <cdr:nvCxnSpPr>
        <cdr:cNvPr id="4" name="Straight Arrow Connector 3">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1800823" y="535771"/>
          <a:ext cx="3427038" cy="26997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0.5253</cdr:x>
      <cdr:y>0.11455</cdr:y>
    </cdr:from>
    <cdr:to>
      <cdr:x>0.64953</cdr:x>
      <cdr:y>0.23228</cdr:y>
    </cdr:to>
    <cdr:cxnSp macro="">
      <cdr:nvCxnSpPr>
        <cdr:cNvPr id="7" name="Straight Arrow Connector 6">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4283021" y="588396"/>
          <a:ext cx="1012879" cy="6046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0.77534</cdr:x>
      <cdr:y>0.4226</cdr:y>
    </cdr:from>
    <cdr:to>
      <cdr:x>0.80752</cdr:x>
      <cdr:y>0.53096</cdr:y>
    </cdr:to>
    <cdr:cxnSp macro="">
      <cdr:nvCxnSpPr>
        <cdr:cNvPr id="10" name="Straight Arrow Connector 9">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a:off x="6321618" y="2170706"/>
          <a:ext cx="262393" cy="55659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0.64644</cdr:x>
      <cdr:y>0</cdr:y>
    </cdr:from>
    <cdr:to>
      <cdr:x>0.97118</cdr:x>
      <cdr:y>0.12583</cdr:y>
    </cdr:to>
    <cdr:sp macro="" textlink="">
      <cdr:nvSpPr>
        <cdr:cNvPr id="2" name="TextBox 2">
          <a:extLst xmlns:a="http://schemas.openxmlformats.org/drawingml/2006/main">
            <a:ext uri="{FF2B5EF4-FFF2-40B4-BE49-F238E27FC236}">
              <a16:creationId xmlns:a16="http://schemas.microsoft.com/office/drawing/2014/main" id="{62175E3F-9C5E-4F57-9251-3B330204EA7A}"/>
            </a:ext>
          </a:extLst>
        </cdr:cNvPr>
        <cdr:cNvSpPr txBox="1"/>
      </cdr:nvSpPr>
      <cdr:spPr>
        <a:xfrm xmlns:a="http://schemas.openxmlformats.org/drawingml/2006/main">
          <a:off x="5270684" y="0"/>
          <a:ext cx="2647735"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Democrats in control</a:t>
          </a:r>
        </a:p>
        <a:p xmlns:a="http://schemas.openxmlformats.org/drawingml/2006/main">
          <a:r>
            <a:rPr lang="en-US" dirty="0"/>
            <a:t>of House and Senate</a:t>
          </a:r>
        </a:p>
      </cdr:txBody>
    </cdr:sp>
  </cdr:relSizeAnchor>
  <cdr:relSizeAnchor xmlns:cdr="http://schemas.openxmlformats.org/drawingml/2006/chartDrawing">
    <cdr:from>
      <cdr:x>0.64681</cdr:x>
      <cdr:y>0.25607</cdr:y>
    </cdr:from>
    <cdr:to>
      <cdr:x>0.98147</cdr:x>
      <cdr:y>0.3819</cdr:y>
    </cdr:to>
    <cdr:sp macro="" textlink="">
      <cdr:nvSpPr>
        <cdr:cNvPr id="3" name="TextBox 6">
          <a:extLst xmlns:a="http://schemas.openxmlformats.org/drawingml/2006/main">
            <a:ext uri="{FF2B5EF4-FFF2-40B4-BE49-F238E27FC236}">
              <a16:creationId xmlns:a16="http://schemas.microsoft.com/office/drawing/2014/main" id="{D0B89ACE-52D0-49A7-BB9F-60DA4D687D35}"/>
            </a:ext>
          </a:extLst>
        </cdr:cNvPr>
        <cdr:cNvSpPr txBox="1"/>
      </cdr:nvSpPr>
      <cdr:spPr>
        <a:xfrm xmlns:a="http://schemas.openxmlformats.org/drawingml/2006/main">
          <a:off x="5273694" y="1315316"/>
          <a:ext cx="272861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Republicans in control</a:t>
          </a:r>
        </a:p>
        <a:p xmlns:a="http://schemas.openxmlformats.org/drawingml/2006/main">
          <a:r>
            <a:rPr lang="en-US" dirty="0"/>
            <a:t>of House and Senate</a:t>
          </a:r>
        </a:p>
      </cdr:txBody>
    </cdr:sp>
  </cdr:relSizeAnchor>
  <cdr:relSizeAnchor xmlns:cdr="http://schemas.openxmlformats.org/drawingml/2006/chartDrawing">
    <cdr:from>
      <cdr:x>0.22336</cdr:x>
      <cdr:y>0.08057</cdr:y>
    </cdr:from>
    <cdr:to>
      <cdr:x>0.64368</cdr:x>
      <cdr:y>0.13313</cdr:y>
    </cdr:to>
    <cdr:cxnSp macro="">
      <cdr:nvCxnSpPr>
        <cdr:cNvPr id="4" name="Straight Arrow Connector 3">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1821180" y="413865"/>
          <a:ext cx="3427013" cy="26994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0.5253</cdr:x>
      <cdr:y>0.11455</cdr:y>
    </cdr:from>
    <cdr:to>
      <cdr:x>0.64953</cdr:x>
      <cdr:y>0.23228</cdr:y>
    </cdr:to>
    <cdr:cxnSp macro="">
      <cdr:nvCxnSpPr>
        <cdr:cNvPr id="7" name="Straight Arrow Connector 6">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flipH="1">
          <a:off x="4283021" y="588396"/>
          <a:ext cx="1012879" cy="6046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0.74608</cdr:x>
      <cdr:y>0.39164</cdr:y>
    </cdr:from>
    <cdr:to>
      <cdr:x>0.77826</cdr:x>
      <cdr:y>0.47523</cdr:y>
    </cdr:to>
    <cdr:cxnSp macro="">
      <cdr:nvCxnSpPr>
        <cdr:cNvPr id="10" name="Straight Arrow Connector 9">
          <a:extLst xmlns:a="http://schemas.openxmlformats.org/drawingml/2006/main">
            <a:ext uri="{FF2B5EF4-FFF2-40B4-BE49-F238E27FC236}">
              <a16:creationId xmlns:a16="http://schemas.microsoft.com/office/drawing/2014/main" id="{9E65338F-7F1C-4711-B0EA-4E3275CBA1E4}"/>
            </a:ext>
          </a:extLst>
        </cdr:cNvPr>
        <cdr:cNvCxnSpPr>
          <a:cxnSpLocks xmlns:a="http://schemas.openxmlformats.org/drawingml/2006/main"/>
        </cdr:cNvCxnSpPr>
      </cdr:nvCxnSpPr>
      <cdr:spPr>
        <a:xfrm xmlns:a="http://schemas.openxmlformats.org/drawingml/2006/main">
          <a:off x="6083118" y="2011676"/>
          <a:ext cx="262354" cy="4293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0.18889</cdr:x>
      <cdr:y>0.11082</cdr:y>
    </cdr:from>
    <cdr:to>
      <cdr:x>0.43889</cdr:x>
      <cdr:y>0.20037</cdr:y>
    </cdr:to>
    <cdr:cxnSp macro="">
      <cdr:nvCxnSpPr>
        <cdr:cNvPr id="6" name="Straight Arrow Connector 5">
          <a:extLst xmlns:a="http://schemas.openxmlformats.org/drawingml/2006/main">
            <a:ext uri="{FF2B5EF4-FFF2-40B4-BE49-F238E27FC236}">
              <a16:creationId xmlns:a16="http://schemas.microsoft.com/office/drawing/2014/main" id="{D81EE7AF-58E2-47D5-90BC-D719B623DAE2}"/>
            </a:ext>
          </a:extLst>
        </cdr:cNvPr>
        <cdr:cNvCxnSpPr/>
      </cdr:nvCxnSpPr>
      <cdr:spPr>
        <a:xfrm xmlns:a="http://schemas.openxmlformats.org/drawingml/2006/main">
          <a:off x="1554450" y="591116"/>
          <a:ext cx="2057400" cy="47766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0.13433</cdr:y>
    </cdr:from>
    <cdr:to>
      <cdr:x>0.53704</cdr:x>
      <cdr:y>0.16418</cdr:y>
    </cdr:to>
    <cdr:cxnSp macro="">
      <cdr:nvCxnSpPr>
        <cdr:cNvPr id="8" name="Straight Arrow Connector 7">
          <a:extLst xmlns:a="http://schemas.openxmlformats.org/drawingml/2006/main">
            <a:ext uri="{FF2B5EF4-FFF2-40B4-BE49-F238E27FC236}">
              <a16:creationId xmlns:a16="http://schemas.microsoft.com/office/drawing/2014/main" id="{4C2CCC1B-210B-4889-BD0B-504F59582ADA}"/>
            </a:ext>
          </a:extLst>
        </cdr:cNvPr>
        <cdr:cNvCxnSpPr/>
      </cdr:nvCxnSpPr>
      <cdr:spPr>
        <a:xfrm xmlns:a="http://schemas.openxmlformats.org/drawingml/2006/main" flipH="1">
          <a:off x="4114800" y="685800"/>
          <a:ext cx="304800" cy="152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0.65517</cdr:x>
      <cdr:y>0.4133</cdr:y>
    </cdr:from>
    <cdr:to>
      <cdr:x>0.84961</cdr:x>
      <cdr:y>0.55616</cdr:y>
    </cdr:to>
    <cdr:cxnSp macro="">
      <cdr:nvCxnSpPr>
        <cdr:cNvPr id="3" name="Straight Arrow Connector 2">
          <a:extLst xmlns:a="http://schemas.openxmlformats.org/drawingml/2006/main">
            <a:ext uri="{FF2B5EF4-FFF2-40B4-BE49-F238E27FC236}">
              <a16:creationId xmlns:a16="http://schemas.microsoft.com/office/drawing/2014/main" id="{8B7030B1-5AD1-4513-8EE0-0560914777AD}"/>
            </a:ext>
          </a:extLst>
        </cdr:cNvPr>
        <cdr:cNvCxnSpPr/>
      </cdr:nvCxnSpPr>
      <cdr:spPr>
        <a:xfrm xmlns:a="http://schemas.openxmlformats.org/drawingml/2006/main" flipH="1" flipV="1">
          <a:off x="5391810" y="2204522"/>
          <a:ext cx="1600163" cy="762015"/>
        </a:xfrm>
        <a:prstGeom xmlns:a="http://schemas.openxmlformats.org/drawingml/2006/main" prst="straightConnector1">
          <a:avLst/>
        </a:prstGeom>
        <a:ln xmlns:a="http://schemas.openxmlformats.org/drawingml/2006/main" w="38100">
          <a:solidFill>
            <a:srgbClr val="FFC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0.64815</cdr:x>
      <cdr:y>0.57143</cdr:y>
    </cdr:from>
    <cdr:to>
      <cdr:x>0.83333</cdr:x>
      <cdr:y>0.75714</cdr:y>
    </cdr:to>
    <cdr:cxnSp macro="">
      <cdr:nvCxnSpPr>
        <cdr:cNvPr id="7" name="Straight Arrow Connector 6">
          <a:extLst xmlns:a="http://schemas.openxmlformats.org/drawingml/2006/main">
            <a:ext uri="{FF2B5EF4-FFF2-40B4-BE49-F238E27FC236}">
              <a16:creationId xmlns:a16="http://schemas.microsoft.com/office/drawing/2014/main" id="{7338EE19-A03F-41D8-861A-2EACF26C7AE0}"/>
            </a:ext>
          </a:extLst>
        </cdr:cNvPr>
        <cdr:cNvCxnSpPr/>
      </cdr:nvCxnSpPr>
      <cdr:spPr>
        <a:xfrm xmlns:a="http://schemas.openxmlformats.org/drawingml/2006/main" flipV="1">
          <a:off x="5334000" y="3048000"/>
          <a:ext cx="1524000" cy="990600"/>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0.83333</cdr:x>
      <cdr:y>0.5</cdr:y>
    </cdr:from>
    <cdr:to>
      <cdr:x>0.94444</cdr:x>
      <cdr:y>0.67143</cdr:y>
    </cdr:to>
    <cdr:sp macro="" textlink="">
      <cdr:nvSpPr>
        <cdr:cNvPr id="14" name="TextBox 13">
          <a:extLst xmlns:a="http://schemas.openxmlformats.org/drawingml/2006/main">
            <a:ext uri="{FF2B5EF4-FFF2-40B4-BE49-F238E27FC236}">
              <a16:creationId xmlns:a16="http://schemas.microsoft.com/office/drawing/2014/main" id="{AB3BDFC3-458A-4A7D-A247-942F3F1BD749}"/>
            </a:ext>
          </a:extLst>
        </cdr:cNvPr>
        <cdr:cNvSpPr txBox="1"/>
      </cdr:nvSpPr>
      <cdr:spPr>
        <a:xfrm xmlns:a="http://schemas.openxmlformats.org/drawingml/2006/main">
          <a:off x="6858000" y="2667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73%</a:t>
          </a:r>
        </a:p>
      </cdr:txBody>
    </cdr:sp>
  </cdr:relSizeAnchor>
  <cdr:relSizeAnchor xmlns:cdr="http://schemas.openxmlformats.org/drawingml/2006/chartDrawing">
    <cdr:from>
      <cdr:x>0.85504</cdr:x>
      <cdr:y>0.61576</cdr:y>
    </cdr:from>
    <cdr:to>
      <cdr:x>0.96616</cdr:x>
      <cdr:y>0.78719</cdr:y>
    </cdr:to>
    <cdr:sp macro="" textlink="">
      <cdr:nvSpPr>
        <cdr:cNvPr id="2" name="TextBox 1">
          <a:extLst xmlns:a="http://schemas.openxmlformats.org/drawingml/2006/main">
            <a:ext uri="{FF2B5EF4-FFF2-40B4-BE49-F238E27FC236}">
              <a16:creationId xmlns:a16="http://schemas.microsoft.com/office/drawing/2014/main" id="{E41D7ABE-A73F-4559-90D0-396535D3A458}"/>
            </a:ext>
          </a:extLst>
        </cdr:cNvPr>
        <cdr:cNvSpPr txBox="1"/>
      </cdr:nvSpPr>
      <cdr:spPr>
        <a:xfrm xmlns:a="http://schemas.openxmlformats.org/drawingml/2006/main">
          <a:off x="7036677" y="32844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0.79506</cdr:x>
      <cdr:y>0.68571</cdr:y>
    </cdr:from>
    <cdr:to>
      <cdr:x>0.91252</cdr:x>
      <cdr:y>0.85419</cdr:y>
    </cdr:to>
    <cdr:sp macro="" textlink="">
      <cdr:nvSpPr>
        <cdr:cNvPr id="4" name="TextBox 3">
          <a:extLst xmlns:a="http://schemas.openxmlformats.org/drawingml/2006/main">
            <a:ext uri="{FF2B5EF4-FFF2-40B4-BE49-F238E27FC236}">
              <a16:creationId xmlns:a16="http://schemas.microsoft.com/office/drawing/2014/main" id="{5AFFFB05-4A5F-46F6-99AD-BCEEA230D671}"/>
            </a:ext>
          </a:extLst>
        </cdr:cNvPr>
        <cdr:cNvSpPr txBox="1"/>
      </cdr:nvSpPr>
      <cdr:spPr>
        <a:xfrm xmlns:a="http://schemas.openxmlformats.org/drawingml/2006/main">
          <a:off x="6543040" y="3657600"/>
          <a:ext cx="966635" cy="8986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Total for </a:t>
          </a:r>
        </a:p>
        <a:p xmlns:a="http://schemas.openxmlformats.org/drawingml/2006/main">
          <a:r>
            <a:rPr lang="en-US" sz="1800" dirty="0"/>
            <a:t>top fifth </a:t>
          </a:r>
        </a:p>
      </cdr:txBody>
    </cdr:sp>
  </cdr:relSizeAnchor>
  <cdr:relSizeAnchor xmlns:cdr="http://schemas.openxmlformats.org/drawingml/2006/chartDrawing">
    <cdr:from>
      <cdr:x>0.8576</cdr:x>
      <cdr:y>0.58424</cdr:y>
    </cdr:from>
    <cdr:to>
      <cdr:x>0.8576</cdr:x>
      <cdr:y>0.66305</cdr:y>
    </cdr:to>
    <cdr:cxnSp macro="">
      <cdr:nvCxnSpPr>
        <cdr:cNvPr id="9" name="Straight Arrow Connector 8">
          <a:extLst xmlns:a="http://schemas.openxmlformats.org/drawingml/2006/main">
            <a:ext uri="{FF2B5EF4-FFF2-40B4-BE49-F238E27FC236}">
              <a16:creationId xmlns:a16="http://schemas.microsoft.com/office/drawing/2014/main" id="{224FCD6F-203E-4F29-BEAD-78DFFF27DE16}"/>
            </a:ext>
          </a:extLst>
        </cdr:cNvPr>
        <cdr:cNvCxnSpPr/>
      </cdr:nvCxnSpPr>
      <cdr:spPr>
        <a:xfrm xmlns:a="http://schemas.openxmlformats.org/drawingml/2006/main" flipV="1">
          <a:off x="7057697" y="3116317"/>
          <a:ext cx="0" cy="42041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0.85916</cdr:x>
      <cdr:y>0</cdr:y>
    </cdr:from>
    <cdr:to>
      <cdr:x>1</cdr:x>
      <cdr:y>0.50249</cdr:y>
    </cdr:to>
    <cdr:sp macro="" textlink="">
      <cdr:nvSpPr>
        <cdr:cNvPr id="2" name="Rectangle 1">
          <a:extLst xmlns:a="http://schemas.openxmlformats.org/drawingml/2006/main">
            <a:ext uri="{FF2B5EF4-FFF2-40B4-BE49-F238E27FC236}">
              <a16:creationId xmlns:a16="http://schemas.microsoft.com/office/drawing/2014/main" id="{0D864903-09DB-4465-B008-7864FAB66097}"/>
            </a:ext>
          </a:extLst>
        </cdr:cNvPr>
        <cdr:cNvSpPr/>
      </cdr:nvSpPr>
      <cdr:spPr>
        <a:xfrm xmlns:a="http://schemas.openxmlformats.org/drawingml/2006/main">
          <a:off x="7332428" y="0"/>
          <a:ext cx="1201972" cy="212299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Lowered rate in response to recession caused by COVID pandemic</a:t>
          </a:r>
        </a:p>
      </cdr:txBody>
    </cdr:sp>
  </cdr:relSizeAnchor>
  <cdr:relSizeAnchor xmlns:cdr="http://schemas.openxmlformats.org/drawingml/2006/chartDrawing">
    <cdr:from>
      <cdr:x>0.25</cdr:x>
      <cdr:y>0.4409</cdr:y>
    </cdr:from>
    <cdr:to>
      <cdr:x>0.27679</cdr:x>
      <cdr:y>0.56715</cdr:y>
    </cdr:to>
    <cdr:cxnSp macro="">
      <cdr:nvCxnSpPr>
        <cdr:cNvPr id="4" name="Straight Arrow Connector 3">
          <a:extLst xmlns:a="http://schemas.openxmlformats.org/drawingml/2006/main">
            <a:ext uri="{FF2B5EF4-FFF2-40B4-BE49-F238E27FC236}">
              <a16:creationId xmlns:a16="http://schemas.microsoft.com/office/drawing/2014/main" id="{64902BAB-15C9-4D1D-A2C4-8C9836898A1B}"/>
            </a:ext>
          </a:extLst>
        </cdr:cNvPr>
        <cdr:cNvCxnSpPr/>
      </cdr:nvCxnSpPr>
      <cdr:spPr>
        <a:xfrm xmlns:a="http://schemas.openxmlformats.org/drawingml/2006/main" flipH="1">
          <a:off x="2133600" y="1862797"/>
          <a:ext cx="228600" cy="5334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0.86385</cdr:x>
      <cdr:y>0.51945</cdr:y>
    </cdr:from>
    <cdr:to>
      <cdr:x>0.90849</cdr:x>
      <cdr:y>0.60963</cdr:y>
    </cdr:to>
    <cdr:cxnSp macro="">
      <cdr:nvCxnSpPr>
        <cdr:cNvPr id="6" name="Straight Arrow Connector 5">
          <a:extLst xmlns:a="http://schemas.openxmlformats.org/drawingml/2006/main">
            <a:ext uri="{FF2B5EF4-FFF2-40B4-BE49-F238E27FC236}">
              <a16:creationId xmlns:a16="http://schemas.microsoft.com/office/drawing/2014/main" id="{DCAF77FD-E434-4F08-B511-091502A6D3BB}"/>
            </a:ext>
          </a:extLst>
        </cdr:cNvPr>
        <cdr:cNvCxnSpPr/>
      </cdr:nvCxnSpPr>
      <cdr:spPr>
        <a:xfrm xmlns:a="http://schemas.openxmlformats.org/drawingml/2006/main" flipH="1">
          <a:off x="7372482" y="2194654"/>
          <a:ext cx="380976" cy="3810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0.13889</cdr:x>
      <cdr:y>0.25</cdr:y>
    </cdr:from>
    <cdr:to>
      <cdr:x>0.25</cdr:x>
      <cdr:y>0.5</cdr:y>
    </cdr:to>
    <cdr:sp macro="" textlink="">
      <cdr:nvSpPr>
        <cdr:cNvPr id="2" name="TextBox 1">
          <a:extLst xmlns:a="http://schemas.openxmlformats.org/drawingml/2006/main">
            <a:ext uri="{FF2B5EF4-FFF2-40B4-BE49-F238E27FC236}">
              <a16:creationId xmlns:a16="http://schemas.microsoft.com/office/drawing/2014/main" id="{A86389AC-7F43-4E0C-8FE6-52AEEACA802F}"/>
            </a:ext>
          </a:extLst>
        </cdr:cNvPr>
        <cdr:cNvSpPr txBox="1"/>
      </cdr:nvSpPr>
      <cdr:spPr>
        <a:xfrm xmlns:a="http://schemas.openxmlformats.org/drawingml/2006/main">
          <a:off x="1143000" y="1219200"/>
          <a:ext cx="914400" cy="121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Top 40%, and top</a:t>
          </a:r>
        </a:p>
        <a:p xmlns:a="http://schemas.openxmlformats.org/drawingml/2006/main">
          <a:r>
            <a:rPr lang="en-US" b="1" dirty="0"/>
            <a:t>20% have gained,</a:t>
          </a:r>
        </a:p>
        <a:p xmlns:a="http://schemas.openxmlformats.org/drawingml/2006/main">
          <a:r>
            <a:rPr lang="en-US" b="1" dirty="0"/>
            <a:t>other quintiles</a:t>
          </a:r>
        </a:p>
        <a:p xmlns:a="http://schemas.openxmlformats.org/drawingml/2006/main">
          <a:r>
            <a:rPr lang="en-US" b="1" dirty="0"/>
            <a:t>h</a:t>
          </a:r>
          <a:r>
            <a:rPr lang="en-US" sz="1100" b="1" dirty="0"/>
            <a:t>ave had</a:t>
          </a:r>
        </a:p>
        <a:p xmlns:a="http://schemas.openxmlformats.org/drawingml/2006/main">
          <a:r>
            <a:rPr lang="en-US" b="1" dirty="0"/>
            <a:t>stagnant wages</a:t>
          </a:r>
          <a:endParaRPr lang="en-US" sz="11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0.08333</cdr:x>
      <cdr:y>0.19403</cdr:y>
    </cdr:from>
    <cdr:to>
      <cdr:x>0.19444</cdr:x>
      <cdr:y>0.32836</cdr:y>
    </cdr:to>
    <cdr:sp macro="" textlink="">
      <cdr:nvSpPr>
        <cdr:cNvPr id="2" name="Rectangle 1"/>
        <cdr:cNvSpPr/>
      </cdr:nvSpPr>
      <cdr:spPr>
        <a:xfrm xmlns:a="http://schemas.openxmlformats.org/drawingml/2006/main">
          <a:off x="685800" y="990600"/>
          <a:ext cx="914400" cy="685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dirty="0">
              <a:solidFill>
                <a:schemeClr val="tx1"/>
              </a:solidFill>
            </a:rPr>
            <a:t>40-59</a:t>
          </a:r>
        </a:p>
        <a:p xmlns:a="http://schemas.openxmlformats.org/drawingml/2006/main">
          <a:pPr algn="ctr"/>
          <a:r>
            <a:rPr lang="en-US" sz="1800" dirty="0">
              <a:solidFill>
                <a:schemeClr val="tx1"/>
              </a:solidFill>
            </a:rPr>
            <a:t>7%</a:t>
          </a:r>
        </a:p>
      </cdr:txBody>
    </cdr:sp>
  </cdr:relSizeAnchor>
  <cdr:relSizeAnchor xmlns:cdr="http://schemas.openxmlformats.org/drawingml/2006/chartDrawing">
    <cdr:from>
      <cdr:x>0.2037</cdr:x>
      <cdr:y>0.22388</cdr:y>
    </cdr:from>
    <cdr:to>
      <cdr:x>0.36111</cdr:x>
      <cdr:y>0.25373</cdr:y>
    </cdr:to>
    <cdr:cxnSp macro="">
      <cdr:nvCxnSpPr>
        <cdr:cNvPr id="4" name="Straight Arrow Connector 3">
          <a:extLst xmlns:a="http://schemas.openxmlformats.org/drawingml/2006/main">
            <a:ext uri="{FF2B5EF4-FFF2-40B4-BE49-F238E27FC236}">
              <a16:creationId xmlns:a16="http://schemas.microsoft.com/office/drawing/2014/main" id="{055ACE28-A20D-40FA-9DFC-90745E3F1519}"/>
            </a:ext>
          </a:extLst>
        </cdr:cNvPr>
        <cdr:cNvCxnSpPr/>
      </cdr:nvCxnSpPr>
      <cdr:spPr>
        <a:xfrm xmlns:a="http://schemas.openxmlformats.org/drawingml/2006/main" flipV="1">
          <a:off x="1676400" y="1143000"/>
          <a:ext cx="1295400" cy="152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0.2037</cdr:x>
      <cdr:y>0.07463</cdr:y>
    </cdr:from>
    <cdr:to>
      <cdr:x>0.4537</cdr:x>
      <cdr:y>0.16418</cdr:y>
    </cdr:to>
    <cdr:cxnSp macro="">
      <cdr:nvCxnSpPr>
        <cdr:cNvPr id="6" name="Straight Arrow Connector 5">
          <a:extLst xmlns:a="http://schemas.openxmlformats.org/drawingml/2006/main">
            <a:ext uri="{FF2B5EF4-FFF2-40B4-BE49-F238E27FC236}">
              <a16:creationId xmlns:a16="http://schemas.microsoft.com/office/drawing/2014/main" id="{0300C995-5A8E-4B40-BC95-CED96080DB61}"/>
            </a:ext>
          </a:extLst>
        </cdr:cNvPr>
        <cdr:cNvCxnSpPr/>
      </cdr:nvCxnSpPr>
      <cdr:spPr>
        <a:xfrm xmlns:a="http://schemas.openxmlformats.org/drawingml/2006/main">
          <a:off x="1676400" y="381000"/>
          <a:ext cx="2057400" cy="457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0.13433</cdr:y>
    </cdr:from>
    <cdr:to>
      <cdr:x>0.53704</cdr:x>
      <cdr:y>0.16418</cdr:y>
    </cdr:to>
    <cdr:cxnSp macro="">
      <cdr:nvCxnSpPr>
        <cdr:cNvPr id="8" name="Straight Arrow Connector 7">
          <a:extLst xmlns:a="http://schemas.openxmlformats.org/drawingml/2006/main">
            <a:ext uri="{FF2B5EF4-FFF2-40B4-BE49-F238E27FC236}">
              <a16:creationId xmlns:a16="http://schemas.microsoft.com/office/drawing/2014/main" id="{0F1531C4-9D5F-4CB0-8F88-AC6C7266134B}"/>
            </a:ext>
          </a:extLst>
        </cdr:cNvPr>
        <cdr:cNvCxnSpPr/>
      </cdr:nvCxnSpPr>
      <cdr:spPr>
        <a:xfrm xmlns:a="http://schemas.openxmlformats.org/drawingml/2006/main" flipH="1">
          <a:off x="4114800" y="685800"/>
          <a:ext cx="304800" cy="152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0.47963</cdr:x>
      <cdr:y>0.75176</cdr:y>
    </cdr:from>
    <cdr:to>
      <cdr:x>0.79444</cdr:x>
      <cdr:y>0.88609</cdr:y>
    </cdr:to>
    <cdr:cxnSp macro="">
      <cdr:nvCxnSpPr>
        <cdr:cNvPr id="5" name="Straight Arrow Connector 4">
          <a:extLst xmlns:a="http://schemas.openxmlformats.org/drawingml/2006/main">
            <a:ext uri="{FF2B5EF4-FFF2-40B4-BE49-F238E27FC236}">
              <a16:creationId xmlns:a16="http://schemas.microsoft.com/office/drawing/2014/main" id="{5B53D1D5-BD53-4799-A6F0-D354C6D9191D}"/>
            </a:ext>
          </a:extLst>
        </cdr:cNvPr>
        <cdr:cNvCxnSpPr/>
      </cdr:nvCxnSpPr>
      <cdr:spPr>
        <a:xfrm xmlns:a="http://schemas.openxmlformats.org/drawingml/2006/main" flipH="1" flipV="1">
          <a:off x="3947160" y="3838045"/>
          <a:ext cx="2590800" cy="685801"/>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0.64259</cdr:x>
      <cdr:y>0.54405</cdr:y>
    </cdr:from>
    <cdr:to>
      <cdr:x>0.8</cdr:x>
      <cdr:y>0.85748</cdr:y>
    </cdr:to>
    <cdr:cxnSp macro="">
      <cdr:nvCxnSpPr>
        <cdr:cNvPr id="9" name="Straight Arrow Connector 8">
          <a:extLst xmlns:a="http://schemas.openxmlformats.org/drawingml/2006/main">
            <a:ext uri="{FF2B5EF4-FFF2-40B4-BE49-F238E27FC236}">
              <a16:creationId xmlns:a16="http://schemas.microsoft.com/office/drawing/2014/main" id="{A6BA85CA-078F-4024-85A4-6B2367FB96F9}"/>
            </a:ext>
          </a:extLst>
        </cdr:cNvPr>
        <cdr:cNvCxnSpPr/>
      </cdr:nvCxnSpPr>
      <cdr:spPr>
        <a:xfrm xmlns:a="http://schemas.openxmlformats.org/drawingml/2006/main" flipH="1" flipV="1">
          <a:off x="5288280" y="2777603"/>
          <a:ext cx="1295400" cy="1600200"/>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0.78611</cdr:x>
      <cdr:y>0.73456</cdr:y>
    </cdr:from>
    <cdr:to>
      <cdr:x>0.96204</cdr:x>
      <cdr:y>0.99675</cdr:y>
    </cdr:to>
    <cdr:sp macro="" textlink="">
      <cdr:nvSpPr>
        <cdr:cNvPr id="14" name="TextBox 13">
          <a:extLst xmlns:a="http://schemas.openxmlformats.org/drawingml/2006/main">
            <a:ext uri="{FF2B5EF4-FFF2-40B4-BE49-F238E27FC236}">
              <a16:creationId xmlns:a16="http://schemas.microsoft.com/office/drawing/2014/main" id="{0CE1EE18-54BC-4C5B-972A-F3563B337E10}"/>
            </a:ext>
          </a:extLst>
        </cdr:cNvPr>
        <cdr:cNvSpPr txBox="1"/>
      </cdr:nvSpPr>
      <cdr:spPr>
        <a:xfrm xmlns:a="http://schemas.openxmlformats.org/drawingml/2006/main">
          <a:off x="6469362" y="3750205"/>
          <a:ext cx="1447833" cy="13385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74% to top 20 percent of income earners</a:t>
          </a:r>
        </a:p>
      </cdr:txBody>
    </cdr:sp>
  </cdr:relSizeAnchor>
</c:userShapes>
</file>

<file path=ppt/drawings/drawing19.xml><?xml version="1.0" encoding="utf-8"?>
<c:userShapes xmlns:c="http://schemas.openxmlformats.org/drawingml/2006/chart">
  <cdr:relSizeAnchor xmlns:cdr="http://schemas.openxmlformats.org/drawingml/2006/chartDrawing">
    <cdr:from>
      <cdr:x>0.77167</cdr:x>
      <cdr:y>0.04938</cdr:y>
    </cdr:from>
    <cdr:to>
      <cdr:x>0.84589</cdr:x>
      <cdr:y>0.13349</cdr:y>
    </cdr:to>
    <cdr:cxnSp macro="">
      <cdr:nvCxnSpPr>
        <cdr:cNvPr id="3" name="Straight Arrow Connector 2">
          <a:extLst xmlns:a="http://schemas.openxmlformats.org/drawingml/2006/main">
            <a:ext uri="{FF2B5EF4-FFF2-40B4-BE49-F238E27FC236}">
              <a16:creationId xmlns:a16="http://schemas.microsoft.com/office/drawing/2014/main" id="{1D5FB4C8-407A-44C1-BB03-D05D9B81DEAC}"/>
            </a:ext>
          </a:extLst>
        </cdr:cNvPr>
        <cdr:cNvCxnSpPr/>
      </cdr:nvCxnSpPr>
      <cdr:spPr>
        <a:xfrm xmlns:a="http://schemas.openxmlformats.org/drawingml/2006/main" flipH="1">
          <a:off x="3763282" y="203200"/>
          <a:ext cx="361950" cy="3460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0.67705</cdr:x>
      <cdr:y>0.11403</cdr:y>
    </cdr:from>
    <cdr:to>
      <cdr:x>0.94705</cdr:x>
      <cdr:y>0.83978</cdr:y>
    </cdr:to>
    <cdr:sp macro="" textlink="">
      <cdr:nvSpPr>
        <cdr:cNvPr id="2" name="TextBox 1">
          <a:extLst xmlns:a="http://schemas.openxmlformats.org/drawingml/2006/main">
            <a:ext uri="{FF2B5EF4-FFF2-40B4-BE49-F238E27FC236}">
              <a16:creationId xmlns:a16="http://schemas.microsoft.com/office/drawing/2014/main" id="{E2C4CB7F-0EA5-4FE1-A156-DFA32C9E7A19}"/>
            </a:ext>
          </a:extLst>
        </cdr:cNvPr>
        <cdr:cNvSpPr txBox="1"/>
      </cdr:nvSpPr>
      <cdr:spPr>
        <a:xfrm xmlns:a="http://schemas.openxmlformats.org/drawingml/2006/main">
          <a:off x="7429134" y="538723"/>
          <a:ext cx="2962656" cy="3428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Public health is a policy area</a:t>
          </a:r>
        </a:p>
        <a:p xmlns:a="http://schemas.openxmlformats.org/drawingml/2006/main">
          <a:r>
            <a:rPr lang="en-US" sz="1800" dirty="0"/>
            <a:t>reserved to the states. </a:t>
          </a:r>
        </a:p>
        <a:p xmlns:a="http://schemas.openxmlformats.org/drawingml/2006/main">
          <a:endParaRPr lang="en-US" sz="1800" dirty="0"/>
        </a:p>
        <a:p xmlns:a="http://schemas.openxmlformats.org/drawingml/2006/main">
          <a:r>
            <a:rPr lang="en-US" sz="1800" dirty="0"/>
            <a:t>Federal COVID grants</a:t>
          </a:r>
        </a:p>
        <a:p xmlns:a="http://schemas.openxmlformats.org/drawingml/2006/main">
          <a:r>
            <a:rPr lang="en-US" sz="1800" dirty="0"/>
            <a:t>reflected that arrangement.</a:t>
          </a:r>
        </a:p>
        <a:p xmlns:a="http://schemas.openxmlformats.org/drawingml/2006/main">
          <a:endParaRPr lang="en-US" sz="1800" dirty="0"/>
        </a:p>
        <a:p xmlns:a="http://schemas.openxmlformats.org/drawingml/2006/main">
          <a:r>
            <a:rPr lang="en-US" sz="1800" dirty="0"/>
            <a:t>The very large share</a:t>
          </a:r>
        </a:p>
        <a:p xmlns:a="http://schemas.openxmlformats.org/drawingml/2006/main">
          <a:r>
            <a:rPr lang="en-US" sz="1800" dirty="0"/>
            <a:t>of the money allocated</a:t>
          </a:r>
        </a:p>
        <a:p xmlns:a="http://schemas.openxmlformats.org/drawingml/2006/main">
          <a:r>
            <a:rPr lang="en-US" sz="1800" dirty="0"/>
            <a:t>by Congress went to help</a:t>
          </a:r>
        </a:p>
        <a:p xmlns:a="http://schemas.openxmlformats.org/drawingml/2006/main">
          <a:r>
            <a:rPr lang="en-US" sz="1800" dirty="0"/>
            <a:t>states and localities respond </a:t>
          </a:r>
        </a:p>
        <a:p xmlns:a="http://schemas.openxmlformats.org/drawingml/2006/main">
          <a:r>
            <a:rPr lang="en-US" sz="1800" dirty="0"/>
            <a:t>to the pandemic.</a:t>
          </a:r>
        </a:p>
      </cdr:txBody>
    </cdr:sp>
  </cdr:relSizeAnchor>
  <cdr:relSizeAnchor xmlns:cdr="http://schemas.openxmlformats.org/drawingml/2006/chartDrawing">
    <cdr:from>
      <cdr:x>0.46111</cdr:x>
      <cdr:y>0.59892</cdr:y>
    </cdr:from>
    <cdr:to>
      <cdr:x>0.54444</cdr:x>
      <cdr:y>0.79247</cdr:y>
    </cdr:to>
    <cdr:sp macro="" textlink="">
      <cdr:nvSpPr>
        <cdr:cNvPr id="3" name="TextBox 2">
          <a:extLst xmlns:a="http://schemas.openxmlformats.org/drawingml/2006/main">
            <a:ext uri="{FF2B5EF4-FFF2-40B4-BE49-F238E27FC236}">
              <a16:creationId xmlns:a16="http://schemas.microsoft.com/office/drawing/2014/main" id="{3EC2AA26-6060-4A33-8111-2F1C174F0089}"/>
            </a:ext>
          </a:extLst>
        </cdr:cNvPr>
        <cdr:cNvSpPr txBox="1"/>
      </cdr:nvSpPr>
      <cdr:spPr>
        <a:xfrm xmlns:a="http://schemas.openxmlformats.org/drawingml/2006/main">
          <a:off x="5059680" y="28295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280 billion</a:t>
          </a:r>
        </a:p>
      </cdr:txBody>
    </cdr:sp>
  </cdr:relSizeAnchor>
  <cdr:relSizeAnchor xmlns:cdr="http://schemas.openxmlformats.org/drawingml/2006/chartDrawing">
    <cdr:from>
      <cdr:x>0.275</cdr:x>
      <cdr:y>0.12581</cdr:y>
    </cdr:from>
    <cdr:to>
      <cdr:x>0.35833</cdr:x>
      <cdr:y>0.31935</cdr:y>
    </cdr:to>
    <cdr:sp macro="" textlink="">
      <cdr:nvSpPr>
        <cdr:cNvPr id="4" name="TextBox 3">
          <a:extLst xmlns:a="http://schemas.openxmlformats.org/drawingml/2006/main">
            <a:ext uri="{FF2B5EF4-FFF2-40B4-BE49-F238E27FC236}">
              <a16:creationId xmlns:a16="http://schemas.microsoft.com/office/drawing/2014/main" id="{10AE1B46-6D86-4B3D-85AE-B1B206E744ED}"/>
            </a:ext>
          </a:extLst>
        </cdr:cNvPr>
        <cdr:cNvSpPr txBox="1"/>
      </cdr:nvSpPr>
      <cdr:spPr>
        <a:xfrm xmlns:a="http://schemas.openxmlformats.org/drawingml/2006/main">
          <a:off x="3017520" y="5943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8 billion</a:t>
          </a:r>
        </a:p>
      </cdr:txBody>
    </cdr:sp>
  </cdr:relSizeAnchor>
  <cdr:relSizeAnchor xmlns:cdr="http://schemas.openxmlformats.org/drawingml/2006/chartDrawing">
    <cdr:from>
      <cdr:x>0.375</cdr:x>
      <cdr:y>0.14086</cdr:y>
    </cdr:from>
    <cdr:to>
      <cdr:x>0.51389</cdr:x>
      <cdr:y>0.16022</cdr:y>
    </cdr:to>
    <cdr:cxnSp macro="">
      <cdr:nvCxnSpPr>
        <cdr:cNvPr id="6" name="Straight Arrow Connector 5">
          <a:extLst xmlns:a="http://schemas.openxmlformats.org/drawingml/2006/main">
            <a:ext uri="{FF2B5EF4-FFF2-40B4-BE49-F238E27FC236}">
              <a16:creationId xmlns:a16="http://schemas.microsoft.com/office/drawing/2014/main" id="{7087C243-34D5-4672-9952-F2A77659CF2B}"/>
            </a:ext>
          </a:extLst>
        </cdr:cNvPr>
        <cdr:cNvCxnSpPr/>
      </cdr:nvCxnSpPr>
      <cdr:spPr>
        <a:xfrm xmlns:a="http://schemas.openxmlformats.org/drawingml/2006/main" flipV="1">
          <a:off x="4114800" y="665480"/>
          <a:ext cx="1524000" cy="914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0.22523</cdr:x>
      <cdr:y>0.70712</cdr:y>
    </cdr:from>
    <cdr:to>
      <cdr:x>0.33333</cdr:x>
      <cdr:y>0.90915</cdr:y>
    </cdr:to>
    <cdr:sp macro="" textlink="">
      <cdr:nvSpPr>
        <cdr:cNvPr id="2" name="TextBox 1">
          <a:extLst xmlns:a="http://schemas.openxmlformats.org/drawingml/2006/main">
            <a:ext uri="{FF2B5EF4-FFF2-40B4-BE49-F238E27FC236}">
              <a16:creationId xmlns:a16="http://schemas.microsoft.com/office/drawing/2014/main" id="{78539BB1-779C-4EE3-B855-DF458797AE47}"/>
            </a:ext>
          </a:extLst>
        </cdr:cNvPr>
        <cdr:cNvSpPr txBox="1"/>
      </cdr:nvSpPr>
      <cdr:spPr>
        <a:xfrm xmlns:a="http://schemas.openxmlformats.org/drawingml/2006/main">
          <a:off x="1905000" y="3200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t>5%</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0.39345</cdr:y>
    </cdr:from>
    <cdr:to>
      <cdr:x>0.12121</cdr:x>
      <cdr:y>0.62076</cdr:y>
    </cdr:to>
    <cdr:sp macro="" textlink="">
      <cdr:nvSpPr>
        <cdr:cNvPr id="2" name="TextBox 1">
          <a:extLst xmlns:a="http://schemas.openxmlformats.org/drawingml/2006/main">
            <a:ext uri="{FF2B5EF4-FFF2-40B4-BE49-F238E27FC236}">
              <a16:creationId xmlns:a16="http://schemas.microsoft.com/office/drawing/2014/main" id="{6637A066-AA3F-4462-8D17-40FE2B3D2041}"/>
            </a:ext>
          </a:extLst>
        </cdr:cNvPr>
        <cdr:cNvSpPr txBox="1"/>
      </cdr:nvSpPr>
      <cdr:spPr>
        <a:xfrm xmlns:a="http://schemas.openxmlformats.org/drawingml/2006/main">
          <a:off x="0" y="1582736"/>
          <a:ext cx="1125046" cy="914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September 1967, two years after passage of VRA</a:t>
          </a:r>
        </a:p>
      </cdr:txBody>
    </cdr:sp>
  </cdr:relSizeAnchor>
  <cdr:relSizeAnchor xmlns:cdr="http://schemas.openxmlformats.org/drawingml/2006/chartDrawing">
    <cdr:from>
      <cdr:x>0.44344</cdr:x>
      <cdr:y>0.31768</cdr:y>
    </cdr:from>
    <cdr:to>
      <cdr:x>0.491</cdr:x>
      <cdr:y>0.39345</cdr:y>
    </cdr:to>
    <cdr:cxnSp macro="">
      <cdr:nvCxnSpPr>
        <cdr:cNvPr id="4" name="Straight Arrow Connector 3">
          <a:extLst xmlns:a="http://schemas.openxmlformats.org/drawingml/2006/main">
            <a:ext uri="{FF2B5EF4-FFF2-40B4-BE49-F238E27FC236}">
              <a16:creationId xmlns:a16="http://schemas.microsoft.com/office/drawing/2014/main" id="{3F63832B-D550-4B2B-A848-4796D9C53C87}"/>
            </a:ext>
          </a:extLst>
        </cdr:cNvPr>
        <cdr:cNvCxnSpPr/>
      </cdr:nvCxnSpPr>
      <cdr:spPr>
        <a:xfrm xmlns:a="http://schemas.openxmlformats.org/drawingml/2006/main" flipV="1">
          <a:off x="4115952" y="1277934"/>
          <a:ext cx="441442" cy="304802"/>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0.88211</cdr:x>
      <cdr:y>0.11534</cdr:y>
    </cdr:from>
    <cdr:to>
      <cdr:x>0.96319</cdr:x>
      <cdr:y>0.29925</cdr:y>
    </cdr:to>
    <cdr:sp macro="" textlink="">
      <cdr:nvSpPr>
        <cdr:cNvPr id="2" name="TextBox 1">
          <a:extLst xmlns:a="http://schemas.openxmlformats.org/drawingml/2006/main">
            <a:ext uri="{FF2B5EF4-FFF2-40B4-BE49-F238E27FC236}">
              <a16:creationId xmlns:a16="http://schemas.microsoft.com/office/drawing/2014/main" id="{9B5107FB-1FC3-4235-A3A0-702632739B01}"/>
            </a:ext>
          </a:extLst>
        </cdr:cNvPr>
        <cdr:cNvSpPr txBox="1"/>
      </cdr:nvSpPr>
      <cdr:spPr>
        <a:xfrm xmlns:a="http://schemas.openxmlformats.org/drawingml/2006/main">
          <a:off x="9948041" y="5734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0.25961</cdr:x>
      <cdr:y>0.16049</cdr:y>
    </cdr:from>
    <cdr:to>
      <cdr:x>0.46857</cdr:x>
      <cdr:y>0.36925</cdr:y>
    </cdr:to>
    <cdr:sp macro="" textlink="">
      <cdr:nvSpPr>
        <cdr:cNvPr id="2" name="Oval 1">
          <a:extLst xmlns:a="http://schemas.openxmlformats.org/drawingml/2006/main">
            <a:ext uri="{FF2B5EF4-FFF2-40B4-BE49-F238E27FC236}">
              <a16:creationId xmlns:a16="http://schemas.microsoft.com/office/drawing/2014/main" id="{820886EA-A87D-4C13-9E2A-E49B3165C62E}"/>
            </a:ext>
          </a:extLst>
        </cdr:cNvPr>
        <cdr:cNvSpPr/>
      </cdr:nvSpPr>
      <cdr:spPr>
        <a:xfrm xmlns:a="http://schemas.openxmlformats.org/drawingml/2006/main" rot="2709728">
          <a:off x="3148864" y="165501"/>
          <a:ext cx="950062" cy="2079805"/>
        </a:xfrm>
        <a:prstGeom xmlns:a="http://schemas.openxmlformats.org/drawingml/2006/main" prst="ellipse">
          <a:avLst/>
        </a:prstGeom>
        <a:noFill xmlns:a="http://schemas.openxmlformats.org/drawingml/2006/main"/>
        <a:ln xmlns:a="http://schemas.openxmlformats.org/drawingml/2006/main" w="381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0.40351</cdr:x>
      <cdr:y>0.18462</cdr:y>
    </cdr:from>
    <cdr:to>
      <cdr:x>0.50877</cdr:x>
      <cdr:y>0.36923</cdr:y>
    </cdr:to>
    <cdr:sp macro="" textlink="">
      <cdr:nvSpPr>
        <cdr:cNvPr id="2" name="TextBox 1"/>
        <cdr:cNvSpPr txBox="1"/>
      </cdr:nvSpPr>
      <cdr:spPr>
        <a:xfrm xmlns:a="http://schemas.openxmlformats.org/drawingml/2006/main">
          <a:off x="3505228" y="914427"/>
          <a:ext cx="914372" cy="9143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Southern states</a:t>
          </a:r>
        </a:p>
      </cdr:txBody>
    </cdr:sp>
  </cdr:relSizeAnchor>
  <cdr:relSizeAnchor xmlns:cdr="http://schemas.openxmlformats.org/drawingml/2006/chartDrawing">
    <cdr:from>
      <cdr:x>0.36842</cdr:x>
      <cdr:y>0.72308</cdr:y>
    </cdr:from>
    <cdr:to>
      <cdr:x>0.47368</cdr:x>
      <cdr:y>0.90769</cdr:y>
    </cdr:to>
    <cdr:sp macro="" textlink="">
      <cdr:nvSpPr>
        <cdr:cNvPr id="3" name="TextBox 2"/>
        <cdr:cNvSpPr txBox="1"/>
      </cdr:nvSpPr>
      <cdr:spPr>
        <a:xfrm xmlns:a="http://schemas.openxmlformats.org/drawingml/2006/main">
          <a:off x="3200400" y="358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New England states</a:t>
          </a:r>
        </a:p>
      </cdr:txBody>
    </cdr:sp>
  </cdr:relSizeAnchor>
  <cdr:relSizeAnchor xmlns:cdr="http://schemas.openxmlformats.org/drawingml/2006/chartDrawing">
    <cdr:from>
      <cdr:x>0.38129</cdr:x>
      <cdr:y>0.26154</cdr:y>
    </cdr:from>
    <cdr:to>
      <cdr:x>0.43216</cdr:x>
      <cdr:y>0.36923</cdr:y>
    </cdr:to>
    <cdr:cxnSp macro="">
      <cdr:nvCxnSpPr>
        <cdr:cNvPr id="5" name="Straight Arrow Connector 4">
          <a:extLst xmlns:a="http://schemas.openxmlformats.org/drawingml/2006/main">
            <a:ext uri="{FF2B5EF4-FFF2-40B4-BE49-F238E27FC236}">
              <a16:creationId xmlns:a16="http://schemas.microsoft.com/office/drawing/2014/main" id="{B54EACAB-8554-424A-B42E-050BCB3BF647}"/>
            </a:ext>
          </a:extLst>
        </cdr:cNvPr>
        <cdr:cNvCxnSpPr/>
      </cdr:nvCxnSpPr>
      <cdr:spPr>
        <a:xfrm xmlns:a="http://schemas.openxmlformats.org/drawingml/2006/main" flipH="1">
          <a:off x="3312160" y="1295412"/>
          <a:ext cx="441970" cy="5333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0.34269</cdr:x>
      <cdr:y>0.62872</cdr:y>
    </cdr:from>
    <cdr:to>
      <cdr:x>0.3848</cdr:x>
      <cdr:y>0.74359</cdr:y>
    </cdr:to>
    <cdr:cxnSp macro="">
      <cdr:nvCxnSpPr>
        <cdr:cNvPr id="7" name="Straight Arrow Connector 6">
          <a:extLst xmlns:a="http://schemas.openxmlformats.org/drawingml/2006/main">
            <a:ext uri="{FF2B5EF4-FFF2-40B4-BE49-F238E27FC236}">
              <a16:creationId xmlns:a16="http://schemas.microsoft.com/office/drawing/2014/main" id="{F295BD16-A93C-465F-A050-A3628AFA35E9}"/>
            </a:ext>
          </a:extLst>
        </cdr:cNvPr>
        <cdr:cNvCxnSpPr/>
      </cdr:nvCxnSpPr>
      <cdr:spPr>
        <a:xfrm xmlns:a="http://schemas.openxmlformats.org/drawingml/2006/main" flipH="1" flipV="1">
          <a:off x="2976880" y="3114040"/>
          <a:ext cx="365761" cy="56896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0.27135</cdr:x>
      <cdr:y>0.05641</cdr:y>
    </cdr:from>
    <cdr:to>
      <cdr:x>0.37661</cdr:x>
      <cdr:y>0.24103</cdr:y>
    </cdr:to>
    <cdr:sp macro="" textlink="">
      <cdr:nvSpPr>
        <cdr:cNvPr id="8" name="TextBox 7">
          <a:extLst xmlns:a="http://schemas.openxmlformats.org/drawingml/2006/main">
            <a:ext uri="{FF2B5EF4-FFF2-40B4-BE49-F238E27FC236}">
              <a16:creationId xmlns:a16="http://schemas.microsoft.com/office/drawing/2014/main" id="{C1F9E153-B579-440F-A6C8-9BF9C317B17A}"/>
            </a:ext>
          </a:extLst>
        </cdr:cNvPr>
        <cdr:cNvSpPr txBox="1"/>
      </cdr:nvSpPr>
      <cdr:spPr>
        <a:xfrm xmlns:a="http://schemas.openxmlformats.org/drawingml/2006/main">
          <a:off x="2357120" y="279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Percentage of members who are Democrats</a:t>
          </a:r>
        </a:p>
      </cdr:txBody>
    </cdr:sp>
  </cdr:relSizeAnchor>
</c:userShapes>
</file>

<file path=ppt/drawings/drawing8.xml><?xml version="1.0" encoding="utf-8"?>
<c:userShapes xmlns:c="http://schemas.openxmlformats.org/drawingml/2006/chart">
  <cdr:relSizeAnchor xmlns:cdr="http://schemas.openxmlformats.org/drawingml/2006/chartDrawing">
    <cdr:from>
      <cdr:x>0.30238</cdr:x>
      <cdr:y>0.34713</cdr:y>
    </cdr:from>
    <cdr:to>
      <cdr:x>0.53589</cdr:x>
      <cdr:y>0.57276</cdr:y>
    </cdr:to>
    <cdr:sp macro="" textlink="">
      <cdr:nvSpPr>
        <cdr:cNvPr id="2" name="TextBox 1">
          <a:extLst xmlns:a="http://schemas.openxmlformats.org/drawingml/2006/main">
            <a:ext uri="{FF2B5EF4-FFF2-40B4-BE49-F238E27FC236}">
              <a16:creationId xmlns:a16="http://schemas.microsoft.com/office/drawing/2014/main" id="{0313BCD8-32FF-4DBE-B346-BDA7347DF035}"/>
            </a:ext>
          </a:extLst>
        </cdr:cNvPr>
        <cdr:cNvSpPr txBox="1"/>
      </cdr:nvSpPr>
      <cdr:spPr>
        <a:xfrm xmlns:a="http://schemas.openxmlformats.org/drawingml/2006/main">
          <a:off x="1189037" y="1371600"/>
          <a:ext cx="918210" cy="8915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33</a:t>
          </a:r>
        </a:p>
      </cdr:txBody>
    </cdr:sp>
  </cdr:relSizeAnchor>
</c:userShapes>
</file>

<file path=ppt/drawings/drawing9.xml><?xml version="1.0" encoding="utf-8"?>
<c:userShapes xmlns:c="http://schemas.openxmlformats.org/drawingml/2006/chart">
  <cdr:relSizeAnchor xmlns:cdr="http://schemas.openxmlformats.org/drawingml/2006/chartDrawing">
    <cdr:from>
      <cdr:x>0.61508</cdr:x>
      <cdr:y>0.66986</cdr:y>
    </cdr:from>
    <cdr:to>
      <cdr:x>0.82407</cdr:x>
      <cdr:y>0.87081</cdr:y>
    </cdr:to>
    <cdr:sp macro="" textlink="">
      <cdr:nvSpPr>
        <cdr:cNvPr id="2" name="TextBox 1"/>
        <cdr:cNvSpPr txBox="1"/>
      </cdr:nvSpPr>
      <cdr:spPr>
        <a:xfrm xmlns:a="http://schemas.openxmlformats.org/drawingml/2006/main">
          <a:off x="5061857" y="3048001"/>
          <a:ext cx="171994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7B5B7-9233-4DC2-A992-97441027DE8B}"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21332-740D-48F5-B589-C91D53571671}" type="slidenum">
              <a:rPr lang="en-US" smtClean="0"/>
              <a:t>‹#›</a:t>
            </a:fld>
            <a:endParaRPr lang="en-US"/>
          </a:p>
        </p:txBody>
      </p:sp>
    </p:spTree>
    <p:extLst>
      <p:ext uri="{BB962C8B-B14F-4D97-AF65-F5344CB8AC3E}">
        <p14:creationId xmlns:p14="http://schemas.microsoft.com/office/powerpoint/2010/main" val="292029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9EA44-EC7E-42EC-814A-FD8F28E087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01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8100"/>
            <a:ext cx="6197600" cy="3486150"/>
          </a:xfrm>
        </p:spPr>
      </p:sp>
      <p:sp>
        <p:nvSpPr>
          <p:cNvPr id="3" name="Notes Placeholder 2"/>
          <p:cNvSpPr>
            <a:spLocks noGrp="1"/>
          </p:cNvSpPr>
          <p:nvPr>
            <p:ph type="body" idx="1"/>
          </p:nvPr>
        </p:nvSpPr>
        <p:spPr>
          <a:xfrm>
            <a:off x="0" y="3307439"/>
            <a:ext cx="7010400" cy="6217337"/>
          </a:xfrm>
        </p:spPr>
        <p:txBody>
          <a:bodyPr/>
          <a:lstStyle/>
          <a:p>
            <a:pPr>
              <a:lnSpc>
                <a:spcPts val="1732"/>
              </a:lnSpc>
            </a:pPr>
            <a:r>
              <a:rPr lang="en-US" sz="1600" dirty="0"/>
              <a:t>Notes: </a:t>
            </a:r>
          </a:p>
          <a:p>
            <a:pPr marL="232943" indent="-232943">
              <a:lnSpc>
                <a:spcPts val="1732"/>
              </a:lnSpc>
              <a:buAutoNum type="arabicParenR"/>
            </a:pPr>
            <a:r>
              <a:rPr lang="en-US" sz="1600" b="1" u="sng" dirty="0"/>
              <a:t>sovereignty</a:t>
            </a:r>
            <a:r>
              <a:rPr lang="en-US" sz="1600" dirty="0"/>
              <a:t> is principle of supreme and final authority—until federalism invented in writing of Constitution, sovereignty regarded as indivisible; U.S. unique in it’s notion of divided sovereignty.</a:t>
            </a:r>
          </a:p>
          <a:p>
            <a:pPr marL="757066" lvl="1" indent="-291179">
              <a:lnSpc>
                <a:spcPts val="1732"/>
              </a:lnSpc>
              <a:buFont typeface="Arial"/>
              <a:buChar char="•"/>
            </a:pPr>
            <a:r>
              <a:rPr lang="en-US" sz="1600" dirty="0"/>
              <a:t>This is idea that sovereignty shared between states and federal government, with each sovereign over distinct aspects of the state.</a:t>
            </a:r>
          </a:p>
          <a:p>
            <a:pPr marL="232943" indent="-232943">
              <a:lnSpc>
                <a:spcPts val="1732"/>
              </a:lnSpc>
              <a:buFontTx/>
              <a:buAutoNum type="arabicParenR"/>
            </a:pPr>
            <a:r>
              <a:rPr lang="en-US" sz="1600" dirty="0"/>
              <a:t>by dividing sovereignty, American system invites conflict—the question of which level, state or federal, will have final governing authority; </a:t>
            </a:r>
          </a:p>
          <a:p>
            <a:pPr marL="232943" indent="-232943">
              <a:lnSpc>
                <a:spcPts val="1732"/>
              </a:lnSpc>
              <a:buAutoNum type="arabicParenR"/>
            </a:pPr>
            <a:r>
              <a:rPr lang="en-US" sz="1600" dirty="0"/>
              <a:t>A constitutional principle dating back to Jacksonian period (1820s-1830s) held that national and state sovereignty could &amp; should be explicitly divided with clear lines of delineation. In part, this principle used to uphold slavery in South.</a:t>
            </a:r>
          </a:p>
          <a:p>
            <a:pPr marL="232943" indent="-232943">
              <a:lnSpc>
                <a:spcPts val="1732"/>
              </a:lnSpc>
              <a:buAutoNum type="arabicParenR"/>
            </a:pPr>
            <a:r>
              <a:rPr lang="en-US" sz="1600" dirty="0"/>
              <a:t>Contemporary federalism has long since replaced this idea with notion that due to interdependence, federal authority often intersects with state authority in different policy areas, even those falling within domain of state authority.</a:t>
            </a:r>
          </a:p>
          <a:p>
            <a:pPr marL="232943" indent="-232943">
              <a:lnSpc>
                <a:spcPts val="1732"/>
              </a:lnSpc>
              <a:buAutoNum type="arabicParenR"/>
            </a:pPr>
            <a:r>
              <a:rPr lang="en-US" sz="1600" dirty="0"/>
              <a:t>For instance, in terms of education policy, courts have not allowed federal government to dictate what is taught in public schools but can use money to encourage states to adopt certain policies (e.g., performance testing). </a:t>
            </a:r>
          </a:p>
          <a:p>
            <a:pPr marL="757066" lvl="1" indent="-291179">
              <a:lnSpc>
                <a:spcPts val="1732"/>
              </a:lnSpc>
              <a:buFont typeface="Arial"/>
              <a:buChar char="•"/>
            </a:pPr>
            <a:r>
              <a:rPr lang="en-US" sz="1600" dirty="0"/>
              <a:t>Such incentives are constitutional and states must abide by conditions of grant if they accept the money.</a:t>
            </a:r>
          </a:p>
          <a:p>
            <a:pPr marL="232943" indent="-232943">
              <a:lnSpc>
                <a:spcPts val="1732"/>
              </a:lnSpc>
              <a:buAutoNum type="arabicParenR"/>
            </a:pPr>
            <a:r>
              <a:rPr lang="en-US" sz="1600" dirty="0"/>
              <a:t>This interdependency of sovereignty has led to numerous legal challenges of interpretations of federalism by different presidents and congresses.</a:t>
            </a:r>
          </a:p>
          <a:p>
            <a:pPr marL="232943" indent="-232943">
              <a:lnSpc>
                <a:spcPts val="1732"/>
              </a:lnSpc>
              <a:buAutoNum type="arabicParenR"/>
            </a:pPr>
            <a:r>
              <a:rPr lang="en-US" sz="1600" i="1" dirty="0"/>
              <a:t>(Maybe note that federal ban on teaching of religion in schools is lawful because of 14</a:t>
            </a:r>
            <a:r>
              <a:rPr lang="en-US" sz="1600" i="1" baseline="30000" dirty="0"/>
              <a:t>th</a:t>
            </a:r>
            <a:r>
              <a:rPr lang="en-US" sz="1600" i="1" dirty="0"/>
              <a:t> Amendment, which has extended Bill of Rights protections—such as prohibition on establishment of religion—to actions by states and local governments, which are agents of states.)</a:t>
            </a:r>
          </a:p>
        </p:txBody>
      </p:sp>
      <p:sp>
        <p:nvSpPr>
          <p:cNvPr id="4" name="Slide Number Placeholder 3"/>
          <p:cNvSpPr>
            <a:spLocks noGrp="1"/>
          </p:cNvSpPr>
          <p:nvPr>
            <p:ph type="sldNum" sz="quarter" idx="10"/>
          </p:nvPr>
        </p:nvSpPr>
        <p:spPr/>
        <p:txBody>
          <a:bodyPr/>
          <a:lstStyle/>
          <a:p>
            <a:fld id="{768FD01E-9B66-49F1-8F41-2262B051D6D5}" type="slidenum">
              <a:rPr lang="en-US" smtClean="0"/>
              <a:pPr/>
              <a:t>64</a:t>
            </a:fld>
            <a:endParaRPr lang="en-US" dirty="0"/>
          </a:p>
        </p:txBody>
      </p:sp>
    </p:spTree>
    <p:extLst>
      <p:ext uri="{BB962C8B-B14F-4D97-AF65-F5344CB8AC3E}">
        <p14:creationId xmlns:p14="http://schemas.microsoft.com/office/powerpoint/2010/main" val="32120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a:buChar char="•"/>
            </a:pPr>
            <a:r>
              <a:rPr lang="en-US" sz="2000" dirty="0"/>
              <a:t>Chart shows dramatic rise in federal grants to states and localities since 1960s, and especially since 1980s.</a:t>
            </a:r>
          </a:p>
          <a:p>
            <a:pPr marL="349415" indent="-349415">
              <a:buFont typeface="Arial"/>
              <a:buChar char="•"/>
            </a:pPr>
            <a:r>
              <a:rPr lang="en-US" sz="2000" dirty="0"/>
              <a:t>Most of increase is payments to individuals, most of which is Medicaid.</a:t>
            </a:r>
          </a:p>
          <a:p>
            <a:pPr marL="349415" indent="-349415">
              <a:buFont typeface="Arial"/>
              <a:buChar char="•"/>
            </a:pPr>
            <a:r>
              <a:rPr lang="en-US" sz="2000" dirty="0"/>
              <a:t>Others are food stamps, welfare payments, housing subsidies.</a:t>
            </a:r>
          </a:p>
        </p:txBody>
      </p:sp>
      <p:sp>
        <p:nvSpPr>
          <p:cNvPr id="4" name="Slide Number Placeholder 3"/>
          <p:cNvSpPr>
            <a:spLocks noGrp="1"/>
          </p:cNvSpPr>
          <p:nvPr>
            <p:ph type="sldNum" sz="quarter" idx="10"/>
          </p:nvPr>
        </p:nvSpPr>
        <p:spPr/>
        <p:txBody>
          <a:bodyPr/>
          <a:lstStyle/>
          <a:p>
            <a:fld id="{768FD01E-9B66-49F1-8F41-2262B051D6D5}" type="slidenum">
              <a:rPr lang="en-US" smtClean="0"/>
              <a:pPr/>
              <a:t>65</a:t>
            </a:fld>
            <a:endParaRPr lang="en-US" dirty="0"/>
          </a:p>
        </p:txBody>
      </p:sp>
    </p:spTree>
    <p:extLst>
      <p:ext uri="{BB962C8B-B14F-4D97-AF65-F5344CB8AC3E}">
        <p14:creationId xmlns:p14="http://schemas.microsoft.com/office/powerpoint/2010/main" val="116822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90</a:t>
            </a:fld>
            <a:endParaRPr lang="en-US"/>
          </a:p>
        </p:txBody>
      </p:sp>
    </p:spTree>
    <p:extLst>
      <p:ext uri="{BB962C8B-B14F-4D97-AF65-F5344CB8AC3E}">
        <p14:creationId xmlns:p14="http://schemas.microsoft.com/office/powerpoint/2010/main" val="422434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i="1" dirty="0"/>
              <a:t>EXPLANATION (if asked): </a:t>
            </a:r>
            <a:r>
              <a:rPr lang="en-US" i="1" baseline="0" dirty="0"/>
              <a:t>Supreme Court by 1960s dominated by justices who were far more liberal than those on Court in 1920s and 1930s. </a:t>
            </a:r>
          </a:p>
          <a:p>
            <a:pPr marL="742950" lvl="1" indent="-285750">
              <a:buFont typeface="Arial"/>
              <a:buChar char="•"/>
            </a:pPr>
            <a:r>
              <a:rPr lang="en-US" i="1" baseline="0" dirty="0"/>
              <a:t>1960s court is the Warren Court, which generated far more liberal decisions than any Court before or since.</a:t>
            </a:r>
            <a:endParaRPr lang="en-US" i="1" dirty="0"/>
          </a:p>
        </p:txBody>
      </p:sp>
      <p:sp>
        <p:nvSpPr>
          <p:cNvPr id="4" name="Slide Number Placeholder 3"/>
          <p:cNvSpPr>
            <a:spLocks noGrp="1"/>
          </p:cNvSpPr>
          <p:nvPr>
            <p:ph type="sldNum" sz="quarter" idx="10"/>
          </p:nvPr>
        </p:nvSpPr>
        <p:spPr/>
        <p:txBody>
          <a:bodyPr/>
          <a:lstStyle/>
          <a:p>
            <a:fld id="{36095178-3C21-4E58-AAE9-92C1C9C84CCF}" type="slidenum">
              <a:rPr lang="en-US" smtClean="0"/>
              <a:pPr/>
              <a:t>93</a:t>
            </a:fld>
            <a:endParaRPr lang="en-US"/>
          </a:p>
        </p:txBody>
      </p:sp>
    </p:spTree>
    <p:extLst>
      <p:ext uri="{BB962C8B-B14F-4D97-AF65-F5344CB8AC3E}">
        <p14:creationId xmlns:p14="http://schemas.microsoft.com/office/powerpoint/2010/main" val="399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94</a:t>
            </a:fld>
            <a:endParaRPr lang="en-US"/>
          </a:p>
        </p:txBody>
      </p:sp>
    </p:spTree>
    <p:extLst>
      <p:ext uri="{BB962C8B-B14F-4D97-AF65-F5344CB8AC3E}">
        <p14:creationId xmlns:p14="http://schemas.microsoft.com/office/powerpoint/2010/main" val="299413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95</a:t>
            </a:fld>
            <a:endParaRPr lang="en-US"/>
          </a:p>
        </p:txBody>
      </p:sp>
    </p:spTree>
    <p:extLst>
      <p:ext uri="{BB962C8B-B14F-4D97-AF65-F5344CB8AC3E}">
        <p14:creationId xmlns:p14="http://schemas.microsoft.com/office/powerpoint/2010/main" val="219323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96</a:t>
            </a:fld>
            <a:endParaRPr lang="en-US"/>
          </a:p>
        </p:txBody>
      </p:sp>
    </p:spTree>
    <p:extLst>
      <p:ext uri="{BB962C8B-B14F-4D97-AF65-F5344CB8AC3E}">
        <p14:creationId xmlns:p14="http://schemas.microsoft.com/office/powerpoint/2010/main" val="136556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98</a:t>
            </a:fld>
            <a:endParaRPr lang="en-US"/>
          </a:p>
        </p:txBody>
      </p:sp>
    </p:spTree>
    <p:extLst>
      <p:ext uri="{BB962C8B-B14F-4D97-AF65-F5344CB8AC3E}">
        <p14:creationId xmlns:p14="http://schemas.microsoft.com/office/powerpoint/2010/main" val="67929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99</a:t>
            </a:fld>
            <a:endParaRPr lang="en-US"/>
          </a:p>
        </p:txBody>
      </p:sp>
    </p:spTree>
    <p:extLst>
      <p:ext uri="{BB962C8B-B14F-4D97-AF65-F5344CB8AC3E}">
        <p14:creationId xmlns:p14="http://schemas.microsoft.com/office/powerpoint/2010/main" val="417829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pPr marL="171450" indent="-171450">
              <a:buFont typeface="Arial"/>
              <a:buChar char="•"/>
            </a:pPr>
            <a:r>
              <a:rPr lang="en-US" sz="2000" dirty="0"/>
              <a:t>Point out (if the data confirm) that students in the class differ from American opinion; (presumably) more likely to emphasize needy. </a:t>
            </a:r>
          </a:p>
          <a:p>
            <a:pPr marL="171450" indent="-171450">
              <a:buFont typeface="Arial"/>
              <a:buChar char="•"/>
            </a:pPr>
            <a:r>
              <a:rPr lang="en-US" sz="2000" dirty="0"/>
              <a:t>The larger point is that Americans</a:t>
            </a:r>
            <a:r>
              <a:rPr lang="en-US" sz="2000" baseline="0" dirty="0"/>
              <a:t> are more individualistic than other Western publics.</a:t>
            </a:r>
            <a:endParaRPr lang="en-US" sz="2000" dirty="0"/>
          </a:p>
        </p:txBody>
      </p:sp>
      <p:sp>
        <p:nvSpPr>
          <p:cNvPr id="4" name="Slide Number Placeholder 3"/>
          <p:cNvSpPr>
            <a:spLocks noGrp="1"/>
          </p:cNvSpPr>
          <p:nvPr>
            <p:ph type="sldNum" sz="quarter" idx="10"/>
          </p:nvPr>
        </p:nvSpPr>
        <p:spPr/>
        <p:txBody>
          <a:bodyPr/>
          <a:lstStyle/>
          <a:p>
            <a:fld id="{36095178-3C21-4E58-AAE9-92C1C9C84CC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45173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17164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4AE10-542B-4230-BDE3-BD974035151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910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095178-3C21-4E58-AAE9-92C1C9C84C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43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95178-3C21-4E58-AAE9-92C1C9C84CCF}" type="slidenum">
              <a:rPr lang="en-US" smtClean="0"/>
              <a:pPr/>
              <a:t>121</a:t>
            </a:fld>
            <a:endParaRPr lang="en-US"/>
          </a:p>
        </p:txBody>
      </p:sp>
    </p:spTree>
    <p:extLst>
      <p:ext uri="{BB962C8B-B14F-4D97-AF65-F5344CB8AC3E}">
        <p14:creationId xmlns:p14="http://schemas.microsoft.com/office/powerpoint/2010/main" val="1252242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 this sense, social movements are a different form of mass politics than advocacy through political parties or interest groups, which work within established</a:t>
            </a:r>
            <a:r>
              <a:rPr lang="en-US" sz="2000" baseline="0" dirty="0"/>
              <a:t> institutions</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A8A89B-4B95-754C-A6D9-1E558BA64431}"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161</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7306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Reason Vietnam</a:t>
            </a:r>
            <a:r>
              <a:rPr lang="en-US" sz="2000" baseline="0" dirty="0"/>
              <a:t> support eroded more slowly: Public disapproval of anti-war movement, especially symbolism (e.g., burning of flag)</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A8A89B-4B95-754C-A6D9-1E558BA64431}"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033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14800"/>
            <a:ext cx="6858000" cy="5579533"/>
          </a:xfrm>
        </p:spPr>
        <p:txBody>
          <a:bodyPr>
            <a:normAutofit/>
          </a:bodyPr>
          <a:lstStyle/>
          <a:p>
            <a:pPr marL="342900" indent="-342900">
              <a:buFont typeface="Arial"/>
              <a:buChar char="•"/>
            </a:pPr>
            <a:r>
              <a:rPr lang="en-US" sz="1800" dirty="0" err="1"/>
              <a:t>Jacksonian</a:t>
            </a:r>
            <a:r>
              <a:rPr lang="en-US" sz="1800" dirty="0"/>
              <a:t> Democracy</a:t>
            </a:r>
            <a:r>
              <a:rPr lang="en-US" sz="1800" baseline="0" dirty="0"/>
              <a:t> refers</a:t>
            </a:r>
            <a:r>
              <a:rPr lang="en-US" sz="1800" dirty="0"/>
              <a:t> to era of Second Party System (mid-1830s–1854) characterized by democratic spirit. </a:t>
            </a:r>
          </a:p>
          <a:p>
            <a:pPr marL="342900" indent="-342900">
              <a:buFont typeface="Arial"/>
              <a:buChar char="•"/>
            </a:pPr>
            <a:r>
              <a:rPr lang="en-US" sz="1800" dirty="0"/>
              <a:t>It can be contrasted with characteristics of Jeffersonian democracy. </a:t>
            </a:r>
          </a:p>
          <a:p>
            <a:pPr marL="342900" indent="-342900">
              <a:buFont typeface="Arial"/>
              <a:buChar char="•"/>
            </a:pPr>
            <a:r>
              <a:rPr lang="en-US" sz="1800" dirty="0"/>
              <a:t>Jackson's equal political policy became known as "</a:t>
            </a:r>
            <a:r>
              <a:rPr lang="en-US" sz="1800" dirty="0" err="1"/>
              <a:t>Jacksonian</a:t>
            </a:r>
            <a:r>
              <a:rPr lang="en-US" sz="1800" dirty="0"/>
              <a:t> Democracy", subsequent to ending what he termed "monopoly" of government by elites. </a:t>
            </a:r>
          </a:p>
          <a:p>
            <a:pPr marL="342900" indent="-342900">
              <a:buFont typeface="Arial"/>
              <a:buChar char="•"/>
            </a:pPr>
            <a:r>
              <a:rPr lang="en-US" sz="1800" dirty="0" err="1"/>
              <a:t>Jeffersonians</a:t>
            </a:r>
            <a:r>
              <a:rPr lang="en-US" sz="1800" dirty="0"/>
              <a:t> opposed inherited elites but favored educated men while </a:t>
            </a:r>
            <a:r>
              <a:rPr lang="en-US" sz="1800" dirty="0" err="1"/>
              <a:t>Jacksonians</a:t>
            </a:r>
            <a:r>
              <a:rPr lang="en-US" sz="1800" dirty="0"/>
              <a:t> gave little weight to education. </a:t>
            </a:r>
          </a:p>
          <a:p>
            <a:pPr marL="342900" indent="-342900">
              <a:buFont typeface="Arial"/>
              <a:buChar char="•"/>
            </a:pPr>
            <a:r>
              <a:rPr lang="en-US" sz="1800" dirty="0"/>
              <a:t>Whigs were inheritors of Jeffersonian Democracy in terms of promoting schools and colleges.</a:t>
            </a:r>
          </a:p>
          <a:p>
            <a:pPr marL="342900" indent="-342900">
              <a:buFont typeface="Arial"/>
              <a:buChar char="•"/>
            </a:pPr>
            <a:r>
              <a:rPr lang="en-US" sz="1800" dirty="0"/>
              <a:t>During </a:t>
            </a:r>
            <a:r>
              <a:rPr lang="en-US" sz="1800" dirty="0" err="1"/>
              <a:t>Jacksonian</a:t>
            </a:r>
            <a:r>
              <a:rPr lang="en-US" sz="1800" dirty="0"/>
              <a:t> era, suffrage extended to (nearly) all white male adult citizens.</a:t>
            </a:r>
          </a:p>
          <a:p>
            <a:pPr marL="342900" indent="-342900">
              <a:buFont typeface="Arial"/>
              <a:buChar char="•"/>
            </a:pPr>
            <a:r>
              <a:rPr lang="en-US" sz="1800" b="1" dirty="0"/>
              <a:t>The social gospel movement </a:t>
            </a:r>
            <a:r>
              <a:rPr lang="en-US" sz="1800" dirty="0"/>
              <a:t>was in early 1900s. </a:t>
            </a:r>
          </a:p>
          <a:p>
            <a:pPr marL="800100" lvl="1" indent="-342900">
              <a:buFont typeface="Arial"/>
              <a:buChar char="•"/>
            </a:pPr>
            <a:r>
              <a:rPr lang="en-US" sz="1800" dirty="0"/>
              <a:t>Almost entirely Protestant in its followers, </a:t>
            </a:r>
          </a:p>
          <a:p>
            <a:pPr marL="800100" lvl="1" indent="-342900">
              <a:buFont typeface="Arial"/>
              <a:buChar char="•"/>
            </a:pPr>
            <a:r>
              <a:rPr lang="en-US" sz="1800" dirty="0"/>
              <a:t>Espoused applying social lessons of the Gospel here on Earth—for example, government programs to help the poor. </a:t>
            </a:r>
          </a:p>
          <a:p>
            <a:pPr marL="800100" lvl="1" indent="-342900">
              <a:buFont typeface="Arial"/>
              <a:buChar char="•"/>
            </a:pPr>
            <a:r>
              <a:rPr lang="en-US" sz="1800" dirty="0"/>
              <a:t>It never got much traction and was absorbed into Progressive movement.</a:t>
            </a:r>
          </a:p>
          <a:p>
            <a:pPr marL="342900" indent="-342900">
              <a:buFont typeface="Arial"/>
              <a:buChar char="•"/>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A8A89B-4B95-754C-A6D9-1E558BA64431}"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14139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A8A89B-4B95-754C-A6D9-1E558BA64431}"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2662543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027CE-3130-4A1B-9235-4827E1563857}" type="slidenum">
              <a:rPr lang="en-US" smtClean="0"/>
              <a:pPr/>
              <a:t>176</a:t>
            </a:fld>
            <a:endParaRPr lang="en-US"/>
          </a:p>
        </p:txBody>
      </p:sp>
    </p:spTree>
    <p:extLst>
      <p:ext uri="{BB962C8B-B14F-4D97-AF65-F5344CB8AC3E}">
        <p14:creationId xmlns:p14="http://schemas.microsoft.com/office/powerpoint/2010/main" val="76100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2000" dirty="0"/>
              <a:t>Policy consequences of values expressed in prior surveys…</a:t>
            </a:r>
          </a:p>
        </p:txBody>
      </p:sp>
      <p:sp>
        <p:nvSpPr>
          <p:cNvPr id="4" name="Slide Number Placeholder 3"/>
          <p:cNvSpPr>
            <a:spLocks noGrp="1"/>
          </p:cNvSpPr>
          <p:nvPr>
            <p:ph type="sldNum" sz="quarter" idx="10"/>
          </p:nvPr>
        </p:nvSpPr>
        <p:spPr/>
        <p:txBody>
          <a:bodyPr/>
          <a:lstStyle/>
          <a:p>
            <a:fld id="{36095178-3C21-4E58-AAE9-92C1C9C84CCF}" type="slidenum">
              <a:rPr lang="en-US" smtClean="0"/>
              <a:pPr/>
              <a:t>22</a:t>
            </a:fld>
            <a:endParaRPr lang="en-US"/>
          </a:p>
        </p:txBody>
      </p:sp>
    </p:spTree>
    <p:extLst>
      <p:ext uri="{BB962C8B-B14F-4D97-AF65-F5344CB8AC3E}">
        <p14:creationId xmlns:p14="http://schemas.microsoft.com/office/powerpoint/2010/main" val="4245173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I had charted</a:t>
            </a:r>
            <a:r>
              <a:rPr lang="en-US" sz="2000" baseline="0" dirty="0"/>
              <a:t> the party percentages in House and Senate, you’d see similar results</a:t>
            </a:r>
            <a:endParaRPr lang="en-US" sz="2000" dirty="0"/>
          </a:p>
        </p:txBody>
      </p:sp>
      <p:sp>
        <p:nvSpPr>
          <p:cNvPr id="4" name="Slide Number Placeholder 3"/>
          <p:cNvSpPr>
            <a:spLocks noGrp="1"/>
          </p:cNvSpPr>
          <p:nvPr>
            <p:ph type="sldNum" sz="quarter" idx="10"/>
          </p:nvPr>
        </p:nvSpPr>
        <p:spPr/>
        <p:txBody>
          <a:bodyPr/>
          <a:lstStyle/>
          <a:p>
            <a:fld id="{93E1B5A9-7782-45D2-BBF7-DBC97BEFFB19}" type="slidenum">
              <a:rPr lang="en-US" smtClean="0">
                <a:solidFill>
                  <a:prstClr val="black"/>
                </a:solidFill>
              </a:rPr>
              <a:pPr/>
              <a:t>180</a:t>
            </a:fld>
            <a:endParaRPr lang="en-US">
              <a:solidFill>
                <a:prstClr val="black"/>
              </a:solidFill>
            </a:endParaRPr>
          </a:p>
        </p:txBody>
      </p:sp>
    </p:spTree>
    <p:extLst>
      <p:ext uri="{BB962C8B-B14F-4D97-AF65-F5344CB8AC3E}">
        <p14:creationId xmlns:p14="http://schemas.microsoft.com/office/powerpoint/2010/main" val="281456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I had charted</a:t>
            </a:r>
            <a:r>
              <a:rPr lang="en-US" sz="2000" baseline="0" dirty="0"/>
              <a:t> the party percentages in the House and Senate, you’d see similar results</a:t>
            </a:r>
            <a:endParaRPr lang="en-US" sz="2000" dirty="0"/>
          </a:p>
        </p:txBody>
      </p:sp>
      <p:sp>
        <p:nvSpPr>
          <p:cNvPr id="4" name="Slide Number Placeholder 3"/>
          <p:cNvSpPr>
            <a:spLocks noGrp="1"/>
          </p:cNvSpPr>
          <p:nvPr>
            <p:ph type="sldNum" sz="quarter" idx="10"/>
          </p:nvPr>
        </p:nvSpPr>
        <p:spPr/>
        <p:txBody>
          <a:bodyPr/>
          <a:lstStyle/>
          <a:p>
            <a:fld id="{93E1B5A9-7782-45D2-BBF7-DBC97BEFFB19}" type="slidenum">
              <a:rPr lang="en-US" smtClean="0">
                <a:solidFill>
                  <a:prstClr val="black"/>
                </a:solidFill>
              </a:rPr>
              <a:pPr/>
              <a:t>181</a:t>
            </a:fld>
            <a:endParaRPr lang="en-US">
              <a:solidFill>
                <a:prstClr val="black"/>
              </a:solidFill>
            </a:endParaRPr>
          </a:p>
        </p:txBody>
      </p:sp>
    </p:spTree>
    <p:extLst>
      <p:ext uri="{BB962C8B-B14F-4D97-AF65-F5344CB8AC3E}">
        <p14:creationId xmlns:p14="http://schemas.microsoft.com/office/powerpoint/2010/main" val="281456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A8CFB-9965-41DE-BD23-9D52C3333202}" type="slidenum">
              <a:rPr lang="en-US" smtClean="0"/>
              <a:t>196</a:t>
            </a:fld>
            <a:endParaRPr lang="en-US"/>
          </a:p>
        </p:txBody>
      </p:sp>
    </p:spTree>
    <p:extLst>
      <p:ext uri="{BB962C8B-B14F-4D97-AF65-F5344CB8AC3E}">
        <p14:creationId xmlns:p14="http://schemas.microsoft.com/office/powerpoint/2010/main" val="2884158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A8CFB-9965-41DE-BD23-9D52C3333202}" type="slidenum">
              <a:rPr lang="en-US" smtClean="0"/>
              <a:t>197</a:t>
            </a:fld>
            <a:endParaRPr lang="en-US"/>
          </a:p>
        </p:txBody>
      </p:sp>
    </p:spTree>
    <p:extLst>
      <p:ext uri="{BB962C8B-B14F-4D97-AF65-F5344CB8AC3E}">
        <p14:creationId xmlns:p14="http://schemas.microsoft.com/office/powerpoint/2010/main" val="3060954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A8CFB-9965-41DE-BD23-9D52C3333202}" type="slidenum">
              <a:rPr lang="en-US" smtClean="0"/>
              <a:t>199</a:t>
            </a:fld>
            <a:endParaRPr lang="en-US"/>
          </a:p>
        </p:txBody>
      </p:sp>
    </p:spTree>
    <p:extLst>
      <p:ext uri="{BB962C8B-B14F-4D97-AF65-F5344CB8AC3E}">
        <p14:creationId xmlns:p14="http://schemas.microsoft.com/office/powerpoint/2010/main" val="3166908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a:buChar char="•"/>
            </a:pPr>
            <a:r>
              <a:rPr lang="en-US" sz="2000" dirty="0"/>
              <a:t>Why are economic interests so much better organized? </a:t>
            </a:r>
          </a:p>
          <a:p>
            <a:pPr marL="349415" indent="-349415">
              <a:buFont typeface="Arial"/>
              <a:buChar char="•"/>
            </a:pPr>
            <a:r>
              <a:rPr lang="en-US" sz="2000" dirty="0"/>
              <a:t>For starters, many have built-in resources obtained through their economic activity. </a:t>
            </a:r>
          </a:p>
          <a:p>
            <a:pPr marL="349415" indent="-349415">
              <a:buFont typeface="Arial"/>
              <a:buChar char="•"/>
            </a:pPr>
            <a:r>
              <a:rPr lang="en-US" sz="2000" dirty="0"/>
              <a:t>They also offer potential members a powerful incentive to join. </a:t>
            </a:r>
          </a:p>
          <a:p>
            <a:pPr marL="349415" indent="-349415">
              <a:buFont typeface="Arial"/>
              <a:buChar char="•"/>
            </a:pPr>
            <a:r>
              <a:rPr lang="en-US" sz="2000" dirty="0"/>
              <a:t>They provide what are called private or individual goods—benefits that group can bestow directly on individuals. </a:t>
            </a:r>
          </a:p>
          <a:p>
            <a:pPr marL="815302" lvl="1" indent="-349415">
              <a:buFont typeface="Arial"/>
              <a:buChar char="•"/>
            </a:pPr>
            <a:r>
              <a:rPr lang="en-US" sz="2000" b="1" dirty="0"/>
              <a:t>Jobs</a:t>
            </a:r>
            <a:r>
              <a:rPr lang="en-US" sz="2000" dirty="0"/>
              <a:t> in the case of corporations or unions. </a:t>
            </a:r>
          </a:p>
          <a:p>
            <a:pPr marL="1281189" lvl="2" indent="-349415">
              <a:buFont typeface="Arial"/>
              <a:buChar char="•"/>
            </a:pPr>
            <a:r>
              <a:rPr lang="en-US" sz="2000" dirty="0"/>
              <a:t>That’s a powerful incentive. </a:t>
            </a:r>
          </a:p>
        </p:txBody>
      </p:sp>
      <p:sp>
        <p:nvSpPr>
          <p:cNvPr id="4" name="Slide Number Placeholder 3"/>
          <p:cNvSpPr>
            <a:spLocks noGrp="1"/>
          </p:cNvSpPr>
          <p:nvPr>
            <p:ph type="sldNum" sz="quarter" idx="10"/>
          </p:nvPr>
        </p:nvSpPr>
        <p:spPr/>
        <p:txBody>
          <a:bodyPr/>
          <a:lstStyle/>
          <a:p>
            <a:fld id="{365A8CFB-9965-41DE-BD23-9D52C3333202}" type="slidenum">
              <a:rPr lang="en-US" smtClean="0"/>
              <a:t>201</a:t>
            </a:fld>
            <a:endParaRPr lang="en-US"/>
          </a:p>
        </p:txBody>
      </p:sp>
    </p:spTree>
    <p:extLst>
      <p:ext uri="{BB962C8B-B14F-4D97-AF65-F5344CB8AC3E}">
        <p14:creationId xmlns:p14="http://schemas.microsoft.com/office/powerpoint/2010/main" val="196958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5A8CFB-9965-41DE-BD23-9D52C3333202}" type="slidenum">
              <a:rPr lang="en-US" smtClean="0"/>
              <a:t>202</a:t>
            </a:fld>
            <a:endParaRPr lang="en-US"/>
          </a:p>
        </p:txBody>
      </p:sp>
    </p:spTree>
    <p:extLst>
      <p:ext uri="{BB962C8B-B14F-4D97-AF65-F5344CB8AC3E}">
        <p14:creationId xmlns:p14="http://schemas.microsoft.com/office/powerpoint/2010/main" val="2517053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A8CFB-9965-41DE-BD23-9D52C3333202}" type="slidenum">
              <a:rPr lang="en-US" smtClean="0"/>
              <a:t>204</a:t>
            </a:fld>
            <a:endParaRPr lang="en-US"/>
          </a:p>
        </p:txBody>
      </p:sp>
    </p:spTree>
    <p:extLst>
      <p:ext uri="{BB962C8B-B14F-4D97-AF65-F5344CB8AC3E}">
        <p14:creationId xmlns:p14="http://schemas.microsoft.com/office/powerpoint/2010/main" val="2916354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5A8CFB-9965-41DE-BD23-9D52C3333202}" type="slidenum">
              <a:rPr lang="en-US" smtClean="0"/>
              <a:t>209</a:t>
            </a:fld>
            <a:endParaRPr lang="en-US"/>
          </a:p>
        </p:txBody>
      </p:sp>
    </p:spTree>
    <p:extLst>
      <p:ext uri="{BB962C8B-B14F-4D97-AF65-F5344CB8AC3E}">
        <p14:creationId xmlns:p14="http://schemas.microsoft.com/office/powerpoint/2010/main" val="156485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95178-3C21-4E58-AAE9-92C1C9C84CCF}" type="slidenum">
              <a:rPr lang="en-US" smtClean="0"/>
              <a:pPr/>
              <a:t>23</a:t>
            </a:fld>
            <a:endParaRPr lang="en-US"/>
          </a:p>
        </p:txBody>
      </p:sp>
    </p:spTree>
    <p:extLst>
      <p:ext uri="{BB962C8B-B14F-4D97-AF65-F5344CB8AC3E}">
        <p14:creationId xmlns:p14="http://schemas.microsoft.com/office/powerpoint/2010/main" val="4245173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for students</a:t>
            </a:r>
          </a:p>
        </p:txBody>
      </p:sp>
      <p:sp>
        <p:nvSpPr>
          <p:cNvPr id="4" name="Slide Number Placeholder 3"/>
          <p:cNvSpPr>
            <a:spLocks noGrp="1"/>
          </p:cNvSpPr>
          <p:nvPr>
            <p:ph type="sldNum" sz="quarter" idx="10"/>
          </p:nvPr>
        </p:nvSpPr>
        <p:spPr/>
        <p:txBody>
          <a:bodyPr/>
          <a:lstStyle/>
          <a:p>
            <a:fld id="{365A8CFB-9965-41DE-BD23-9D52C3333202}" type="slidenum">
              <a:rPr lang="en-US" smtClean="0"/>
              <a:t>210</a:t>
            </a:fld>
            <a:endParaRPr lang="en-US"/>
          </a:p>
        </p:txBody>
      </p:sp>
    </p:spTree>
    <p:extLst>
      <p:ext uri="{BB962C8B-B14F-4D97-AF65-F5344CB8AC3E}">
        <p14:creationId xmlns:p14="http://schemas.microsoft.com/office/powerpoint/2010/main" val="2181424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Arbitron ratings</a:t>
            </a:r>
          </a:p>
        </p:txBody>
      </p:sp>
      <p:sp>
        <p:nvSpPr>
          <p:cNvPr id="4" name="Slide Number Placeholder 3"/>
          <p:cNvSpPr>
            <a:spLocks noGrp="1"/>
          </p:cNvSpPr>
          <p:nvPr>
            <p:ph type="sldNum" sz="quarter" idx="10"/>
          </p:nvPr>
        </p:nvSpPr>
        <p:spPr/>
        <p:txBody>
          <a:bodyPr/>
          <a:lstStyle/>
          <a:p>
            <a:fld id="{86618828-9E11-AE44-84B9-D5A701EF298D}" type="slidenum">
              <a:rPr lang="en-US" smtClean="0"/>
              <a:pPr/>
              <a:t>220</a:t>
            </a:fld>
            <a:endParaRPr lang="en-US"/>
          </a:p>
        </p:txBody>
      </p:sp>
    </p:spTree>
    <p:extLst>
      <p:ext uri="{BB962C8B-B14F-4D97-AF65-F5344CB8AC3E}">
        <p14:creationId xmlns:p14="http://schemas.microsoft.com/office/powerpoint/2010/main" val="564997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3E8A42-86E4-4CC1-838B-F2E588C6A1B2}" type="slidenum">
              <a:rPr lang="en-US" smtClean="0">
                <a:solidFill>
                  <a:prstClr val="black"/>
                </a:solidFill>
              </a:rPr>
              <a:pPr/>
              <a:t>221</a:t>
            </a:fld>
            <a:endParaRPr lang="en-US">
              <a:solidFill>
                <a:prstClr val="black"/>
              </a:solidFill>
            </a:endParaRPr>
          </a:p>
        </p:txBody>
      </p:sp>
    </p:spTree>
    <p:extLst>
      <p:ext uri="{BB962C8B-B14F-4D97-AF65-F5344CB8AC3E}">
        <p14:creationId xmlns:p14="http://schemas.microsoft.com/office/powerpoint/2010/main" val="887533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18828-9E11-AE44-84B9-D5A701EF2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516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 can’t do the latter without the former…</a:t>
            </a:r>
          </a:p>
        </p:txBody>
      </p:sp>
      <p:sp>
        <p:nvSpPr>
          <p:cNvPr id="4" name="Slide Number Placeholder 3"/>
          <p:cNvSpPr>
            <a:spLocks noGrp="1"/>
          </p:cNvSpPr>
          <p:nvPr>
            <p:ph type="sldNum" sz="quarter" idx="10"/>
          </p:nvPr>
        </p:nvSpPr>
        <p:spPr/>
        <p:txBody>
          <a:bodyPr/>
          <a:lstStyle/>
          <a:p>
            <a:fld id="{860027CE-3130-4A1B-9235-4827E1563857}" type="slidenum">
              <a:rPr lang="en-US" smtClean="0"/>
              <a:pPr/>
              <a:t>243</a:t>
            </a:fld>
            <a:endParaRPr lang="en-US"/>
          </a:p>
        </p:txBody>
      </p:sp>
    </p:spTree>
    <p:extLst>
      <p:ext uri="{BB962C8B-B14F-4D97-AF65-F5344CB8AC3E}">
        <p14:creationId xmlns:p14="http://schemas.microsoft.com/office/powerpoint/2010/main" val="2528078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Small group discussion before revealing bullets</a:t>
            </a:r>
          </a:p>
        </p:txBody>
      </p:sp>
      <p:sp>
        <p:nvSpPr>
          <p:cNvPr id="4" name="Slide Number Placeholder 3"/>
          <p:cNvSpPr>
            <a:spLocks noGrp="1"/>
          </p:cNvSpPr>
          <p:nvPr>
            <p:ph type="sldNum" sz="quarter" idx="10"/>
          </p:nvPr>
        </p:nvSpPr>
        <p:spPr/>
        <p:txBody>
          <a:bodyPr/>
          <a:lstStyle/>
          <a:p>
            <a:fld id="{4F132236-4619-456E-87AB-BAFC08411636}" type="slidenum">
              <a:rPr lang="en-US" smtClean="0"/>
              <a:pPr/>
              <a:t>244</a:t>
            </a:fld>
            <a:endParaRPr lang="en-US"/>
          </a:p>
        </p:txBody>
      </p:sp>
    </p:spTree>
    <p:extLst>
      <p:ext uri="{BB962C8B-B14F-4D97-AF65-F5344CB8AC3E}">
        <p14:creationId xmlns:p14="http://schemas.microsoft.com/office/powerpoint/2010/main" val="2026580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Small group discussion before revealing bullets</a:t>
            </a:r>
          </a:p>
        </p:txBody>
      </p:sp>
      <p:sp>
        <p:nvSpPr>
          <p:cNvPr id="4" name="Slide Number Placeholder 3"/>
          <p:cNvSpPr>
            <a:spLocks noGrp="1"/>
          </p:cNvSpPr>
          <p:nvPr>
            <p:ph type="sldNum" sz="quarter" idx="10"/>
          </p:nvPr>
        </p:nvSpPr>
        <p:spPr/>
        <p:txBody>
          <a:bodyPr/>
          <a:lstStyle/>
          <a:p>
            <a:fld id="{4F132236-4619-456E-87AB-BAFC08411636}" type="slidenum">
              <a:rPr lang="en-US" smtClean="0"/>
              <a:pPr/>
              <a:t>245</a:t>
            </a:fld>
            <a:endParaRPr lang="en-US"/>
          </a:p>
        </p:txBody>
      </p:sp>
    </p:spTree>
    <p:extLst>
      <p:ext uri="{BB962C8B-B14F-4D97-AF65-F5344CB8AC3E}">
        <p14:creationId xmlns:p14="http://schemas.microsoft.com/office/powerpoint/2010/main" val="3887081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Interestingly, though, as districts become increasingly ideologically homogenous, it becomes easier for MC’s to focus relatively more on capital hill and relatively less on their district (so long as they don’t go so far as to open a door to being “</a:t>
            </a:r>
            <a:r>
              <a:rPr lang="en-US" sz="2000" dirty="0" err="1"/>
              <a:t>primaried</a:t>
            </a:r>
            <a:r>
              <a:rPr lang="en-US" sz="2000" dirty="0"/>
              <a:t>”)</a:t>
            </a:r>
          </a:p>
        </p:txBody>
      </p:sp>
      <p:sp>
        <p:nvSpPr>
          <p:cNvPr id="4" name="Slide Number Placeholder 3"/>
          <p:cNvSpPr>
            <a:spLocks noGrp="1"/>
          </p:cNvSpPr>
          <p:nvPr>
            <p:ph type="sldNum" sz="quarter" idx="10"/>
          </p:nvPr>
        </p:nvSpPr>
        <p:spPr/>
        <p:txBody>
          <a:bodyPr/>
          <a:lstStyle/>
          <a:p>
            <a:fld id="{4F132236-4619-456E-87AB-BAFC08411636}" type="slidenum">
              <a:rPr lang="en-US" smtClean="0"/>
              <a:pPr/>
              <a:t>246</a:t>
            </a:fld>
            <a:endParaRPr lang="en-US"/>
          </a:p>
        </p:txBody>
      </p:sp>
    </p:spTree>
    <p:extLst>
      <p:ext uri="{BB962C8B-B14F-4D97-AF65-F5344CB8AC3E}">
        <p14:creationId xmlns:p14="http://schemas.microsoft.com/office/powerpoint/2010/main" val="191661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Americans less troubled than Europeans by income inequality, despite having greatest level of it (or perhaps have</a:t>
            </a:r>
            <a:r>
              <a:rPr lang="en-US" sz="2000" baseline="0" dirty="0"/>
              <a:t> widest level BECAUSE least troubled by it)</a:t>
            </a:r>
            <a:endParaRPr lang="en-US" sz="2000" dirty="0"/>
          </a:p>
        </p:txBody>
      </p:sp>
      <p:sp>
        <p:nvSpPr>
          <p:cNvPr id="4" name="Slide Number Placeholder 3"/>
          <p:cNvSpPr>
            <a:spLocks noGrp="1"/>
          </p:cNvSpPr>
          <p:nvPr>
            <p:ph type="sldNum" sz="quarter" idx="10"/>
          </p:nvPr>
        </p:nvSpPr>
        <p:spPr/>
        <p:txBody>
          <a:bodyPr/>
          <a:lstStyle/>
          <a:p>
            <a:pPr>
              <a:defRPr/>
            </a:pPr>
            <a:fld id="{3AA83F76-6842-4C62-821F-50585B1AF543}"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401941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32236-4619-456E-87AB-BAFC084116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340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7282" y="4415790"/>
            <a:ext cx="6192556" cy="4766993"/>
          </a:xfrm>
        </p:spPr>
        <p:txBody>
          <a:bodyPr>
            <a:normAutofit/>
          </a:bodyPr>
          <a:lstStyle/>
          <a:p>
            <a:pPr marL="349415" indent="-349415">
              <a:buFont typeface="Arial"/>
              <a:buChar char="•"/>
            </a:pPr>
            <a:r>
              <a:rPr lang="en-US" sz="2000" dirty="0"/>
              <a:t>Why would I call this a “ballpark” estimate? (Question </a:t>
            </a:r>
            <a:r>
              <a:rPr lang="en-US" sz="2000"/>
              <a:t>for Students)</a:t>
            </a:r>
            <a:endParaRPr lang="en-US" sz="2000" dirty="0"/>
          </a:p>
          <a:p>
            <a:pPr marL="349415" indent="-349415">
              <a:buFont typeface="Arial"/>
              <a:buChar char="•"/>
            </a:pPr>
            <a:r>
              <a:rPr lang="en-US" sz="2000" dirty="0"/>
              <a:t>Answer is that, on the edges, competitiveness depends heavily on whether conditions somewhat or substantially favor one party. </a:t>
            </a:r>
          </a:p>
          <a:p>
            <a:pPr marL="349415" indent="-349415">
              <a:buFont typeface="Arial"/>
              <a:buChar char="•"/>
            </a:pPr>
            <a:r>
              <a:rPr lang="en-US" sz="2000" dirty="0"/>
              <a:t>Any assumption about what’s “normal” requires assumption about “normal” strength of electoral forces.</a:t>
            </a:r>
          </a:p>
        </p:txBody>
      </p:sp>
      <p:sp>
        <p:nvSpPr>
          <p:cNvPr id="4" name="Slide Number Placeholder 3"/>
          <p:cNvSpPr>
            <a:spLocks noGrp="1"/>
          </p:cNvSpPr>
          <p:nvPr>
            <p:ph type="sldNum" sz="quarter" idx="10"/>
          </p:nvPr>
        </p:nvSpPr>
        <p:spPr/>
        <p:txBody>
          <a:bodyPr/>
          <a:lstStyle/>
          <a:p>
            <a:fld id="{4F132236-4619-456E-87AB-BAFC08411636}" type="slidenum">
              <a:rPr lang="en-US" smtClean="0">
                <a:solidFill>
                  <a:prstClr val="black"/>
                </a:solidFill>
              </a:rPr>
              <a:pPr/>
              <a:t>248</a:t>
            </a:fld>
            <a:endParaRPr lang="en-US">
              <a:solidFill>
                <a:prstClr val="black"/>
              </a:solidFill>
            </a:endParaRPr>
          </a:p>
        </p:txBody>
      </p:sp>
    </p:spTree>
    <p:extLst>
      <p:ext uri="{BB962C8B-B14F-4D97-AF65-F5344CB8AC3E}">
        <p14:creationId xmlns:p14="http://schemas.microsoft.com/office/powerpoint/2010/main" val="2214171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32236-4619-456E-87AB-BAFC08411636}" type="slidenum">
              <a:rPr lang="en-US" smtClean="0"/>
              <a:pPr/>
              <a:t>249</a:t>
            </a:fld>
            <a:endParaRPr lang="en-US"/>
          </a:p>
        </p:txBody>
      </p:sp>
    </p:spTree>
    <p:extLst>
      <p:ext uri="{BB962C8B-B14F-4D97-AF65-F5344CB8AC3E}">
        <p14:creationId xmlns:p14="http://schemas.microsoft.com/office/powerpoint/2010/main" val="2286432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903D9-69C2-4996-B60E-5F5CA2C7DB0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89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B78851-D254-437A-B42B-93C576A35DC9}" type="slidenum">
              <a:rPr lang="en-US" smtClean="0"/>
              <a:t>278</a:t>
            </a:fld>
            <a:endParaRPr lang="en-US"/>
          </a:p>
        </p:txBody>
      </p:sp>
    </p:spTree>
    <p:extLst>
      <p:ext uri="{BB962C8B-B14F-4D97-AF65-F5344CB8AC3E}">
        <p14:creationId xmlns:p14="http://schemas.microsoft.com/office/powerpoint/2010/main" val="3298309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78851-D254-437A-B42B-93C576A35DC9}" type="slidenum">
              <a:rPr lang="en-US" smtClean="0"/>
              <a:t>279</a:t>
            </a:fld>
            <a:endParaRPr lang="en-US"/>
          </a:p>
        </p:txBody>
      </p:sp>
    </p:spTree>
    <p:extLst>
      <p:ext uri="{BB962C8B-B14F-4D97-AF65-F5344CB8AC3E}">
        <p14:creationId xmlns:p14="http://schemas.microsoft.com/office/powerpoint/2010/main" val="1290058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78851-D254-437A-B42B-93C576A35DC9}" type="slidenum">
              <a:rPr lang="en-US" smtClean="0"/>
              <a:t>280</a:t>
            </a:fld>
            <a:endParaRPr lang="en-US"/>
          </a:p>
        </p:txBody>
      </p:sp>
    </p:spTree>
    <p:extLst>
      <p:ext uri="{BB962C8B-B14F-4D97-AF65-F5344CB8AC3E}">
        <p14:creationId xmlns:p14="http://schemas.microsoft.com/office/powerpoint/2010/main" val="975077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B78851-D254-437A-B42B-93C576A35DC9}" type="slidenum">
              <a:rPr lang="en-US" smtClean="0"/>
              <a:t>281</a:t>
            </a:fld>
            <a:endParaRPr lang="en-US"/>
          </a:p>
        </p:txBody>
      </p:sp>
    </p:spTree>
    <p:extLst>
      <p:ext uri="{BB962C8B-B14F-4D97-AF65-F5344CB8AC3E}">
        <p14:creationId xmlns:p14="http://schemas.microsoft.com/office/powerpoint/2010/main" val="474072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effort of Republicans to </a:t>
            </a:r>
            <a:r>
              <a:rPr lang="en-US" dirty="0" err="1"/>
              <a:t>explictly</a:t>
            </a:r>
            <a:r>
              <a:rPr lang="en-US" baseline="0" dirty="0"/>
              <a:t> remove funding for Planned Parenthood—in that instance, president could not issue an executive order authorizing such funding</a:t>
            </a:r>
            <a:endParaRPr lang="en-US" dirty="0"/>
          </a:p>
        </p:txBody>
      </p:sp>
      <p:sp>
        <p:nvSpPr>
          <p:cNvPr id="4" name="Slide Number Placeholder 3"/>
          <p:cNvSpPr>
            <a:spLocks noGrp="1"/>
          </p:cNvSpPr>
          <p:nvPr>
            <p:ph type="sldNum" sz="quarter" idx="10"/>
          </p:nvPr>
        </p:nvSpPr>
        <p:spPr/>
        <p:txBody>
          <a:bodyPr/>
          <a:lstStyle/>
          <a:p>
            <a:fld id="{B5B78851-D254-437A-B42B-93C576A35DC9}" type="slidenum">
              <a:rPr lang="en-US" smtClean="0"/>
              <a:t>284</a:t>
            </a:fld>
            <a:endParaRPr lang="en-US"/>
          </a:p>
        </p:txBody>
      </p:sp>
    </p:spTree>
    <p:extLst>
      <p:ext uri="{BB962C8B-B14F-4D97-AF65-F5344CB8AC3E}">
        <p14:creationId xmlns:p14="http://schemas.microsoft.com/office/powerpoint/2010/main" val="3651510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78851-D254-437A-B42B-93C576A35D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79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Possible economic consequences of policy effects deriving from those same values?</a:t>
            </a:r>
          </a:p>
        </p:txBody>
      </p:sp>
      <p:sp>
        <p:nvSpPr>
          <p:cNvPr id="4" name="Slide Number Placeholder 3"/>
          <p:cNvSpPr>
            <a:spLocks noGrp="1"/>
          </p:cNvSpPr>
          <p:nvPr>
            <p:ph type="sldNum" sz="quarter" idx="10"/>
          </p:nvPr>
        </p:nvSpPr>
        <p:spPr/>
        <p:txBody>
          <a:bodyPr/>
          <a:lstStyle/>
          <a:p>
            <a:pPr>
              <a:defRPr/>
            </a:pPr>
            <a:fld id="{3AA83F76-6842-4C62-821F-50585B1AF543}" type="slidenum">
              <a:rPr lang="en-US" smtClean="0"/>
              <a:pPr>
                <a:defRPr/>
              </a:pPr>
              <a:t>25</a:t>
            </a:fld>
            <a:endParaRPr lang="en-US"/>
          </a:p>
        </p:txBody>
      </p:sp>
    </p:spTree>
    <p:extLst>
      <p:ext uri="{BB962C8B-B14F-4D97-AF65-F5344CB8AC3E}">
        <p14:creationId xmlns:p14="http://schemas.microsoft.com/office/powerpoint/2010/main" val="1191883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B2E62-928F-0A46-A6BB-6E899EC59D0E}" type="slidenum">
              <a:rPr lang="en-US" smtClean="0"/>
              <a:pPr>
                <a:defRPr/>
              </a:pPr>
              <a:t>287</a:t>
            </a:fld>
            <a:endParaRPr lang="en-US"/>
          </a:p>
        </p:txBody>
      </p:sp>
    </p:spTree>
    <p:extLst>
      <p:ext uri="{BB962C8B-B14F-4D97-AF65-F5344CB8AC3E}">
        <p14:creationId xmlns:p14="http://schemas.microsoft.com/office/powerpoint/2010/main" val="1671048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security include status</a:t>
            </a:r>
            <a:r>
              <a:rPr lang="en-US" baseline="0" dirty="0"/>
              <a:t> of forces agreement with Afghanistan and 10-year defense pact with the Philippines (allows U.S. forces to use Philippines military bases</a:t>
            </a:r>
            <a:endParaRPr lang="en-US" dirty="0"/>
          </a:p>
        </p:txBody>
      </p:sp>
      <p:sp>
        <p:nvSpPr>
          <p:cNvPr id="4" name="Slide Number Placeholder 3"/>
          <p:cNvSpPr>
            <a:spLocks noGrp="1"/>
          </p:cNvSpPr>
          <p:nvPr>
            <p:ph type="sldNum" sz="quarter" idx="10"/>
          </p:nvPr>
        </p:nvSpPr>
        <p:spPr/>
        <p:txBody>
          <a:bodyPr/>
          <a:lstStyle/>
          <a:p>
            <a:pPr>
              <a:defRPr/>
            </a:pPr>
            <a:fld id="{CE3B2E62-928F-0A46-A6BB-6E899EC59D0E}" type="slidenum">
              <a:rPr lang="en-US" smtClean="0"/>
              <a:pPr>
                <a:defRPr/>
              </a:pPr>
              <a:t>288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recent executive</a:t>
            </a:r>
            <a:r>
              <a:rPr lang="en-US" baseline="0" dirty="0"/>
              <a:t> agreement is the 10-year defense pact between the United States and the Philippines that was established in response to China’s aggressive actions over islands in the South China Sea</a:t>
            </a:r>
            <a:endParaRPr lang="en-US" dirty="0"/>
          </a:p>
        </p:txBody>
      </p:sp>
      <p:sp>
        <p:nvSpPr>
          <p:cNvPr id="4" name="Slide Number Placeholder 3"/>
          <p:cNvSpPr>
            <a:spLocks noGrp="1"/>
          </p:cNvSpPr>
          <p:nvPr>
            <p:ph type="sldNum" sz="quarter" idx="10"/>
          </p:nvPr>
        </p:nvSpPr>
        <p:spPr/>
        <p:txBody>
          <a:bodyPr/>
          <a:lstStyle/>
          <a:p>
            <a:pPr>
              <a:defRPr/>
            </a:pPr>
            <a:fld id="{CE3B2E62-928F-0A46-A6BB-6E899EC59D0E}" type="slidenum">
              <a:rPr lang="en-US" smtClean="0"/>
              <a:pPr>
                <a:defRPr/>
              </a:pPr>
              <a:t>289</a:t>
            </a:fld>
            <a:endParaRPr lang="en-US"/>
          </a:p>
        </p:txBody>
      </p:sp>
    </p:spTree>
    <p:extLst>
      <p:ext uri="{BB962C8B-B14F-4D97-AF65-F5344CB8AC3E}">
        <p14:creationId xmlns:p14="http://schemas.microsoft.com/office/powerpoint/2010/main" val="3173025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B2E62-928F-0A46-A6BB-6E899EC59D0E}" type="slidenum">
              <a:rPr lang="en-US" smtClean="0"/>
              <a:pPr>
                <a:defRPr/>
              </a:pPr>
              <a:t>290</a:t>
            </a:fld>
            <a:endParaRPr lang="en-US"/>
          </a:p>
        </p:txBody>
      </p:sp>
    </p:spTree>
    <p:extLst>
      <p:ext uri="{BB962C8B-B14F-4D97-AF65-F5344CB8AC3E}">
        <p14:creationId xmlns:p14="http://schemas.microsoft.com/office/powerpoint/2010/main" val="441688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3B2E62-928F-0A46-A6BB-6E899EC59D0E}" type="slidenum">
              <a:rPr lang="en-US" smtClean="0"/>
              <a:pPr>
                <a:defRPr/>
              </a:pPr>
              <a:t>291</a:t>
            </a:fld>
            <a:endParaRPr lang="en-US"/>
          </a:p>
        </p:txBody>
      </p:sp>
    </p:spTree>
    <p:extLst>
      <p:ext uri="{BB962C8B-B14F-4D97-AF65-F5344CB8AC3E}">
        <p14:creationId xmlns:p14="http://schemas.microsoft.com/office/powerpoint/2010/main" val="3194835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A57511-7069-4544-BCE8-94326D4501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2008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A57511-7069-4544-BCE8-94326D450111}" type="slidenum">
              <a:rPr lang="en-US" smtClean="0"/>
              <a:pPr/>
              <a:t>311</a:t>
            </a:fld>
            <a:endParaRPr lang="en-US"/>
          </a:p>
        </p:txBody>
      </p:sp>
    </p:spTree>
    <p:extLst>
      <p:ext uri="{BB962C8B-B14F-4D97-AF65-F5344CB8AC3E}">
        <p14:creationId xmlns:p14="http://schemas.microsoft.com/office/powerpoint/2010/main" val="2401323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1EBACCE-2D6B-4191-9886-4E61CF16E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7C474E9-8B6B-4C67-8BA3-340B2BAC57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DB99DC39-1A4E-4072-A04F-02CD7C027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EDE3D3-BB96-4CF8-AB35-C92AC23A2B76}" type="slidenum">
              <a:rPr lang="en-US" altLang="en-US">
                <a:latin typeface="Verdana" panose="020B0604030504040204" pitchFamily="34" charset="0"/>
              </a:rPr>
              <a:pPr>
                <a:spcBef>
                  <a:spcPct val="0"/>
                </a:spcBef>
              </a:pPr>
              <a:t>328</a:t>
            </a:fld>
            <a:endParaRPr lang="en-US" altLang="en-US">
              <a:latin typeface="Verdana" panose="020B060403050404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542F5A4-1FDD-42C0-AD98-42E805EA6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5E1EB9-2EE3-44D4-AC13-7CD6EDDEF804}"/>
              </a:ext>
            </a:extLst>
          </p:cNvPr>
          <p:cNvSpPr>
            <a:spLocks noGrp="1"/>
          </p:cNvSpPr>
          <p:nvPr>
            <p:ph type="body" idx="1"/>
          </p:nvPr>
        </p:nvSpPr>
        <p:spPr/>
        <p:txBody>
          <a:bodyPr/>
          <a:lstStyle/>
          <a:p>
            <a:pPr>
              <a:defRPr/>
            </a:pPr>
            <a:r>
              <a:rPr lang="en-US" dirty="0">
                <a:cs typeface="ＭＳ Ｐゴシック" charset="0"/>
              </a:rPr>
              <a:t>Legal remedies available to someone denied a license because of sexual orientation:</a:t>
            </a:r>
          </a:p>
          <a:p>
            <a:pPr marL="228600" indent="-228600">
              <a:buFontTx/>
              <a:buAutoNum type="arabicPeriod"/>
              <a:defRPr/>
            </a:pPr>
            <a:r>
              <a:rPr lang="en-US" dirty="0">
                <a:cs typeface="ＭＳ Ｐゴシック" charset="0"/>
              </a:rPr>
              <a:t>Bring suit for damages, though legal immunity for judges complicates that remedy</a:t>
            </a:r>
          </a:p>
          <a:p>
            <a:pPr marL="228600" indent="-228600">
              <a:buFontTx/>
              <a:buAutoNum type="arabicPeriod"/>
              <a:defRPr/>
            </a:pPr>
            <a:r>
              <a:rPr lang="en-US" dirty="0">
                <a:cs typeface="ＭＳ Ｐゴシック" charset="0"/>
              </a:rPr>
              <a:t>Go into federal court for an order to compel a state official to obey the law. Refusal to comply, could be followed by a contempt of court citation</a:t>
            </a:r>
          </a:p>
          <a:p>
            <a:pPr>
              <a:defRPr/>
            </a:pPr>
            <a:r>
              <a:rPr lang="en-US" dirty="0">
                <a:cs typeface="ＭＳ Ｐゴシック" charset="0"/>
              </a:rPr>
              <a:t>Another example of a compliance problem is that, though the Supreme Court banned prayer in public schools in the 1960s, some teachers today, mostly in the South, still conduct prayer in the classroom.</a:t>
            </a:r>
          </a:p>
        </p:txBody>
      </p:sp>
      <p:sp>
        <p:nvSpPr>
          <p:cNvPr id="50180" name="Slide Number Placeholder 3">
            <a:extLst>
              <a:ext uri="{FF2B5EF4-FFF2-40B4-BE49-F238E27FC236}">
                <a16:creationId xmlns:a16="http://schemas.microsoft.com/office/drawing/2014/main" id="{D7C69CE8-47C3-41B2-BAB0-94DE7AF9AE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D8FB20-3022-4A9B-BE24-AF84813D083A}" type="slidenum">
              <a:rPr lang="en-US" altLang="en-US">
                <a:latin typeface="Verdana" panose="020B0604030504040204" pitchFamily="34" charset="0"/>
              </a:rPr>
              <a:pPr>
                <a:spcBef>
                  <a:spcPct val="0"/>
                </a:spcBef>
              </a:pPr>
              <a:t>331</a:t>
            </a:fld>
            <a:endParaRPr lang="en-US" altLang="en-US">
              <a:latin typeface="Verdana" panose="020B060403050404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3ADA8ED-15DC-4CFA-8687-A35F9287A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D97759C-EFF8-4FA9-9FEA-FC0B3571D4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1BCEBA10-1426-46CC-B4E4-5795FBFD0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4BD133-BC85-4683-AADE-BAD8F94306CF}" type="slidenum">
              <a:rPr lang="en-US" altLang="en-US">
                <a:latin typeface="Verdana" panose="020B0604030504040204" pitchFamily="34" charset="0"/>
              </a:rPr>
              <a:pPr>
                <a:spcBef>
                  <a:spcPct val="0"/>
                </a:spcBef>
              </a:pPr>
              <a:t>333</a:t>
            </a:fld>
            <a:endParaRPr lang="en-US" altLang="en-US">
              <a:latin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The framer’s goal  was to invest ultimate authority</a:t>
            </a:r>
            <a:r>
              <a:rPr lang="en-US" sz="2000" baseline="0" dirty="0"/>
              <a:t> in a document rather than in the hands of leaders. This feature, as well as </a:t>
            </a:r>
            <a:endParaRPr lang="en-US" sz="2000" dirty="0"/>
          </a:p>
          <a:p>
            <a:r>
              <a:rPr lang="en-US" sz="2000" dirty="0"/>
              <a:t>	 	</a:t>
            </a:r>
          </a:p>
          <a:p>
            <a:r>
              <a:rPr lang="en-US" sz="2000" dirty="0"/>
              <a:t>		</a:t>
            </a:r>
          </a:p>
          <a:p>
            <a:r>
              <a:rPr lang="en-US" sz="2000" dirty="0"/>
              <a:t>In 1878, William Gladstone (19</a:t>
            </a:r>
            <a:r>
              <a:rPr lang="en-US" sz="2000" baseline="30000" dirty="0"/>
              <a:t>th</a:t>
            </a:r>
            <a:r>
              <a:rPr lang="en-US" sz="2000" dirty="0"/>
              <a:t> Century PM of Britain) called the US Constitution: “The most wonderful work ever struck off at a given time by the brain and purpose of man.”</a:t>
            </a:r>
          </a:p>
          <a:p>
            <a:endParaRPr lang="en-US" sz="2000" dirty="0"/>
          </a:p>
          <a:p>
            <a:r>
              <a:rPr lang="en-US" sz="2000"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C8FFE1-C55F-DB41-AFD0-6FCD8810810E}" type="slidenum">
              <a:rPr lang="en-US" smtClean="0"/>
              <a:pPr/>
              <a:t>38</a:t>
            </a:fld>
            <a:endParaRPr lang="en-US"/>
          </a:p>
        </p:txBody>
      </p:sp>
    </p:spTree>
    <p:extLst>
      <p:ext uri="{BB962C8B-B14F-4D97-AF65-F5344CB8AC3E}">
        <p14:creationId xmlns:p14="http://schemas.microsoft.com/office/powerpoint/2010/main" val="42691079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EE0BD86-1BD4-4C5C-9B0F-3CC9B1D44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F5CC294-53C7-4774-BB4D-26498A9FF7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F58FF657-78A0-4A82-92AF-5D1584D6A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ED364E-3D22-42FB-9B1D-7BF8FE3D3490}" type="slidenum">
              <a:rPr lang="en-US" altLang="en-US">
                <a:latin typeface="Verdana" panose="020B0604030504040204" pitchFamily="34" charset="0"/>
              </a:rPr>
              <a:pPr>
                <a:spcBef>
                  <a:spcPct val="0"/>
                </a:spcBef>
              </a:pPr>
              <a:t>336</a:t>
            </a:fld>
            <a:endParaRPr lang="en-US" altLang="en-US">
              <a:latin typeface="Verdana" panose="020B060403050404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F93431A-2383-43C4-93FC-BA1217732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A4431CB-BD6A-4679-8ACA-21BEB9AE6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Another example of a conservative vote would be upholding the business party in a business v. labor dispute, such as the 2011 case involving Walmart, which had been sued by women employees who alleged gender discrimination in Walmart’s pay practices.</a:t>
            </a:r>
          </a:p>
        </p:txBody>
      </p:sp>
      <p:sp>
        <p:nvSpPr>
          <p:cNvPr id="48132" name="Slide Number Placeholder 3">
            <a:extLst>
              <a:ext uri="{FF2B5EF4-FFF2-40B4-BE49-F238E27FC236}">
                <a16:creationId xmlns:a16="http://schemas.microsoft.com/office/drawing/2014/main" id="{ED23508F-1881-49C4-8C50-E450AD3A60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117364-313B-4EAA-9E46-45A21040E71B}" type="slidenum">
              <a:rPr lang="en-US" altLang="en-US" smtClean="0">
                <a:solidFill>
                  <a:srgbClr val="000000"/>
                </a:solidFill>
                <a:latin typeface="Verdana" panose="020B0604030504040204" pitchFamily="34" charset="0"/>
              </a:rPr>
              <a:pPr>
                <a:spcBef>
                  <a:spcPct val="0"/>
                </a:spcBef>
              </a:pPr>
              <a:t>341</a:t>
            </a:fld>
            <a:endParaRPr lang="en-US" altLang="en-US">
              <a:solidFill>
                <a:srgbClr val="000000"/>
              </a:solidFill>
              <a:latin typeface="Verdana" panose="020B060403050404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61C4B0F-2045-4FB9-802C-0A4C07C8D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06D934B-AA1F-4BAF-A864-3492A84FE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ct val="0"/>
              </a:spcBef>
              <a:buFontTx/>
              <a:buChar char="•"/>
            </a:pPr>
            <a:r>
              <a:rPr lang="en-US" altLang="en-US" sz="2000"/>
              <a:t>What</a:t>
            </a:r>
            <a:r>
              <a:rPr lang="ja-JP" altLang="en-US" sz="2000"/>
              <a:t>’</a:t>
            </a:r>
            <a:r>
              <a:rPr lang="en-US" altLang="ja-JP" sz="2000"/>
              <a:t>s noteworthy about these justices is that all appointed by Republican presidents. </a:t>
            </a:r>
          </a:p>
          <a:p>
            <a:pPr marL="342900" indent="-342900" eaLnBrk="1" hangingPunct="1">
              <a:spcBef>
                <a:spcPct val="0"/>
              </a:spcBef>
              <a:buFontTx/>
              <a:buChar char="•"/>
            </a:pPr>
            <a:r>
              <a:rPr lang="en-US" altLang="en-US" sz="2000"/>
              <a:t>Also noteworthy that four of them currently on the Court and constitute conservative bloc. </a:t>
            </a:r>
          </a:p>
          <a:p>
            <a:pPr marL="342900" indent="-342900" eaLnBrk="1" hangingPunct="1">
              <a:spcBef>
                <a:spcPct val="0"/>
              </a:spcBef>
            </a:pPr>
            <a:endParaRPr lang="en-US" altLang="en-US" sz="2000"/>
          </a:p>
          <a:p>
            <a:pPr marL="342900" indent="-342900" eaLnBrk="1" hangingPunct="1">
              <a:spcBef>
                <a:spcPct val="0"/>
              </a:spcBef>
            </a:pPr>
            <a:r>
              <a:rPr lang="en-US" altLang="en-US" sz="2000"/>
              <a:t>BEFORE NEXT SLIDE, POINT OUT THAT CLARENCE THOMAS IS BY THIS INDEX THE MOST CONSERVATIVE JUDGE OF LAST 75 YEARS</a:t>
            </a:r>
          </a:p>
          <a:p>
            <a:pPr marL="342900" indent="-342900" eaLnBrk="1" hangingPunct="1">
              <a:spcBef>
                <a:spcPct val="0"/>
              </a:spcBef>
            </a:pPr>
            <a:endParaRPr lang="en-US" altLang="en-US" sz="2000"/>
          </a:p>
        </p:txBody>
      </p:sp>
      <p:sp>
        <p:nvSpPr>
          <p:cNvPr id="50180" name="Slide Number Placeholder 3">
            <a:extLst>
              <a:ext uri="{FF2B5EF4-FFF2-40B4-BE49-F238E27FC236}">
                <a16:creationId xmlns:a16="http://schemas.microsoft.com/office/drawing/2014/main" id="{C07E8DFB-AEC0-4A52-A0FB-713C4BDC13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E6348B8-6EA6-4F3E-9666-D97CEC180328}" type="slidenum">
              <a:rPr lang="en-US" altLang="en-US" smtClean="0">
                <a:solidFill>
                  <a:srgbClr val="000000"/>
                </a:solidFill>
                <a:latin typeface="Verdana" panose="020B0604030504040204" pitchFamily="34" charset="0"/>
              </a:rPr>
              <a:pPr>
                <a:spcBef>
                  <a:spcPct val="0"/>
                </a:spcBef>
              </a:pPr>
              <a:t>342</a:t>
            </a:fld>
            <a:endParaRPr lang="en-US" altLang="en-US">
              <a:solidFill>
                <a:srgbClr val="000000"/>
              </a:solidFill>
              <a:latin typeface="Verdana" panose="020B060403050404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B178C79-A3AC-45DE-8B61-E4B32C31C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AA2D4A6-249C-4129-B54F-CCFD4ADB4026}"/>
              </a:ext>
            </a:extLst>
          </p:cNvPr>
          <p:cNvSpPr>
            <a:spLocks noGrp="1"/>
          </p:cNvSpPr>
          <p:nvPr>
            <p:ph type="body" idx="1"/>
          </p:nvPr>
        </p:nvSpPr>
        <p:spPr bwMode="auto">
          <a:xfrm>
            <a:off x="88900" y="4416425"/>
            <a:ext cx="6921500"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spcBef>
                <a:spcPct val="0"/>
              </a:spcBef>
              <a:buFontTx/>
              <a:buChar char="•"/>
            </a:pPr>
            <a:r>
              <a:rPr lang="en-US" altLang="en-US" sz="2000"/>
              <a:t>Most are Democratic appointees. </a:t>
            </a:r>
          </a:p>
          <a:p>
            <a:pPr marL="342900" indent="-342900" eaLnBrk="1" hangingPunct="1">
              <a:spcBef>
                <a:spcPct val="0"/>
              </a:spcBef>
              <a:buFontTx/>
              <a:buChar char="•"/>
            </a:pPr>
            <a:r>
              <a:rPr lang="en-US" altLang="en-US" sz="2000"/>
              <a:t>Two were appointed by Republican president Dwight Eisenhower. </a:t>
            </a:r>
          </a:p>
          <a:p>
            <a:pPr marL="342900" indent="-342900" eaLnBrk="1" hangingPunct="1">
              <a:spcBef>
                <a:spcPct val="0"/>
              </a:spcBef>
              <a:buFontTx/>
              <a:buChar char="•"/>
            </a:pPr>
            <a:r>
              <a:rPr lang="en-US" altLang="en-US" sz="2000"/>
              <a:t>At end of his presidency, Eisenhower asked by reporter whether he had made any mistakes as president. Eisenhower replied: </a:t>
            </a:r>
            <a:r>
              <a:rPr lang="ja-JP" altLang="en-US" sz="2000"/>
              <a:t>“</a:t>
            </a:r>
            <a:r>
              <a:rPr lang="en-US" altLang="ja-JP" sz="2000"/>
              <a:t>Yes, two, and they</a:t>
            </a:r>
            <a:r>
              <a:rPr lang="ja-JP" altLang="en-US" sz="2000"/>
              <a:t>’</a:t>
            </a:r>
            <a:r>
              <a:rPr lang="en-US" altLang="ja-JP" sz="2000"/>
              <a:t>re both sitting on the Supreme Court.</a:t>
            </a:r>
            <a:r>
              <a:rPr lang="ja-JP" altLang="en-US" sz="2000"/>
              <a:t>”</a:t>
            </a:r>
            <a:endParaRPr lang="en-US" altLang="ja-JP" sz="2000"/>
          </a:p>
          <a:p>
            <a:pPr marL="342900" indent="-342900" eaLnBrk="1" hangingPunct="1">
              <a:spcBef>
                <a:spcPct val="0"/>
              </a:spcBef>
              <a:buFontTx/>
              <a:buChar char="•"/>
            </a:pPr>
            <a:r>
              <a:rPr lang="en-US" altLang="en-US" sz="2000"/>
              <a:t>Since then, presidents have been more careful with appointees and not many </a:t>
            </a:r>
            <a:r>
              <a:rPr lang="ja-JP" altLang="en-US" sz="2000"/>
              <a:t>“</a:t>
            </a:r>
            <a:r>
              <a:rPr lang="en-US" altLang="ja-JP" sz="2000"/>
              <a:t>mistakes</a:t>
            </a:r>
            <a:r>
              <a:rPr lang="ja-JP" altLang="en-US" sz="2000"/>
              <a:t>”</a:t>
            </a:r>
            <a:r>
              <a:rPr lang="en-US" altLang="ja-JP" sz="2000"/>
              <a:t> have occurred. </a:t>
            </a:r>
          </a:p>
          <a:p>
            <a:pPr marL="342900" indent="-342900" eaLnBrk="1" hangingPunct="1">
              <a:spcBef>
                <a:spcPct val="0"/>
              </a:spcBef>
              <a:buFontTx/>
              <a:buChar char="•"/>
            </a:pPr>
            <a:r>
              <a:rPr lang="en-US" altLang="en-US" sz="2000"/>
              <a:t>It</a:t>
            </a:r>
            <a:r>
              <a:rPr lang="ja-JP" altLang="en-US" sz="2000"/>
              <a:t>’</a:t>
            </a:r>
            <a:r>
              <a:rPr lang="en-US" altLang="ja-JP" sz="2000"/>
              <a:t>s noteworthy that only one of these justices—Ginsburg—is still on Court. </a:t>
            </a:r>
          </a:p>
          <a:p>
            <a:pPr marL="342900" indent="-342900" eaLnBrk="1" hangingPunct="1">
              <a:spcBef>
                <a:spcPct val="0"/>
              </a:spcBef>
              <a:buFontTx/>
              <a:buChar char="•"/>
            </a:pPr>
            <a:r>
              <a:rPr lang="en-US" altLang="en-US" sz="2000"/>
              <a:t>FINALLY, NOTE THAT LEAST CONSERVATIVE JUDGE OF LAST 75 YEARS WAS THURGOOD MARSHALL. THE ONLY TWO AFRICAN AMERICANS ON COURT IN THIS PERIOD ARE MARSHALL AND THOMAS—POLAR OPPOSITES. </a:t>
            </a:r>
          </a:p>
        </p:txBody>
      </p:sp>
      <p:sp>
        <p:nvSpPr>
          <p:cNvPr id="52228" name="Slide Number Placeholder 3">
            <a:extLst>
              <a:ext uri="{FF2B5EF4-FFF2-40B4-BE49-F238E27FC236}">
                <a16:creationId xmlns:a16="http://schemas.microsoft.com/office/drawing/2014/main" id="{F4E84AA6-A76E-4EAC-BA6A-686F86840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148BF9-28B7-4589-B538-6979D63157D2}" type="slidenum">
              <a:rPr lang="en-US" altLang="en-US" smtClean="0">
                <a:solidFill>
                  <a:srgbClr val="000000"/>
                </a:solidFill>
                <a:latin typeface="Verdana" panose="020B0604030504040204" pitchFamily="34" charset="0"/>
              </a:rPr>
              <a:pPr>
                <a:spcBef>
                  <a:spcPct val="0"/>
                </a:spcBef>
              </a:pPr>
              <a:t>343</a:t>
            </a:fld>
            <a:endParaRPr lang="en-US" altLang="en-US">
              <a:solidFill>
                <a:srgbClr val="000000"/>
              </a:solidFill>
              <a:latin typeface="Verdana" panose="020B060403050404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29B8C-55AD-4EE4-8F91-363CE3913A8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9403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357</a:t>
            </a:fld>
            <a:endParaRPr lang="en-US" dirty="0"/>
          </a:p>
        </p:txBody>
      </p:sp>
    </p:spTree>
    <p:extLst>
      <p:ext uri="{BB962C8B-B14F-4D97-AF65-F5344CB8AC3E}">
        <p14:creationId xmlns:p14="http://schemas.microsoft.com/office/powerpoint/2010/main" val="1627556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a:t>The 2003 tax cut vote was even more partisan. </a:t>
            </a:r>
          </a:p>
        </p:txBody>
      </p:sp>
      <p:sp>
        <p:nvSpPr>
          <p:cNvPr id="4" name="Slide Number Placeholder 3"/>
          <p:cNvSpPr>
            <a:spLocks noGrp="1"/>
          </p:cNvSpPr>
          <p:nvPr>
            <p:ph type="sldNum" sz="quarter" idx="10"/>
          </p:nvPr>
        </p:nvSpPr>
        <p:spPr/>
        <p:txBody>
          <a:bodyPr/>
          <a:lstStyle/>
          <a:p>
            <a:fld id="{6EDB6676-0A8E-4251-A26A-04720AD48739}" type="slidenum">
              <a:rPr lang="en-US" smtClean="0">
                <a:solidFill>
                  <a:prstClr val="black"/>
                </a:solidFill>
              </a:rPr>
              <a:pPr/>
              <a:t>358</a:t>
            </a:fld>
            <a:endParaRPr lang="en-US">
              <a:solidFill>
                <a:prstClr val="black"/>
              </a:solidFill>
            </a:endParaRPr>
          </a:p>
        </p:txBody>
      </p:sp>
    </p:spTree>
    <p:extLst>
      <p:ext uri="{BB962C8B-B14F-4D97-AF65-F5344CB8AC3E}">
        <p14:creationId xmlns:p14="http://schemas.microsoft.com/office/powerpoint/2010/main" val="27374412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360</a:t>
            </a:fld>
            <a:endParaRPr lang="en-US" dirty="0"/>
          </a:p>
        </p:txBody>
      </p:sp>
    </p:spTree>
    <p:extLst>
      <p:ext uri="{BB962C8B-B14F-4D97-AF65-F5344CB8AC3E}">
        <p14:creationId xmlns:p14="http://schemas.microsoft.com/office/powerpoint/2010/main" val="19715172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a:t>The 2003 tax cut vote was even more partisan. </a:t>
            </a:r>
          </a:p>
        </p:txBody>
      </p:sp>
      <p:sp>
        <p:nvSpPr>
          <p:cNvPr id="4" name="Slide Number Placeholder 3"/>
          <p:cNvSpPr>
            <a:spLocks noGrp="1"/>
          </p:cNvSpPr>
          <p:nvPr>
            <p:ph type="sldNum" sz="quarter" idx="10"/>
          </p:nvPr>
        </p:nvSpPr>
        <p:spPr/>
        <p:txBody>
          <a:bodyPr/>
          <a:lstStyle/>
          <a:p>
            <a:fld id="{6EDB6676-0A8E-4251-A26A-04720AD48739}" type="slidenum">
              <a:rPr lang="en-US" smtClean="0">
                <a:solidFill>
                  <a:prstClr val="black"/>
                </a:solidFill>
              </a:rPr>
              <a:pPr/>
              <a:t>361</a:t>
            </a:fld>
            <a:endParaRPr lang="en-US">
              <a:solidFill>
                <a:prstClr val="black"/>
              </a:solidFill>
            </a:endParaRPr>
          </a:p>
        </p:txBody>
      </p:sp>
    </p:spTree>
    <p:extLst>
      <p:ext uri="{BB962C8B-B14F-4D97-AF65-F5344CB8AC3E}">
        <p14:creationId xmlns:p14="http://schemas.microsoft.com/office/powerpoint/2010/main" val="40867239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362</a:t>
            </a:fld>
            <a:endParaRPr lang="en-US" dirty="0"/>
          </a:p>
        </p:txBody>
      </p:sp>
    </p:spTree>
    <p:extLst>
      <p:ext uri="{BB962C8B-B14F-4D97-AF65-F5344CB8AC3E}">
        <p14:creationId xmlns:p14="http://schemas.microsoft.com/office/powerpoint/2010/main" val="24668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9EA44-EC7E-42EC-814A-FD8F28E087B2}" type="slidenum">
              <a:rPr lang="en-US" smtClean="0"/>
              <a:t>39</a:t>
            </a:fld>
            <a:endParaRPr lang="en-US"/>
          </a:p>
        </p:txBody>
      </p:sp>
    </p:spTree>
    <p:extLst>
      <p:ext uri="{BB962C8B-B14F-4D97-AF65-F5344CB8AC3E}">
        <p14:creationId xmlns:p14="http://schemas.microsoft.com/office/powerpoint/2010/main" val="303833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366</a:t>
            </a:fld>
            <a:endParaRPr lang="en-US" dirty="0"/>
          </a:p>
        </p:txBody>
      </p:sp>
    </p:spTree>
    <p:extLst>
      <p:ext uri="{BB962C8B-B14F-4D97-AF65-F5344CB8AC3E}">
        <p14:creationId xmlns:p14="http://schemas.microsoft.com/office/powerpoint/2010/main" val="35513930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B6676-0A8E-4251-A26A-04720AD48739}" type="slidenum">
              <a:rPr lang="en-US" smtClean="0"/>
              <a:pPr/>
              <a:t>382</a:t>
            </a:fld>
            <a:endParaRPr lang="en-US" dirty="0"/>
          </a:p>
        </p:txBody>
      </p:sp>
    </p:spTree>
    <p:extLst>
      <p:ext uri="{BB962C8B-B14F-4D97-AF65-F5344CB8AC3E}">
        <p14:creationId xmlns:p14="http://schemas.microsoft.com/office/powerpoint/2010/main" val="13787594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387</a:t>
            </a:fld>
            <a:endParaRPr lang="en-US" dirty="0"/>
          </a:p>
        </p:txBody>
      </p:sp>
    </p:spTree>
    <p:extLst>
      <p:ext uri="{BB962C8B-B14F-4D97-AF65-F5344CB8AC3E}">
        <p14:creationId xmlns:p14="http://schemas.microsoft.com/office/powerpoint/2010/main" val="37877608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DB6676-0A8E-4251-A26A-04720AD48739}" type="slidenum">
              <a:rPr lang="en-US" smtClean="0"/>
              <a:pPr/>
              <a:t>388</a:t>
            </a:fld>
            <a:endParaRPr lang="en-US" dirty="0"/>
          </a:p>
        </p:txBody>
      </p:sp>
    </p:spTree>
    <p:extLst>
      <p:ext uri="{BB962C8B-B14F-4D97-AF65-F5344CB8AC3E}">
        <p14:creationId xmlns:p14="http://schemas.microsoft.com/office/powerpoint/2010/main" val="25653967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A57511-7069-4544-BCE8-94326D450111}" type="slidenum">
              <a:rPr lang="en-US" smtClean="0"/>
              <a:pPr/>
              <a:t>408</a:t>
            </a:fld>
            <a:endParaRPr lang="en-US"/>
          </a:p>
        </p:txBody>
      </p:sp>
    </p:spTree>
    <p:extLst>
      <p:ext uri="{BB962C8B-B14F-4D97-AF65-F5344CB8AC3E}">
        <p14:creationId xmlns:p14="http://schemas.microsoft.com/office/powerpoint/2010/main" val="8045834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r>
              <a:rPr lang="en-US" baseline="0" dirty="0"/>
              <a:t> we have 11 aircraft carriers, with 2 in mothballed reserve. China has one, and it’s a retrofitted ship that was not originally built as an aircraft carrier.</a:t>
            </a:r>
            <a:endParaRPr lang="en-US" dirty="0"/>
          </a:p>
        </p:txBody>
      </p:sp>
      <p:sp>
        <p:nvSpPr>
          <p:cNvPr id="4" name="Slide Number Placeholder 3"/>
          <p:cNvSpPr>
            <a:spLocks noGrp="1"/>
          </p:cNvSpPr>
          <p:nvPr>
            <p:ph type="sldNum" sz="quarter" idx="10"/>
          </p:nvPr>
        </p:nvSpPr>
        <p:spPr/>
        <p:txBody>
          <a:bodyPr/>
          <a:lstStyle/>
          <a:p>
            <a:fld id="{6BA57511-7069-4544-BCE8-94326D450111}" type="slidenum">
              <a:rPr lang="en-US" smtClean="0">
                <a:solidFill>
                  <a:prstClr val="black"/>
                </a:solidFill>
              </a:rPr>
              <a:pPr/>
              <a:t>409</a:t>
            </a:fld>
            <a:endParaRPr lang="en-US">
              <a:solidFill>
                <a:prstClr val="black"/>
              </a:solidFill>
            </a:endParaRPr>
          </a:p>
        </p:txBody>
      </p:sp>
    </p:spTree>
    <p:extLst>
      <p:ext uri="{BB962C8B-B14F-4D97-AF65-F5344CB8AC3E}">
        <p14:creationId xmlns:p14="http://schemas.microsoft.com/office/powerpoint/2010/main" val="34165626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A57511-7069-4544-BCE8-94326D450111}" type="slidenum">
              <a:rPr lang="en-US" smtClean="0"/>
              <a:pPr/>
              <a:t>410</a:t>
            </a:fld>
            <a:endParaRPr lang="en-US"/>
          </a:p>
        </p:txBody>
      </p:sp>
    </p:spTree>
    <p:extLst>
      <p:ext uri="{BB962C8B-B14F-4D97-AF65-F5344CB8AC3E}">
        <p14:creationId xmlns:p14="http://schemas.microsoft.com/office/powerpoint/2010/main" val="6984436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027CE-3130-4A1B-9235-4827E15638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49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22225"/>
            <a:ext cx="6197600" cy="3486150"/>
          </a:xfrm>
        </p:spPr>
      </p:sp>
      <p:sp>
        <p:nvSpPr>
          <p:cNvPr id="7" name="Notes Placeholder 2"/>
          <p:cNvSpPr txBox="1">
            <a:spLocks/>
          </p:cNvSpPr>
          <p:nvPr/>
        </p:nvSpPr>
        <p:spPr>
          <a:xfrm>
            <a:off x="1" y="3510713"/>
            <a:ext cx="7008778" cy="684764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750" indent="-285750">
              <a:lnSpc>
                <a:spcPts val="2100"/>
              </a:lnSpc>
              <a:buFont typeface="Arial"/>
              <a:buChar char="•"/>
            </a:pPr>
            <a:r>
              <a:rPr lang="en-US" sz="2000" dirty="0"/>
              <a:t>Framers thought grants &amp; denials were important but recognized the temptation to push the limit on these matters. Self-constraint was thought inadequate. Therefore, the main source of constraint would come from other actors. Case illustrates fundamental concern of Framers with American institutional framework</a:t>
            </a:r>
          </a:p>
          <a:p>
            <a:pPr marL="742950" lvl="1" indent="-285750">
              <a:lnSpc>
                <a:spcPts val="2100"/>
              </a:lnSpc>
              <a:buFont typeface="Arial"/>
              <a:buChar char="•"/>
            </a:pPr>
            <a:r>
              <a:rPr lang="en-US" sz="2000" dirty="0"/>
              <a:t>Framers worried about too much concentration of power 	– </a:t>
            </a:r>
            <a:r>
              <a:rPr lang="en-US" sz="2000" i="1" dirty="0"/>
              <a:t>the danger of ambition</a:t>
            </a:r>
          </a:p>
          <a:p>
            <a:pPr marL="742950" lvl="1" indent="-285750">
              <a:lnSpc>
                <a:spcPts val="2100"/>
              </a:lnSpc>
              <a:buFont typeface="Arial"/>
              <a:buChar char="•"/>
            </a:pPr>
            <a:r>
              <a:rPr lang="en-US" sz="2000" dirty="0"/>
              <a:t>This prompted Madison to write in Federalist 51 that “Ambition must be made to counteract ambition.”</a:t>
            </a:r>
          </a:p>
          <a:p>
            <a:pPr marL="742950" lvl="1" indent="-285750">
              <a:lnSpc>
                <a:spcPts val="2100"/>
              </a:lnSpc>
              <a:buFont typeface="Arial"/>
              <a:buChar char="•"/>
            </a:pPr>
            <a:r>
              <a:rPr lang="en-US" sz="2000" dirty="0"/>
              <a:t>Fear was that legislators or presidents would be tempted to grab as much power as they could</a:t>
            </a:r>
          </a:p>
          <a:p>
            <a:pPr marL="285750" indent="-285750">
              <a:lnSpc>
                <a:spcPts val="2100"/>
              </a:lnSpc>
              <a:buFont typeface="Arial"/>
              <a:buChar char="•"/>
            </a:pPr>
            <a:r>
              <a:rPr lang="en-US" sz="2000" dirty="0"/>
              <a:t>Madison hoped to turn this temptation to an advantage, by setting up each branch to have inherent incentives to check such efforts by other branches.</a:t>
            </a:r>
          </a:p>
          <a:p>
            <a:pPr marL="285750" indent="-285750">
              <a:lnSpc>
                <a:spcPts val="2100"/>
              </a:lnSpc>
              <a:buFont typeface="Arial"/>
              <a:buChar char="•"/>
            </a:pPr>
            <a:r>
              <a:rPr lang="en-US" sz="2000" dirty="0"/>
              <a:t>Hence presidents, legislators, and the courts would jealously guard their turf and resist efforts by other branches to encroach on their institutional authority</a:t>
            </a:r>
          </a:p>
          <a:p>
            <a:pPr marL="285750" indent="-285750">
              <a:lnSpc>
                <a:spcPts val="2100"/>
              </a:lnSpc>
              <a:buFont typeface="Arial"/>
              <a:buChar char="•"/>
            </a:pPr>
            <a:r>
              <a:rPr lang="en-US" sz="2000" dirty="0"/>
              <a:t>In </a:t>
            </a:r>
            <a:r>
              <a:rPr lang="en-US" sz="2000" b="1" u="sng" dirty="0"/>
              <a:t>war</a:t>
            </a:r>
            <a:r>
              <a:rPr lang="en-US" sz="2000" dirty="0"/>
              <a:t>, President is Commander in Chief; Congress has power of purse, and to declare war, while Court has power to decide ex post the constitutionality of actions by other 2 branches.</a:t>
            </a:r>
          </a:p>
        </p:txBody>
      </p:sp>
    </p:spTree>
    <p:extLst>
      <p:ext uri="{BB962C8B-B14F-4D97-AF65-F5344CB8AC3E}">
        <p14:creationId xmlns:p14="http://schemas.microsoft.com/office/powerpoint/2010/main" val="419993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1500">
                <a:solidFill>
                  <a:srgbClr val="FFFFFF"/>
                </a:solidFill>
              </a:defRPr>
            </a:lvl1pPr>
          </a:lstStyle>
          <a:p>
            <a:pPr algn="ctr" eaLnBrk="1" latinLnBrk="0" hangingPunct="1"/>
            <a:endParaRPr lang="en-US" sz="1500" dirty="0">
              <a:solidFill>
                <a:srgbClr val="FFFFFF"/>
              </a:solidFill>
            </a:endParaRPr>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pPr algn="r" eaLnBrk="1" latinLnBrk="0" hangingPunct="1"/>
            <a:r>
              <a:rPr kumimoji="0" lang="en-US">
                <a:solidFill>
                  <a:schemeClr val="tx2"/>
                </a:solidFill>
              </a:rPr>
              <a:t>© Thomas E. Patterson</a:t>
            </a:r>
            <a:endParaRPr kumimoji="0"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30439505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kumimoji="0" lang="en-US"/>
              <a:t>© Thomas E. Patterson</a:t>
            </a: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extLst>
      <p:ext uri="{BB962C8B-B14F-4D97-AF65-F5344CB8AC3E}">
        <p14:creationId xmlns:p14="http://schemas.microsoft.com/office/powerpoint/2010/main" val="162858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endParaRPr lang="en-US" dirty="0"/>
          </a:p>
        </p:txBody>
      </p:sp>
      <p:sp>
        <p:nvSpPr>
          <p:cNvPr id="5" name="Footer Placeholder 4"/>
          <p:cNvSpPr>
            <a:spLocks noGrp="1"/>
          </p:cNvSpPr>
          <p:nvPr>
            <p:ph type="ftr" sz="quarter" idx="11"/>
          </p:nvPr>
        </p:nvSpPr>
        <p:spPr>
          <a:xfrm>
            <a:off x="609603" y="6248210"/>
            <a:ext cx="7431311" cy="365125"/>
          </a:xfrm>
        </p:spPr>
        <p:txBody>
          <a:bodyPr/>
          <a:lstStyle/>
          <a:p>
            <a:r>
              <a:rPr kumimoji="0" lang="en-US"/>
              <a:t>© Thomas E. Patterson</a:t>
            </a:r>
            <a:endParaRPr kumimoji="0"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Slide Number Placeholder 5"/>
          <p:cNvSpPr>
            <a:spLocks noGrp="1"/>
          </p:cNvSpPr>
          <p:nvPr>
            <p:ph type="sldNum" sz="quarter" idx="12"/>
          </p:nvPr>
        </p:nvSpPr>
        <p:spPr>
          <a:xfrm rot="5400000">
            <a:off x="8075084" y="103716"/>
            <a:ext cx="533400" cy="325968"/>
          </a:xfrm>
        </p:spPr>
        <p:txBody>
          <a:bodyPr/>
          <a:lstStyle/>
          <a:p>
            <a:fld id="{F0C94032-CD4C-4C25-B0C2-CEC720522D92}" type="slidenum">
              <a:rPr kumimoji="0" lang="en-US" smtClean="0"/>
              <a:pPr/>
              <a:t>‹#›</a:t>
            </a:fld>
            <a:endParaRPr kumimoji="0" lang="en-US" dirty="0"/>
          </a:p>
        </p:txBody>
      </p:sp>
    </p:spTree>
    <p:extLst>
      <p:ext uri="{BB962C8B-B14F-4D97-AF65-F5344CB8AC3E}">
        <p14:creationId xmlns:p14="http://schemas.microsoft.com/office/powerpoint/2010/main" val="35779163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W/Cover_1">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457201" y="2095501"/>
            <a:ext cx="51815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userDrawn="1">
            <p:ph type="ctrTitle" hasCustomPrompt="1"/>
          </p:nvPr>
        </p:nvSpPr>
        <p:spPr>
          <a:xfrm>
            <a:off x="829056" y="2608290"/>
            <a:ext cx="4047744"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829056" y="4069830"/>
            <a:ext cx="4047744"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829056" y="5096656"/>
            <a:ext cx="4057737"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p:nvPr>
        </p:nvSpPr>
        <p:spPr>
          <a:xfrm>
            <a:off x="6096000" y="1450230"/>
            <a:ext cx="5638800" cy="4976453"/>
          </a:xfrm>
          <a:prstGeom prst="rect">
            <a:avLst/>
          </a:prstGeom>
        </p:spPr>
        <p:txBody>
          <a:bodyPr/>
          <a:lstStyle>
            <a:lvl1pPr>
              <a:defRPr/>
            </a:lvl1pPr>
          </a:lstStyle>
          <a:p>
            <a:endParaRPr lang="en-US" dirty="0"/>
          </a:p>
        </p:txBody>
      </p:sp>
      <p:sp>
        <p:nvSpPr>
          <p:cNvPr id="11" name="Long Copyright">
            <a:extLst>
              <a:ext uri="{FF2B5EF4-FFF2-40B4-BE49-F238E27FC236}">
                <a16:creationId xmlns:a16="http://schemas.microsoft.com/office/drawing/2014/main" id="{0647D032-276C-43D1-B9C1-355E5C3A485D}"/>
              </a:ext>
            </a:extLst>
          </p:cNvPr>
          <p:cNvSpPr>
            <a:spLocks noGrp="1"/>
          </p:cNvSpPr>
          <p:nvPr>
            <p:ph type="ftr" sz="quarter" idx="12"/>
          </p:nvPr>
        </p:nvSpPr>
        <p:spPr>
          <a:xfrm>
            <a:off x="0" y="6487064"/>
            <a:ext cx="12192000" cy="370936"/>
          </a:xfrm>
        </p:spPr>
        <p:txBody>
          <a:bodyPr/>
          <a:lstStyle>
            <a:lvl1pPr algn="ctr">
              <a:defRPr/>
            </a:lvl1p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402816238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6" name="Text Placeholder 5">
            <a:extLst>
              <a:ext uri="{FF2B5EF4-FFF2-40B4-BE49-F238E27FC236}">
                <a16:creationId xmlns:a16="http://schemas.microsoft.com/office/drawing/2014/main" id="{696C49B9-6ED8-4C3A-875C-C9B23D8A1F8D}"/>
              </a:ext>
            </a:extLst>
          </p:cNvPr>
          <p:cNvSpPr>
            <a:spLocks noGrp="1"/>
          </p:cNvSpPr>
          <p:nvPr>
            <p:ph type="body" sz="quarter" idx="14" hasCustomPrompt="1"/>
          </p:nvPr>
        </p:nvSpPr>
        <p:spPr>
          <a:xfrm>
            <a:off x="4178300" y="6315076"/>
            <a:ext cx="4038600" cy="227013"/>
          </a:xfrm>
        </p:spPr>
        <p:txBody>
          <a:bodyPr/>
          <a:lstStyle>
            <a:lvl1pPr algn="ctr">
              <a:defRPr sz="800">
                <a:latin typeface="Sanserif"/>
              </a:defRPr>
            </a:lvl1pPr>
          </a:lstStyle>
          <a:p>
            <a:pPr lvl="0"/>
            <a:r>
              <a:rPr lang="en-US" dirty="0"/>
              <a:t>Add text alternative link, if needed.</a:t>
            </a:r>
          </a:p>
        </p:txBody>
      </p:sp>
    </p:spTree>
    <p:extLst>
      <p:ext uri="{BB962C8B-B14F-4D97-AF65-F5344CB8AC3E}">
        <p14:creationId xmlns:p14="http://schemas.microsoft.com/office/powerpoint/2010/main" val="70810941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W/Cover_1">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457201" y="2095501"/>
            <a:ext cx="51815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grpSp>
      <p:sp>
        <p:nvSpPr>
          <p:cNvPr id="7" name="Title"/>
          <p:cNvSpPr>
            <a:spLocks noGrp="1"/>
          </p:cNvSpPr>
          <p:nvPr userDrawn="1">
            <p:ph type="ctrTitle" hasCustomPrompt="1"/>
          </p:nvPr>
        </p:nvSpPr>
        <p:spPr>
          <a:xfrm>
            <a:off x="829056" y="2608290"/>
            <a:ext cx="4047744"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829056" y="4069830"/>
            <a:ext cx="4047744"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829056" y="5096656"/>
            <a:ext cx="4057737"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p:nvPr>
        </p:nvSpPr>
        <p:spPr>
          <a:xfrm>
            <a:off x="6096000" y="1450230"/>
            <a:ext cx="5638800" cy="4976453"/>
          </a:xfrm>
          <a:prstGeom prst="rect">
            <a:avLst/>
          </a:prstGeom>
        </p:spPr>
        <p:txBody>
          <a:bodyPr/>
          <a:lstStyle>
            <a:lvl1pPr>
              <a:defRPr/>
            </a:lvl1pPr>
          </a:lstStyle>
          <a:p>
            <a:endParaRPr lang="en-US" dirty="0"/>
          </a:p>
        </p:txBody>
      </p:sp>
      <p:sp>
        <p:nvSpPr>
          <p:cNvPr id="6" name="Text Placeholder 5">
            <a:extLst>
              <a:ext uri="{FF2B5EF4-FFF2-40B4-BE49-F238E27FC236}">
                <a16:creationId xmlns:a16="http://schemas.microsoft.com/office/drawing/2014/main" id="{3675ECB8-D0F3-4809-8189-E435732BBC56}"/>
              </a:ext>
            </a:extLst>
          </p:cNvPr>
          <p:cNvSpPr>
            <a:spLocks noGrp="1"/>
          </p:cNvSpPr>
          <p:nvPr>
            <p:ph type="body" sz="quarter" idx="12" hasCustomPrompt="1"/>
          </p:nvPr>
        </p:nvSpPr>
        <p:spPr>
          <a:xfrm>
            <a:off x="0" y="6494138"/>
            <a:ext cx="12192000" cy="363862"/>
          </a:xfrm>
          <a:prstGeom prst="rect">
            <a:avLst/>
          </a:prstGeom>
        </p:spPr>
        <p:txBody>
          <a:bodyPr/>
          <a:lstStyle>
            <a:lvl1pPr algn="ctr">
              <a:defRPr sz="800">
                <a:latin typeface="Sanserif"/>
              </a:defRPr>
            </a:lvl1pPr>
          </a:lstStyle>
          <a:p>
            <a:pPr lvl="0"/>
            <a:r>
              <a:rPr lang="en-US" dirty="0"/>
              <a:t>Copyright</a:t>
            </a:r>
            <a:endParaRPr lang="en-IN" dirty="0"/>
          </a:p>
        </p:txBody>
      </p:sp>
    </p:spTree>
    <p:extLst>
      <p:ext uri="{BB962C8B-B14F-4D97-AF65-F5344CB8AC3E}">
        <p14:creationId xmlns:p14="http://schemas.microsoft.com/office/powerpoint/2010/main" val="167925337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54356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299200" y="1257300"/>
            <a:ext cx="54356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Appendix Link">
            <a:extLst>
              <a:ext uri="{FF2B5EF4-FFF2-40B4-BE49-F238E27FC236}">
                <a16:creationId xmlns:a16="http://schemas.microsoft.com/office/drawing/2014/main" id="{466EF752-9554-4E49-BA85-9E83DBC9C2B2}"/>
              </a:ext>
            </a:extLst>
          </p:cNvPr>
          <p:cNvSpPr>
            <a:spLocks noGrp="1"/>
          </p:cNvSpPr>
          <p:nvPr>
            <p:ph type="body" sz="quarter" idx="12" hasCustomPrompt="1"/>
          </p:nvPr>
        </p:nvSpPr>
        <p:spPr>
          <a:xfrm>
            <a:off x="4492463" y="6324600"/>
            <a:ext cx="3207076" cy="190500"/>
          </a:xfrm>
        </p:spPr>
        <p:txBody>
          <a:bodyPr anchor="ctr">
            <a:noAutofit/>
          </a:bodyPr>
          <a:lstStyle>
            <a:lvl1pPr algn="ctr">
              <a:defRPr sz="900"/>
            </a:lvl1pPr>
          </a:lstStyle>
          <a:p>
            <a:pPr lvl="0"/>
            <a:r>
              <a:rPr lang="en-US" dirty="0"/>
              <a:t>Add text alternative link, if needed.</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50476315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lgn="ctr">
              <a:defRPr sz="3600" b="1">
                <a:solidFill>
                  <a:srgbClr val="C00000"/>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711200" y="6613528"/>
            <a:ext cx="1503678" cy="228791"/>
          </a:xfrm>
        </p:spPr>
        <p:txBody>
          <a:bodyPr/>
          <a:lstStyle/>
          <a:p>
            <a:r>
              <a:rPr kumimoji="0" lang="en-US" dirty="0"/>
              <a:t>© Thomas E. Patterson</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lvl1pPr>
              <a:defRPr sz="2800"/>
            </a:lvl1pPr>
            <a:lvl2pPr>
              <a:defRPr sz="2400"/>
            </a:lvl2pPr>
            <a:lvl3pPr>
              <a:defRPr sz="20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11263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828800" y="1600200"/>
            <a:ext cx="10160000" cy="990600"/>
          </a:xfrm>
        </p:spPr>
        <p:txBody>
          <a:bodyPr/>
          <a:lstStyle>
            <a:lvl1pPr algn="l">
              <a:buNone/>
              <a:defRPr sz="3300" b="0" cap="none">
                <a:solidFill>
                  <a:srgbClr val="FFFFFF"/>
                </a:solidFill>
              </a:defRPr>
            </a:lvl1pPr>
          </a:lstStyle>
          <a:p>
            <a:r>
              <a:rPr kumimoji="0" lang="en-US" dirty="0"/>
              <a:t>Click to edit Master title style</a:t>
            </a:r>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18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800" dirty="0">
              <a:solidFill>
                <a:srgbClr val="FFFFFF"/>
              </a:solidFill>
            </a:endParaRPr>
          </a:p>
        </p:txBody>
      </p:sp>
      <p:sp>
        <p:nvSpPr>
          <p:cNvPr id="14" name="Footer Placeholder 13"/>
          <p:cNvSpPr>
            <a:spLocks noGrp="1"/>
          </p:cNvSpPr>
          <p:nvPr>
            <p:ph type="ftr" sz="quarter" idx="12"/>
          </p:nvPr>
        </p:nvSpPr>
        <p:spPr/>
        <p:txBody>
          <a:bodyPr/>
          <a:lstStyle/>
          <a:p>
            <a:r>
              <a:rPr kumimoji="0" lang="en-US"/>
              <a:t>© Thomas E. Patterson</a:t>
            </a:r>
          </a:p>
        </p:txBody>
      </p:sp>
    </p:spTree>
    <p:extLst>
      <p:ext uri="{BB962C8B-B14F-4D97-AF65-F5344CB8AC3E}">
        <p14:creationId xmlns:p14="http://schemas.microsoft.com/office/powerpoint/2010/main" val="19598283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r>
              <a:rPr kumimoji="0" lang="en-US"/>
              <a:t>© Thomas E. Patterson</a:t>
            </a:r>
          </a:p>
        </p:txBody>
      </p:sp>
    </p:spTree>
    <p:extLst>
      <p:ext uri="{BB962C8B-B14F-4D97-AF65-F5344CB8AC3E}">
        <p14:creationId xmlns:p14="http://schemas.microsoft.com/office/powerpoint/2010/main" val="191916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r>
              <a:rPr kumimoji="0" lang="en-US"/>
              <a:t>© Thomas E. Patterson</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8917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kumimoji="0" lang="en-US"/>
              <a:t>© Thomas E. Patterson</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6800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kumimoji="0" lang="en-US"/>
              <a:t>© Thomas E. Patterson</a:t>
            </a:r>
            <a:endParaRPr kumimoji="0"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91335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kumimoji="0" lang="en-US"/>
              <a:t>© Thomas E. Patterson</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3473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2133600" y="4648200"/>
            <a:ext cx="9753600" cy="68580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Date Placeholder 11"/>
          <p:cNvSpPr>
            <a:spLocks noGrp="1"/>
          </p:cNvSpPr>
          <p:nvPr>
            <p:ph type="dt" sz="half" idx="10"/>
          </p:nvPr>
        </p:nvSpPr>
        <p:spPr>
          <a:xfrm>
            <a:off x="8331200" y="6248403"/>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100"/>
            </a:lvl1pPr>
          </a:lstStyle>
          <a:p>
            <a:pPr algn="ctr" eaLnBrk="1" latinLnBrk="0" hangingPunct="1"/>
            <a:fld id="{F0C94032-CD4C-4C25-B0C2-CEC720522D92}" type="slidenum">
              <a:rPr kumimoji="0" lang="en-US" smtClean="0"/>
              <a:pPr algn="ctr" eaLnBrk="1" latinLnBrk="0" hangingPunct="1"/>
              <a:t>‹#›</a:t>
            </a:fld>
            <a:endParaRPr kumimoji="0" lang="en-US" sz="2100" dirty="0"/>
          </a:p>
        </p:txBody>
      </p:sp>
      <p:sp>
        <p:nvSpPr>
          <p:cNvPr id="14" name="Footer Placeholder 13"/>
          <p:cNvSpPr>
            <a:spLocks noGrp="1"/>
          </p:cNvSpPr>
          <p:nvPr>
            <p:ph type="ftr" sz="quarter" idx="12"/>
          </p:nvPr>
        </p:nvSpPr>
        <p:spPr>
          <a:xfrm>
            <a:off x="2133600" y="6248209"/>
            <a:ext cx="6096000" cy="365125"/>
          </a:xfrm>
        </p:spPr>
        <p:txBody>
          <a:bodyPr rtlCol="0"/>
          <a:lstStyle/>
          <a:p>
            <a:r>
              <a:rPr kumimoji="0" lang="en-US"/>
              <a:t>© Thomas E. Patterson</a:t>
            </a:r>
            <a:endParaRPr kumimoji="0"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7492597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050">
                <a:solidFill>
                  <a:schemeClr val="tx2"/>
                </a:solidFill>
              </a:defRPr>
            </a:lvl1pPr>
          </a:lstStyle>
          <a:p>
            <a:endParaRPr lang="en-US" sz="1050" dirty="0">
              <a:solidFill>
                <a:schemeClr val="tx2"/>
              </a:solidFill>
            </a:endParaRPr>
          </a:p>
        </p:txBody>
      </p:sp>
      <p:sp>
        <p:nvSpPr>
          <p:cNvPr id="3" name="Footer Placeholder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050">
                <a:solidFill>
                  <a:schemeClr val="tx2"/>
                </a:solidFill>
              </a:defRPr>
            </a:lvl1pPr>
          </a:lstStyle>
          <a:p>
            <a:pPr algn="r" eaLnBrk="1" latinLnBrk="0" hangingPunct="1"/>
            <a:r>
              <a:rPr kumimoji="0" lang="en-US" sz="1050">
                <a:solidFill>
                  <a:schemeClr val="tx2"/>
                </a:solidFill>
              </a:rPr>
              <a:t>© Thomas E. Patterson</a:t>
            </a:r>
            <a:endParaRPr kumimoji="0" lang="en-US" sz="1050" dirty="0">
              <a:solidFill>
                <a:schemeClr val="tx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050" b="1" dirty="0">
              <a:solidFill>
                <a:srgbClr val="FFFFFF"/>
              </a:solidFill>
            </a:endParaRPr>
          </a:p>
        </p:txBody>
      </p:sp>
    </p:spTree>
    <p:extLst>
      <p:ext uri="{BB962C8B-B14F-4D97-AF65-F5344CB8AC3E}">
        <p14:creationId xmlns:p14="http://schemas.microsoft.com/office/powerpoint/2010/main" val="39992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mheducation.com/highered/product/we-people-patterson/M9781260242928.htm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25.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hyperlink" Target="https://www.reuters.com/article/obama-lobbying/factbox-how-many-lobbyists-are-there-in-washington-idUSN134803252009091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https://www.autoguide.com/auto-news/2012/12/holiday-gift-guide-for-the-car-buff-on-your-list.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40.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0.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chart" Target="../charts/chart69.xml"/></Relationships>
</file>

<file path=ppt/slides/_rels/slide383.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5.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mercatus.org/system/files/Federal-grant-aid-state-and-local-chart-analysis-pd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theguardian.com/books/audio/2019/dec/10/escaping-westboro-baptist-church-megan-phelps-ropers-journey-books-podcast"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2232" y="945958"/>
            <a:ext cx="9409767" cy="3429713"/>
          </a:xfrm>
        </p:spPr>
        <p:txBody>
          <a:bodyPr>
            <a:noAutofit/>
          </a:bodyPr>
          <a:lstStyle/>
          <a:p>
            <a:pPr algn="ctr"/>
            <a:br>
              <a:rPr lang="en-US" sz="4950" dirty="0"/>
            </a:br>
            <a:br>
              <a:rPr lang="en-US" sz="4950" dirty="0"/>
            </a:br>
            <a:br>
              <a:rPr lang="en-US" sz="4950" dirty="0"/>
            </a:br>
            <a:br>
              <a:rPr lang="en-US" sz="4950" dirty="0"/>
            </a:br>
            <a:r>
              <a:rPr lang="en-US" sz="7200" b="1" cap="small" dirty="0"/>
              <a:t>Poll Everywhere </a:t>
            </a:r>
            <a:br>
              <a:rPr lang="en-US" sz="7200" b="1" cap="small" dirty="0"/>
            </a:br>
            <a:r>
              <a:rPr lang="en-US" sz="7200" b="1" cap="small" dirty="0"/>
              <a:t>in the Classroom</a:t>
            </a:r>
            <a:br>
              <a:rPr lang="en-US" sz="4950" dirty="0"/>
            </a:br>
            <a:endParaRPr lang="en-US" sz="2700" dirty="0"/>
          </a:p>
        </p:txBody>
      </p:sp>
      <p:sp>
        <p:nvSpPr>
          <p:cNvPr id="3" name="Subtitle 2"/>
          <p:cNvSpPr>
            <a:spLocks noGrp="1"/>
          </p:cNvSpPr>
          <p:nvPr>
            <p:ph type="subTitle" idx="1"/>
          </p:nvPr>
        </p:nvSpPr>
        <p:spPr>
          <a:xfrm>
            <a:off x="3657600" y="6076123"/>
            <a:ext cx="8213697" cy="479877"/>
          </a:xfrm>
        </p:spPr>
        <p:txBody>
          <a:bodyPr>
            <a:noAutofit/>
          </a:bodyPr>
          <a:lstStyle/>
          <a:p>
            <a:pPr algn="ctr"/>
            <a:r>
              <a:rPr lang="en-US" sz="4000" dirty="0"/>
              <a:t>Thomas Patterson</a:t>
            </a:r>
          </a:p>
        </p:txBody>
      </p:sp>
    </p:spTree>
    <p:extLst>
      <p:ext uri="{BB962C8B-B14F-4D97-AF65-F5344CB8AC3E}">
        <p14:creationId xmlns:p14="http://schemas.microsoft.com/office/powerpoint/2010/main" val="233016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0EE9-0ED8-40D6-81D3-464ED7505BEB}"/>
              </a:ext>
            </a:extLst>
          </p:cNvPr>
          <p:cNvSpPr>
            <a:spLocks noGrp="1"/>
          </p:cNvSpPr>
          <p:nvPr>
            <p:ph type="title"/>
          </p:nvPr>
        </p:nvSpPr>
        <p:spPr/>
        <p:txBody>
          <a:bodyPr/>
          <a:lstStyle/>
          <a:p>
            <a:r>
              <a:rPr lang="en-US" dirty="0">
                <a:solidFill>
                  <a:srgbClr val="C00000"/>
                </a:solidFill>
              </a:rPr>
              <a:t>Note to Instructor</a:t>
            </a:r>
          </a:p>
        </p:txBody>
      </p:sp>
      <p:sp>
        <p:nvSpPr>
          <p:cNvPr id="3" name="Content Placeholder 2">
            <a:extLst>
              <a:ext uri="{FF2B5EF4-FFF2-40B4-BE49-F238E27FC236}">
                <a16:creationId xmlns:a16="http://schemas.microsoft.com/office/drawing/2014/main" id="{FB1EFBC3-9A0F-467B-BFCC-B45BB8C2E498}"/>
              </a:ext>
            </a:extLst>
          </p:cNvPr>
          <p:cNvSpPr>
            <a:spLocks noGrp="1"/>
          </p:cNvSpPr>
          <p:nvPr>
            <p:ph idx="1"/>
          </p:nvPr>
        </p:nvSpPr>
        <p:spPr>
          <a:xfrm>
            <a:off x="1105231" y="1863255"/>
            <a:ext cx="9865360" cy="5105400"/>
          </a:xfrm>
        </p:spPr>
        <p:txBody>
          <a:bodyPr>
            <a:normAutofit/>
          </a:bodyPr>
          <a:lstStyle/>
          <a:p>
            <a:pPr marL="514350" indent="-514350">
              <a:buAutoNum type="arabicPeriod"/>
            </a:pPr>
            <a:r>
              <a:rPr lang="en-US" dirty="0">
                <a:solidFill>
                  <a:schemeClr val="tx1"/>
                </a:solidFill>
              </a:rPr>
              <a:t>On the Poll Everywhere questions that have a best answer, the answer is in red font, which you can convert to black when using the question. </a:t>
            </a:r>
          </a:p>
          <a:p>
            <a:pPr marL="514350" indent="-514350">
              <a:buAutoNum type="arabicPeriod"/>
            </a:pPr>
            <a:r>
              <a:rPr lang="en-US" dirty="0">
                <a:solidFill>
                  <a:schemeClr val="tx1"/>
                </a:solidFill>
              </a:rPr>
              <a:t>Because of copyright restrictions, I have not included photographic images in the slide deck. There are places where you might want to add an images. In some of these cases, I’ve provided the </a:t>
            </a:r>
            <a:r>
              <a:rPr lang="en-US" dirty="0" err="1">
                <a:solidFill>
                  <a:schemeClr val="tx1"/>
                </a:solidFill>
              </a:rPr>
              <a:t>url</a:t>
            </a:r>
            <a:r>
              <a:rPr lang="en-US" dirty="0">
                <a:solidFill>
                  <a:schemeClr val="tx1"/>
                </a:solidFill>
              </a:rPr>
              <a:t> address to a relevant image.</a:t>
            </a:r>
            <a:endParaRPr lang="en-US" dirty="0"/>
          </a:p>
        </p:txBody>
      </p:sp>
      <p:sp>
        <p:nvSpPr>
          <p:cNvPr id="4" name="Footer Placeholder 3">
            <a:extLst>
              <a:ext uri="{FF2B5EF4-FFF2-40B4-BE49-F238E27FC236}">
                <a16:creationId xmlns:a16="http://schemas.microsoft.com/office/drawing/2014/main" id="{DE64BC4C-51EC-4A88-A1B3-41EB82054C2C}"/>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48D07BF3-A5E3-42F6-BBB0-59F6EDBB6734}"/>
              </a:ext>
            </a:extLst>
          </p:cNvPr>
          <p:cNvSpPr>
            <a:spLocks noGrp="1"/>
          </p:cNvSpPr>
          <p:nvPr>
            <p:ph type="sldNum" sz="quarter" idx="12"/>
          </p:nvPr>
        </p:nvSpPr>
        <p:spPr/>
        <p:txBody>
          <a:bodyPr>
            <a:normAutofit lnSpcReduction="10000"/>
          </a:bodyPr>
          <a:lstStyle/>
          <a:p>
            <a:fld id="{20BC5037-A240-4F61-9152-036A0AF9E395}" type="slidenum">
              <a:rPr lang="en-US" smtClean="0"/>
              <a:t>10</a:t>
            </a:fld>
            <a:endParaRPr lang="en-US"/>
          </a:p>
        </p:txBody>
      </p:sp>
    </p:spTree>
    <p:extLst>
      <p:ext uri="{BB962C8B-B14F-4D97-AF65-F5344CB8AC3E}">
        <p14:creationId xmlns:p14="http://schemas.microsoft.com/office/powerpoint/2010/main" val="10439259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40" y="233680"/>
            <a:ext cx="10025711" cy="1350328"/>
          </a:xfrm>
        </p:spPr>
        <p:txBody>
          <a:bodyPr>
            <a:normAutofit/>
          </a:bodyPr>
          <a:lstStyle/>
          <a:p>
            <a:r>
              <a:rPr lang="en-US" sz="4000" dirty="0"/>
              <a:t>Why is selective incorporation important?</a:t>
            </a:r>
          </a:p>
        </p:txBody>
      </p:sp>
      <p:sp>
        <p:nvSpPr>
          <p:cNvPr id="3" name="Content Placeholder 2"/>
          <p:cNvSpPr>
            <a:spLocks noGrp="1"/>
          </p:cNvSpPr>
          <p:nvPr>
            <p:ph sz="quarter" idx="1"/>
          </p:nvPr>
        </p:nvSpPr>
        <p:spPr>
          <a:xfrm>
            <a:off x="2274010" y="2133600"/>
            <a:ext cx="7345363" cy="4100830"/>
          </a:xfrm>
        </p:spPr>
        <p:txBody>
          <a:bodyPr>
            <a:normAutofit lnSpcReduction="10000"/>
          </a:bodyPr>
          <a:lstStyle/>
          <a:p>
            <a:r>
              <a:rPr lang="en-US" b="1" dirty="0"/>
              <a:t>Your rights are more likely to be violated at the local and state levels than at the federal level.</a:t>
            </a:r>
          </a:p>
          <a:p>
            <a:r>
              <a:rPr lang="en-US" dirty="0"/>
              <a:t>Research indicates that fewer than 5% of government violations of Americans’ civil liberties occur at the hands of federal officials. </a:t>
            </a:r>
          </a:p>
          <a:p>
            <a:r>
              <a:rPr lang="en-US" dirty="0"/>
              <a:t>States and, even more so, localities have primary responsibility for policing and public order, which are where most violations of civil liberties occur.</a:t>
            </a:r>
          </a:p>
        </p:txBody>
      </p:sp>
      <p:sp>
        <p:nvSpPr>
          <p:cNvPr id="4" name="Footer Placeholder 3">
            <a:extLst>
              <a:ext uri="{FF2B5EF4-FFF2-40B4-BE49-F238E27FC236}">
                <a16:creationId xmlns:a16="http://schemas.microsoft.com/office/drawing/2014/main" id="{C9AB1BBB-D526-44B9-A038-1558AA1DFD5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8821556E-521D-4203-AA20-895D05FBFBDD}"/>
              </a:ext>
            </a:extLst>
          </p:cNvPr>
          <p:cNvSpPr>
            <a:spLocks noGrp="1"/>
          </p:cNvSpPr>
          <p:nvPr>
            <p:ph type="sldNum" sz="quarter" idx="12"/>
          </p:nvPr>
        </p:nvSpPr>
        <p:spPr/>
        <p:txBody>
          <a:bodyPr>
            <a:normAutofit lnSpcReduction="10000"/>
          </a:bodyPr>
          <a:lstStyle/>
          <a:p>
            <a:fld id="{F0C94032-CD4C-4C25-B0C2-CEC720522D92}" type="slidenum">
              <a:rPr kumimoji="0" lang="en-US" smtClean="0"/>
              <a:pPr/>
              <a:t>100</a:t>
            </a:fld>
            <a:endParaRPr kumimoji="0" lang="en-US" dirty="0">
              <a:solidFill>
                <a:srgbClr val="FFFFFF"/>
              </a:solidFill>
            </a:endParaRPr>
          </a:p>
        </p:txBody>
      </p:sp>
    </p:spTree>
    <p:extLst>
      <p:ext uri="{BB962C8B-B14F-4D97-AF65-F5344CB8AC3E}">
        <p14:creationId xmlns:p14="http://schemas.microsoft.com/office/powerpoint/2010/main" val="29304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4, </a:t>
            </a:r>
          </a:p>
          <a:p>
            <a:pPr marL="0" indent="0" algn="ctr" defTabSz="457200">
              <a:spcBef>
                <a:spcPts val="1800"/>
              </a:spcBef>
              <a:spcAft>
                <a:spcPts val="0"/>
              </a:spcAft>
              <a:buNone/>
              <a:defRPr/>
            </a:pPr>
            <a:r>
              <a:rPr lang="en-US" altLang="en-US" sz="4400" b="1" dirty="0">
                <a:solidFill>
                  <a:srgbClr val="C00000"/>
                </a:solidFill>
                <a:latin typeface="Sanserif"/>
              </a:rPr>
              <a:t>Civil Liberties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101</a:t>
            </a:fld>
            <a:endParaRPr lang="en-US" dirty="0">
              <a:solidFill>
                <a:srgbClr val="000000"/>
              </a:solidFill>
              <a:latin typeface="Sanserif"/>
            </a:endParaRPr>
          </a:p>
        </p:txBody>
      </p:sp>
    </p:spTree>
    <p:extLst>
      <p:ext uri="{BB962C8B-B14F-4D97-AF65-F5344CB8AC3E}">
        <p14:creationId xmlns:p14="http://schemas.microsoft.com/office/powerpoint/2010/main" val="2637867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43841" y="136257"/>
            <a:ext cx="11490960" cy="847230"/>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800" dirty="0">
                <a:effectLst/>
                <a:latin typeface="Calibri" panose="020F0502020204030204" pitchFamily="34" charset="0"/>
                <a:ea typeface="Calibri" panose="020F0502020204030204" pitchFamily="34" charset="0"/>
                <a:cs typeface="Times New Roman" panose="02020603050405020304" pitchFamily="18" charset="0"/>
              </a:rPr>
              <a:t>Government should take the steps necessary to prevent acts of terrorism in the U.S. even if it requires curtailing people’s basic civil liberties.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3271519"/>
            <a:ext cx="7534275" cy="3053079"/>
          </a:xfrm>
        </p:spPr>
        <p:txBody>
          <a:bodyPr>
            <a:normAutofit/>
          </a:bodyPr>
          <a:lstStyle/>
          <a:p>
            <a:pPr marL="514350" indent="-514350">
              <a:buAutoNum type="arabicPeriod"/>
            </a:pPr>
            <a:r>
              <a:rPr lang="en-US" sz="3200" dirty="0"/>
              <a:t>Agree</a:t>
            </a:r>
          </a:p>
          <a:p>
            <a:pPr marL="514350" indent="-514350">
              <a:buAutoNum type="arabicPeriod"/>
            </a:pPr>
            <a:r>
              <a:rPr lang="en-US" dirty="0"/>
              <a:t>Disagree</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102</a:t>
            </a:fld>
            <a:endParaRPr lang="en-US"/>
          </a:p>
        </p:txBody>
      </p:sp>
      <p:sp>
        <p:nvSpPr>
          <p:cNvPr id="6" name="Footer Placeholder 5">
            <a:extLst>
              <a:ext uri="{FF2B5EF4-FFF2-40B4-BE49-F238E27FC236}">
                <a16:creationId xmlns:a16="http://schemas.microsoft.com/office/drawing/2014/main" id="{45EFF0E3-9243-43CF-BB6E-EF4BCA67DA65}"/>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3347882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103</a:t>
            </a:fld>
            <a:endParaRPr lang="en-US"/>
          </a:p>
        </p:txBody>
      </p:sp>
    </p:spTree>
    <p:extLst>
      <p:ext uri="{BB962C8B-B14F-4D97-AF65-F5344CB8AC3E}">
        <p14:creationId xmlns:p14="http://schemas.microsoft.com/office/powerpoint/2010/main" val="5337021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43841" y="136257"/>
            <a:ext cx="11490960" cy="847230"/>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800" dirty="0">
                <a:effectLst/>
                <a:latin typeface="Calibri" panose="020F0502020204030204" pitchFamily="34" charset="0"/>
                <a:ea typeface="Calibri" panose="020F0502020204030204" pitchFamily="34" charset="0"/>
                <a:cs typeface="Times New Roman" panose="02020603050405020304" pitchFamily="18" charset="0"/>
              </a:rPr>
              <a:t>Government should take the steps necessary to prevent acts of terrorism in the U.S. even if it requires curtailing people’s basic civil liberties.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214878" y="2367279"/>
            <a:ext cx="7534275" cy="3053079"/>
          </a:xfrm>
        </p:spPr>
        <p:txBody>
          <a:bodyPr>
            <a:normAutofit/>
          </a:bodyPr>
          <a:lstStyle/>
          <a:p>
            <a:pPr marL="514350" indent="-514350">
              <a:buAutoNum type="arabicPeriod"/>
            </a:pPr>
            <a:r>
              <a:rPr lang="en-US" sz="3200" dirty="0"/>
              <a:t>Agree</a:t>
            </a:r>
          </a:p>
          <a:p>
            <a:pPr marL="514350" indent="-514350">
              <a:buAutoNum type="arabicPeriod"/>
            </a:pPr>
            <a:r>
              <a:rPr lang="en-US" dirty="0"/>
              <a:t>Disagree</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104</a:t>
            </a:fld>
            <a:endParaRPr lang="en-US"/>
          </a:p>
        </p:txBody>
      </p:sp>
      <p:sp>
        <p:nvSpPr>
          <p:cNvPr id="6" name="TextBox 5">
            <a:extLst>
              <a:ext uri="{FF2B5EF4-FFF2-40B4-BE49-F238E27FC236}">
                <a16:creationId xmlns:a16="http://schemas.microsoft.com/office/drawing/2014/main" id="{1AFF2185-4943-4265-B4EB-CA3C1EEB575F}"/>
              </a:ext>
            </a:extLst>
          </p:cNvPr>
          <p:cNvSpPr txBox="1"/>
          <p:nvPr/>
        </p:nvSpPr>
        <p:spPr>
          <a:xfrm>
            <a:off x="1564640" y="5110480"/>
            <a:ext cx="959216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4" name="Footer Placeholder 3">
            <a:extLst>
              <a:ext uri="{FF2B5EF4-FFF2-40B4-BE49-F238E27FC236}">
                <a16:creationId xmlns:a16="http://schemas.microsoft.com/office/drawing/2014/main" id="{14B8E33C-907A-443C-B881-9A5EA2F2CC64}"/>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644930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think of curtailing civil liberties in context of terrorism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105</a:t>
            </a:fld>
            <a:endParaRPr lang="en-US"/>
          </a:p>
        </p:txBody>
      </p:sp>
      <p:sp>
        <p:nvSpPr>
          <p:cNvPr id="3" name="TextBox 2">
            <a:extLst>
              <a:ext uri="{FF2B5EF4-FFF2-40B4-BE49-F238E27FC236}">
                <a16:creationId xmlns:a16="http://schemas.microsoft.com/office/drawing/2014/main" id="{1D61E55A-281F-4F11-B1DB-39F7BE4AAAA4}"/>
              </a:ext>
            </a:extLst>
          </p:cNvPr>
          <p:cNvSpPr txBox="1"/>
          <p:nvPr/>
        </p:nvSpPr>
        <p:spPr>
          <a:xfrm>
            <a:off x="377190" y="6314440"/>
            <a:ext cx="3966210" cy="369332"/>
          </a:xfrm>
          <a:prstGeom prst="rect">
            <a:avLst/>
          </a:prstGeom>
          <a:noFill/>
        </p:spPr>
        <p:txBody>
          <a:bodyPr wrap="square" rtlCol="0">
            <a:spAutoFit/>
          </a:bodyPr>
          <a:lstStyle/>
          <a:p>
            <a:r>
              <a:rPr lang="en-US" dirty="0"/>
              <a:t>Source: Gallup poll, 2015</a:t>
            </a:r>
          </a:p>
        </p:txBody>
      </p:sp>
    </p:spTree>
    <p:extLst>
      <p:ext uri="{BB962C8B-B14F-4D97-AF65-F5344CB8AC3E}">
        <p14:creationId xmlns:p14="http://schemas.microsoft.com/office/powerpoint/2010/main" val="13157856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45792" y="2608290"/>
            <a:ext cx="2464308" cy="1394084"/>
          </a:xfrm>
        </p:spPr>
        <p:txBody>
          <a:bodyPr/>
          <a:lstStyle/>
          <a:p>
            <a:r>
              <a:rPr lang="en-US" sz="2800" dirty="0">
                <a:solidFill>
                  <a:srgbClr val="FFFFFF"/>
                </a:solidFill>
                <a:latin typeface="Sanserif"/>
              </a:rPr>
              <a:t>Chapter </a:t>
            </a:r>
            <a:r>
              <a:rPr lang="en-US" sz="2800" dirty="0">
                <a:solidFill>
                  <a:prstClr val="white"/>
                </a:solidFill>
                <a:latin typeface="Sanserif"/>
              </a:rPr>
              <a:t>5</a:t>
            </a:r>
            <a:r>
              <a:rPr lang="en-US" sz="2800" dirty="0">
                <a:solidFill>
                  <a:srgbClr val="FFFFFF"/>
                </a:solidFill>
                <a:latin typeface="Sanserif"/>
              </a:rPr>
              <a:t> </a:t>
            </a:r>
            <a:r>
              <a:rPr lang="en-US" sz="2800" dirty="0">
                <a:latin typeface="Sanserif"/>
              </a:rPr>
              <a:t>Equal Rights</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45792" y="4042115"/>
            <a:ext cx="2464308" cy="804094"/>
          </a:xfrm>
        </p:spPr>
        <p:txBody>
          <a:bodyPr>
            <a:normAutofit lnSpcReduction="10000"/>
          </a:bodyPr>
          <a:lstStyle/>
          <a:p>
            <a:pPr defTabSz="457200">
              <a:spcBef>
                <a:spcPct val="20000"/>
              </a:spcBef>
              <a:spcAft>
                <a:spcPts val="0"/>
              </a:spcAft>
              <a:defRPr/>
            </a:pPr>
            <a:r>
              <a:rPr lang="en-US" sz="2400" b="1" dirty="0">
                <a:solidFill>
                  <a:prstClr val="white"/>
                </a:solidFill>
                <a:latin typeface="Sanserif"/>
              </a:rPr>
              <a:t>Struggling Toward Fairness</a:t>
            </a:r>
          </a:p>
        </p:txBody>
      </p:sp>
      <p:sp>
        <p:nvSpPr>
          <p:cNvPr id="8" name="TextBox 7">
            <a:extLst>
              <a:ext uri="{FF2B5EF4-FFF2-40B4-BE49-F238E27FC236}">
                <a16:creationId xmlns:a16="http://schemas.microsoft.com/office/drawing/2014/main" id="{0B8E7002-FC71-4FF6-B183-599405F62153}"/>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1509AD62-8128-4BD4-BCF0-635643087607}"/>
              </a:ext>
            </a:extLst>
          </p:cNvPr>
          <p:cNvSpPr>
            <a:spLocks noGrp="1"/>
          </p:cNvSpPr>
          <p:nvPr>
            <p:ph type="pic" sz="quarter" idx="11"/>
          </p:nvPr>
        </p:nvSpPr>
        <p:spPr/>
      </p:sp>
      <p:pic>
        <p:nvPicPr>
          <p:cNvPr id="9" name="Picture 8">
            <a:extLst>
              <a:ext uri="{FF2B5EF4-FFF2-40B4-BE49-F238E27FC236}">
                <a16:creationId xmlns:a16="http://schemas.microsoft.com/office/drawing/2014/main" id="{BEBEF1B5-B198-45FE-A4C6-AE462EC5EE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2098" y="882261"/>
            <a:ext cx="3722920"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951F4920-8BF3-4E8C-9357-3BC463D79E1B}"/>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19900420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5 </a:t>
            </a:r>
          </a:p>
          <a:p>
            <a:pPr marL="0" indent="0" algn="ctr" defTabSz="457200">
              <a:spcBef>
                <a:spcPts val="1800"/>
              </a:spcBef>
              <a:spcAft>
                <a:spcPts val="0"/>
              </a:spcAft>
              <a:buNone/>
              <a:defRPr/>
            </a:pPr>
            <a:r>
              <a:rPr lang="en-US" altLang="en-US" sz="4400" b="1" dirty="0">
                <a:solidFill>
                  <a:srgbClr val="C00000"/>
                </a:solidFill>
                <a:latin typeface="Sanserif"/>
              </a:rPr>
              <a:t>Civil Rights</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107</a:t>
            </a:fld>
            <a:endParaRPr lang="en-US" dirty="0">
              <a:solidFill>
                <a:srgbClr val="000000"/>
              </a:solidFill>
              <a:latin typeface="Sanserif"/>
            </a:endParaRPr>
          </a:p>
        </p:txBody>
      </p:sp>
    </p:spTree>
    <p:extLst>
      <p:ext uri="{BB962C8B-B14F-4D97-AF65-F5344CB8AC3E}">
        <p14:creationId xmlns:p14="http://schemas.microsoft.com/office/powerpoint/2010/main" val="9833045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0D6D-9E66-4B8E-ACDA-5D18E7A60D7A}"/>
              </a:ext>
            </a:extLst>
          </p:cNvPr>
          <p:cNvSpPr>
            <a:spLocks noGrp="1"/>
          </p:cNvSpPr>
          <p:nvPr>
            <p:ph type="title"/>
          </p:nvPr>
        </p:nvSpPr>
        <p:spPr>
          <a:xfrm>
            <a:off x="223520" y="123644"/>
            <a:ext cx="11582400" cy="971909"/>
          </a:xfrm>
        </p:spPr>
        <p:txBody>
          <a:bodyPr>
            <a:noAutofit/>
          </a:bodyPr>
          <a:lstStyle/>
          <a:p>
            <a:r>
              <a:rPr lang="en-US" sz="2800" b="1" dirty="0">
                <a:solidFill>
                  <a:schemeClr val="tx1"/>
                </a:solidFill>
              </a:rPr>
              <a:t>POLL: </a:t>
            </a:r>
            <a:r>
              <a:rPr lang="en-US" sz="2800" b="1" dirty="0">
                <a:solidFill>
                  <a:srgbClr val="C00000"/>
                </a:solidFill>
              </a:rPr>
              <a:t>Although many disadvantaged groups are protected by law from discrimination, only some of them are legally protected as a result of the 1964 Civil Rights Act. Which </a:t>
            </a:r>
            <a:r>
              <a:rPr lang="en-US" sz="2800" b="1" dirty="0" err="1">
                <a:solidFill>
                  <a:srgbClr val="C00000"/>
                </a:solidFill>
              </a:rPr>
              <a:t>groupsis</a:t>
            </a:r>
            <a:r>
              <a:rPr lang="en-US" sz="2800" b="1" dirty="0">
                <a:solidFill>
                  <a:srgbClr val="C00000"/>
                </a:solidFill>
              </a:rPr>
              <a:t> </a:t>
            </a:r>
            <a:r>
              <a:rPr lang="en-US" sz="2800" b="1" u="sng" dirty="0">
                <a:solidFill>
                  <a:srgbClr val="C00000"/>
                </a:solidFill>
              </a:rPr>
              <a:t>not</a:t>
            </a:r>
            <a:r>
              <a:rPr lang="en-US" sz="2800" b="1" dirty="0">
                <a:solidFill>
                  <a:srgbClr val="C00000"/>
                </a:solidFill>
              </a:rPr>
              <a:t> protected by that 1964 law?</a:t>
            </a:r>
          </a:p>
        </p:txBody>
      </p:sp>
      <p:sp>
        <p:nvSpPr>
          <p:cNvPr id="3" name="Content Placeholder 2">
            <a:extLst>
              <a:ext uri="{FF2B5EF4-FFF2-40B4-BE49-F238E27FC236}">
                <a16:creationId xmlns:a16="http://schemas.microsoft.com/office/drawing/2014/main" id="{80220135-67B8-4C28-BA73-BD528B2947EF}"/>
              </a:ext>
            </a:extLst>
          </p:cNvPr>
          <p:cNvSpPr>
            <a:spLocks noGrp="1"/>
          </p:cNvSpPr>
          <p:nvPr>
            <p:ph sz="quarter" idx="11"/>
          </p:nvPr>
        </p:nvSpPr>
        <p:spPr>
          <a:xfrm>
            <a:off x="1995776" y="1701579"/>
            <a:ext cx="9739023" cy="4546822"/>
          </a:xfrm>
        </p:spPr>
        <p:txBody>
          <a:bodyPr>
            <a:normAutofit/>
          </a:bodyPr>
          <a:lstStyle/>
          <a:p>
            <a:pPr marL="514350" indent="-514350">
              <a:buAutoNum type="arabicPeriod"/>
            </a:pPr>
            <a:r>
              <a:rPr lang="en-US" sz="2800" dirty="0"/>
              <a:t>Women</a:t>
            </a:r>
          </a:p>
          <a:p>
            <a:pPr marL="514350" indent="-514350">
              <a:buAutoNum type="arabicPeriod"/>
            </a:pPr>
            <a:r>
              <a:rPr lang="en-US" sz="2800" dirty="0"/>
              <a:t>Black Americans</a:t>
            </a:r>
          </a:p>
          <a:p>
            <a:pPr marL="514350" indent="-514350">
              <a:buAutoNum type="arabicPeriod"/>
            </a:pPr>
            <a:r>
              <a:rPr lang="en-US" sz="2800" dirty="0"/>
              <a:t>Hispanic Americans</a:t>
            </a:r>
          </a:p>
          <a:p>
            <a:pPr marL="514350" indent="-514350">
              <a:buAutoNum type="arabicPeriod"/>
            </a:pPr>
            <a:r>
              <a:rPr lang="en-US" sz="2800" dirty="0"/>
              <a:t>Evangelical Americans</a:t>
            </a:r>
          </a:p>
          <a:p>
            <a:pPr marL="514350" indent="-514350">
              <a:buAutoNum type="arabicPeriod"/>
            </a:pPr>
            <a:r>
              <a:rPr lang="en-US" sz="2800" dirty="0">
                <a:solidFill>
                  <a:srgbClr val="FF0000"/>
                </a:solidFill>
              </a:rPr>
              <a:t>Disabled Americans</a:t>
            </a:r>
          </a:p>
          <a:p>
            <a:pPr marL="514350" indent="-514350">
              <a:buAutoNum type="arabicPeriod"/>
            </a:pPr>
            <a:r>
              <a:rPr lang="en-US" sz="2800" dirty="0"/>
              <a:t>Asian Americans</a:t>
            </a:r>
          </a:p>
          <a:p>
            <a:pPr marL="514350" indent="-514350">
              <a:buAutoNum type="arabicPeriod"/>
            </a:pPr>
            <a:r>
              <a:rPr lang="en-US" sz="2800" dirty="0"/>
              <a:t>Native Americans</a:t>
            </a:r>
          </a:p>
          <a:p>
            <a:pPr marL="0" indent="0">
              <a:buNone/>
            </a:pPr>
            <a:endParaRPr lang="en-US" sz="2800" dirty="0"/>
          </a:p>
        </p:txBody>
      </p:sp>
      <p:sp>
        <p:nvSpPr>
          <p:cNvPr id="4" name="Text Placeholder 3">
            <a:extLst>
              <a:ext uri="{FF2B5EF4-FFF2-40B4-BE49-F238E27FC236}">
                <a16:creationId xmlns:a16="http://schemas.microsoft.com/office/drawing/2014/main" id="{8BD0C66D-042F-4BE0-8299-2FFE2B4C79B8}"/>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7C0B1E95-F6F0-4EB4-8C77-95249A8D1CE0}"/>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E2B43F3B-64B2-4ECC-A0F4-87C70DDD6E37}"/>
              </a:ext>
            </a:extLst>
          </p:cNvPr>
          <p:cNvSpPr>
            <a:spLocks noGrp="1"/>
          </p:cNvSpPr>
          <p:nvPr>
            <p:ph type="sldNum" sz="quarter" idx="10"/>
          </p:nvPr>
        </p:nvSpPr>
        <p:spPr/>
        <p:txBody>
          <a:bodyPr>
            <a:normAutofit lnSpcReduction="10000"/>
          </a:bodyPr>
          <a:lstStyle/>
          <a:p>
            <a:fld id="{68151E55-6873-49E2-B8D5-2F265E6F1973}" type="slidenum">
              <a:rPr lang="en-US" smtClean="0"/>
              <a:t>108</a:t>
            </a:fld>
            <a:endParaRPr lang="en-US" dirty="0"/>
          </a:p>
        </p:txBody>
      </p:sp>
      <p:sp>
        <p:nvSpPr>
          <p:cNvPr id="7" name="Footer Placeholder 3">
            <a:extLst>
              <a:ext uri="{FF2B5EF4-FFF2-40B4-BE49-F238E27FC236}">
                <a16:creationId xmlns:a16="http://schemas.microsoft.com/office/drawing/2014/main" id="{F3DC85A4-1CF2-433B-9054-74755AD3F342}"/>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9310266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57D9C8-3D3E-4800-A4FD-5D97138C138B}"/>
              </a:ext>
            </a:extLst>
          </p:cNvPr>
          <p:cNvSpPr>
            <a:spLocks noGrp="1"/>
          </p:cNvSpPr>
          <p:nvPr>
            <p:ph type="title"/>
          </p:nvPr>
        </p:nvSpPr>
        <p:spPr/>
        <p:txBody>
          <a:bodyPr>
            <a:normAutofit/>
          </a:bodyPr>
          <a:lstStyle/>
          <a:p>
            <a:pPr algn="ctr"/>
            <a:r>
              <a:rPr lang="en-US" sz="3600" dirty="0">
                <a:solidFill>
                  <a:srgbClr val="C00000"/>
                </a:solidFill>
              </a:rPr>
              <a:t>Groups Protected by 1964 Civil Rights Act</a:t>
            </a:r>
          </a:p>
        </p:txBody>
      </p:sp>
      <p:sp>
        <p:nvSpPr>
          <p:cNvPr id="9" name="Content Placeholder 8">
            <a:extLst>
              <a:ext uri="{FF2B5EF4-FFF2-40B4-BE49-F238E27FC236}">
                <a16:creationId xmlns:a16="http://schemas.microsoft.com/office/drawing/2014/main" id="{128A0608-088F-44EA-94BE-0D385D559F04}"/>
              </a:ext>
            </a:extLst>
          </p:cNvPr>
          <p:cNvSpPr>
            <a:spLocks noGrp="1"/>
          </p:cNvSpPr>
          <p:nvPr>
            <p:ph sz="quarter" idx="11"/>
          </p:nvPr>
        </p:nvSpPr>
        <p:spPr>
          <a:xfrm>
            <a:off x="866692" y="1951035"/>
            <a:ext cx="10265134" cy="4297365"/>
          </a:xfrm>
        </p:spPr>
        <p:txBody>
          <a:bodyPr>
            <a:normAutofit/>
          </a:bodyPr>
          <a:lstStyle/>
          <a:p>
            <a:pPr algn="l"/>
            <a:r>
              <a:rPr lang="en-US" sz="2800" dirty="0">
                <a:solidFill>
                  <a:schemeClr val="tx1"/>
                </a:solidFill>
                <a:latin typeface="Arial" panose="020B0604020202020204" pitchFamily="34" charset="0"/>
              </a:rPr>
              <a:t>The 1964 Civil Rights prohibits discrimination on the basis on sex, race, national origin and religion.</a:t>
            </a:r>
          </a:p>
          <a:p>
            <a:pPr algn="l"/>
            <a:r>
              <a:rPr lang="en-US" sz="2800" dirty="0">
                <a:solidFill>
                  <a:schemeClr val="tx1"/>
                </a:solidFill>
                <a:latin typeface="Arial" panose="020B0604020202020204" pitchFamily="34" charset="0"/>
              </a:rPr>
              <a:t>Some other groups are also protected by law from discrimination but as a result of other legislation, including the 1975 Age Discrimination Act and the 1990 Americans with Disabilities Act. </a:t>
            </a:r>
            <a:endParaRPr lang="en-US" sz="2800" dirty="0">
              <a:solidFill>
                <a:schemeClr val="tx1"/>
              </a:solidFill>
            </a:endParaRPr>
          </a:p>
        </p:txBody>
      </p:sp>
      <p:sp>
        <p:nvSpPr>
          <p:cNvPr id="10" name="Text Placeholder 9">
            <a:extLst>
              <a:ext uri="{FF2B5EF4-FFF2-40B4-BE49-F238E27FC236}">
                <a16:creationId xmlns:a16="http://schemas.microsoft.com/office/drawing/2014/main" id="{11AE8F40-CBC9-4629-A2A6-A638CCD01220}"/>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B07ACCEC-AC63-49A3-9758-CB0858D3179F}"/>
              </a:ext>
            </a:extLst>
          </p:cNvPr>
          <p:cNvSpPr>
            <a:spLocks noGrp="1"/>
          </p:cNvSpPr>
          <p:nvPr>
            <p:ph type="sldNum" sz="quarter" idx="10"/>
          </p:nvPr>
        </p:nvSpPr>
        <p:spPr/>
        <p:txBody>
          <a:bodyPr>
            <a:normAutofit lnSpcReduction="10000"/>
          </a:bodyPr>
          <a:lstStyle/>
          <a:p>
            <a:fld id="{68151E55-6873-49E2-B8D5-2F265E6F1973}" type="slidenum">
              <a:rPr lang="en-US" smtClean="0"/>
              <a:t>109</a:t>
            </a:fld>
            <a:endParaRPr lang="en-US" dirty="0"/>
          </a:p>
        </p:txBody>
      </p:sp>
      <p:sp>
        <p:nvSpPr>
          <p:cNvPr id="11" name="Text Placeholder 10">
            <a:extLst>
              <a:ext uri="{FF2B5EF4-FFF2-40B4-BE49-F238E27FC236}">
                <a16:creationId xmlns:a16="http://schemas.microsoft.com/office/drawing/2014/main" id="{6E3CAC92-1B53-44FC-BFA6-62DB2B86F564}"/>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67249035-6A1B-47F1-8F50-ABA65AED9967}"/>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97919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2663-77EC-493D-A101-22559B449266}"/>
              </a:ext>
            </a:extLst>
          </p:cNvPr>
          <p:cNvSpPr>
            <a:spLocks noGrp="1"/>
          </p:cNvSpPr>
          <p:nvPr>
            <p:ph type="title"/>
          </p:nvPr>
        </p:nvSpPr>
        <p:spPr>
          <a:xfrm>
            <a:off x="812802" y="141135"/>
            <a:ext cx="10871200" cy="990600"/>
          </a:xfrm>
        </p:spPr>
        <p:txBody>
          <a:bodyPr/>
          <a:lstStyle/>
          <a:p>
            <a:r>
              <a:rPr lang="en-US" dirty="0">
                <a:solidFill>
                  <a:srgbClr val="C00000"/>
                </a:solidFill>
              </a:rPr>
              <a:t>Note to Instructor</a:t>
            </a:r>
          </a:p>
        </p:txBody>
      </p:sp>
      <p:sp>
        <p:nvSpPr>
          <p:cNvPr id="3" name="Content Placeholder 2">
            <a:extLst>
              <a:ext uri="{FF2B5EF4-FFF2-40B4-BE49-F238E27FC236}">
                <a16:creationId xmlns:a16="http://schemas.microsoft.com/office/drawing/2014/main" id="{ACA006D8-91E1-464E-A47C-13D2CD6C40C9}"/>
              </a:ext>
            </a:extLst>
          </p:cNvPr>
          <p:cNvSpPr>
            <a:spLocks noGrp="1"/>
          </p:cNvSpPr>
          <p:nvPr>
            <p:ph idx="1"/>
          </p:nvPr>
        </p:nvSpPr>
        <p:spPr>
          <a:xfrm>
            <a:off x="609600" y="1726109"/>
            <a:ext cx="10972800" cy="5092148"/>
          </a:xfrm>
        </p:spPr>
        <p:txBody>
          <a:bodyPr>
            <a:normAutofit fontScale="92500" lnSpcReduction="20000"/>
          </a:bodyPr>
          <a:lstStyle/>
          <a:p>
            <a:pPr>
              <a:lnSpc>
                <a:spcPct val="110000"/>
              </a:lnSpc>
              <a:spcBef>
                <a:spcPts val="0"/>
              </a:spcBef>
              <a:spcAft>
                <a:spcPts val="600"/>
              </a:spcAft>
            </a:pPr>
            <a:r>
              <a:rPr lang="en-US" dirty="0"/>
              <a:t>The exercises are organized chapter-to-chapter to fit the organization of my introductory American government text (Thomas E. Patterson, </a:t>
            </a:r>
            <a:r>
              <a:rPr lang="en-US" i="1" dirty="0"/>
              <a:t>We the People</a:t>
            </a:r>
            <a:r>
              <a:rPr lang="en-US" dirty="0"/>
              <a:t>, 14e: McGraw-Hill, 2022).</a:t>
            </a:r>
          </a:p>
          <a:p>
            <a:pPr>
              <a:lnSpc>
                <a:spcPct val="110000"/>
              </a:lnSpc>
              <a:spcBef>
                <a:spcPts val="0"/>
              </a:spcBef>
              <a:spcAft>
                <a:spcPts val="600"/>
              </a:spcAft>
            </a:pPr>
            <a:r>
              <a:rPr lang="en-US" dirty="0"/>
              <a:t>If you are using my text, you will find that the exercises cover the main points of each chapter.</a:t>
            </a:r>
          </a:p>
          <a:p>
            <a:pPr>
              <a:lnSpc>
                <a:spcPct val="110000"/>
              </a:lnSpc>
              <a:spcBef>
                <a:spcPts val="0"/>
              </a:spcBef>
              <a:spcAft>
                <a:spcPts val="600"/>
              </a:spcAft>
            </a:pPr>
            <a:r>
              <a:rPr lang="en-US" dirty="0"/>
              <a:t>If you are using a different text, you will find that most of the slides highlight material (major ideas about American government and politics) in your text. I’ve tried to create exercises useful to instructors regardless of where they teach or what text they use.</a:t>
            </a:r>
          </a:p>
          <a:p>
            <a:pPr>
              <a:lnSpc>
                <a:spcPct val="110000"/>
              </a:lnSpc>
              <a:spcBef>
                <a:spcPts val="0"/>
              </a:spcBef>
              <a:spcAft>
                <a:spcPts val="600"/>
              </a:spcAft>
            </a:pPr>
            <a:r>
              <a:rPr lang="en-US" dirty="0"/>
              <a:t>If a free instructor’s copy of my text would be of interest, you can request one through McGraw-Hill’s </a:t>
            </a:r>
            <a:r>
              <a:rPr lang="en-US" dirty="0">
                <a:hlinkClick r:id="rId2"/>
              </a:rPr>
              <a:t>website</a:t>
            </a:r>
            <a:r>
              <a:rPr lang="en-US" dirty="0"/>
              <a:t> or by contacting me directly at thomas_patterson@harvard.edu.</a:t>
            </a:r>
          </a:p>
          <a:p>
            <a:pPr>
              <a:lnSpc>
                <a:spcPct val="110000"/>
              </a:lnSpc>
              <a:spcBef>
                <a:spcPts val="0"/>
              </a:spcBef>
              <a:spcAft>
                <a:spcPts val="600"/>
              </a:spcAft>
            </a:pPr>
            <a:endParaRPr lang="en-US" dirty="0"/>
          </a:p>
          <a:p>
            <a:pPr>
              <a:lnSpc>
                <a:spcPct val="110000"/>
              </a:lnSpc>
              <a:spcBef>
                <a:spcPts val="0"/>
              </a:spcBef>
              <a:spcAft>
                <a:spcPts val="600"/>
              </a:spcAft>
            </a:pPr>
            <a:endParaRPr lang="en-US" dirty="0"/>
          </a:p>
        </p:txBody>
      </p:sp>
      <p:sp>
        <p:nvSpPr>
          <p:cNvPr id="4" name="Footer Placeholder 3">
            <a:extLst>
              <a:ext uri="{FF2B5EF4-FFF2-40B4-BE49-F238E27FC236}">
                <a16:creationId xmlns:a16="http://schemas.microsoft.com/office/drawing/2014/main" id="{46F11550-1ACF-472C-95C6-81EE9130B105}"/>
              </a:ext>
            </a:extLst>
          </p:cNvPr>
          <p:cNvSpPr>
            <a:spLocks noGrp="1"/>
          </p:cNvSpPr>
          <p:nvPr>
            <p:ph type="ftr" sz="quarter" idx="11"/>
          </p:nvPr>
        </p:nvSpPr>
        <p:spPr>
          <a:xfrm>
            <a:off x="711200" y="6614160"/>
            <a:ext cx="1503678" cy="228159"/>
          </a:xfrm>
        </p:spPr>
        <p:txBody>
          <a:bodyPr/>
          <a:lstStyle/>
          <a:p>
            <a:r>
              <a:rPr lang="en-US" dirty="0"/>
              <a:t>© Thomas E. Patterson</a:t>
            </a:r>
          </a:p>
        </p:txBody>
      </p:sp>
      <p:sp>
        <p:nvSpPr>
          <p:cNvPr id="5" name="Slide Number Placeholder 4">
            <a:extLst>
              <a:ext uri="{FF2B5EF4-FFF2-40B4-BE49-F238E27FC236}">
                <a16:creationId xmlns:a16="http://schemas.microsoft.com/office/drawing/2014/main" id="{914FF92F-10F9-4216-8973-12F57E1D37E1}"/>
              </a:ext>
            </a:extLst>
          </p:cNvPr>
          <p:cNvSpPr>
            <a:spLocks noGrp="1"/>
          </p:cNvSpPr>
          <p:nvPr>
            <p:ph type="sldNum" sz="quarter" idx="12"/>
          </p:nvPr>
        </p:nvSpPr>
        <p:spPr/>
        <p:txBody>
          <a:bodyPr>
            <a:normAutofit lnSpcReduction="10000"/>
          </a:bodyPr>
          <a:lstStyle/>
          <a:p>
            <a:fld id="{20BC5037-A240-4F61-9152-036A0AF9E395}" type="slidenum">
              <a:rPr lang="en-US" smtClean="0"/>
              <a:t>11</a:t>
            </a:fld>
            <a:endParaRPr lang="en-US"/>
          </a:p>
        </p:txBody>
      </p:sp>
    </p:spTree>
    <p:extLst>
      <p:ext uri="{BB962C8B-B14F-4D97-AF65-F5344CB8AC3E}">
        <p14:creationId xmlns:p14="http://schemas.microsoft.com/office/powerpoint/2010/main" val="11989306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5 </a:t>
            </a:r>
          </a:p>
          <a:p>
            <a:pPr marL="0" indent="0" algn="ctr" defTabSz="457200">
              <a:spcBef>
                <a:spcPts val="1800"/>
              </a:spcBef>
              <a:spcAft>
                <a:spcPts val="0"/>
              </a:spcAft>
              <a:buNone/>
              <a:defRPr/>
            </a:pPr>
            <a:r>
              <a:rPr lang="en-US" altLang="en-US" sz="4400" b="1" dirty="0">
                <a:solidFill>
                  <a:srgbClr val="C00000"/>
                </a:solidFill>
                <a:latin typeface="Sanserif"/>
              </a:rPr>
              <a:t>Civil Rights</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110</a:t>
            </a:fld>
            <a:endParaRPr lang="en-US" dirty="0">
              <a:solidFill>
                <a:srgbClr val="000000"/>
              </a:solidFill>
              <a:latin typeface="Sanserif"/>
            </a:endParaRPr>
          </a:p>
        </p:txBody>
      </p:sp>
    </p:spTree>
    <p:extLst>
      <p:ext uri="{BB962C8B-B14F-4D97-AF65-F5344CB8AC3E}">
        <p14:creationId xmlns:p14="http://schemas.microsoft.com/office/powerpoint/2010/main" val="40155217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0D6D-9E66-4B8E-ACDA-5D18E7A60D7A}"/>
              </a:ext>
            </a:extLst>
          </p:cNvPr>
          <p:cNvSpPr>
            <a:spLocks noGrp="1"/>
          </p:cNvSpPr>
          <p:nvPr>
            <p:ph type="title"/>
          </p:nvPr>
        </p:nvSpPr>
        <p:spPr/>
        <p:txBody>
          <a:bodyPr>
            <a:normAutofit/>
          </a:bodyPr>
          <a:lstStyle/>
          <a:p>
            <a:r>
              <a:rPr lang="en-US" sz="3200" b="1" dirty="0">
                <a:solidFill>
                  <a:srgbClr val="C00000"/>
                </a:solidFill>
              </a:rPr>
              <a:t>NOTE TO INSTRUCTOR</a:t>
            </a:r>
          </a:p>
        </p:txBody>
      </p:sp>
      <p:sp>
        <p:nvSpPr>
          <p:cNvPr id="3" name="Content Placeholder 2">
            <a:extLst>
              <a:ext uri="{FF2B5EF4-FFF2-40B4-BE49-F238E27FC236}">
                <a16:creationId xmlns:a16="http://schemas.microsoft.com/office/drawing/2014/main" id="{80220135-67B8-4C28-BA73-BD528B2947EF}"/>
              </a:ext>
            </a:extLst>
          </p:cNvPr>
          <p:cNvSpPr>
            <a:spLocks noGrp="1"/>
          </p:cNvSpPr>
          <p:nvPr>
            <p:ph sz="quarter" idx="11"/>
          </p:nvPr>
        </p:nvSpPr>
        <p:spPr>
          <a:xfrm>
            <a:off x="457200" y="1584960"/>
            <a:ext cx="11277600" cy="4663441"/>
          </a:xfrm>
        </p:spPr>
        <p:txBody>
          <a:bodyPr/>
          <a:lstStyle/>
          <a:p>
            <a:pPr marL="0" indent="0">
              <a:buNone/>
            </a:pPr>
            <a:r>
              <a:rPr lang="en-US" sz="2800" dirty="0"/>
              <a:t>The poll that follows is not intended to have a single best answer but rather to prompt discussion and critical thinking.</a:t>
            </a:r>
          </a:p>
          <a:p>
            <a:pPr marL="0" indent="0">
              <a:buNone/>
            </a:pPr>
            <a:endParaRPr lang="en-US" dirty="0"/>
          </a:p>
        </p:txBody>
      </p:sp>
      <p:sp>
        <p:nvSpPr>
          <p:cNvPr id="4" name="Text Placeholder 3">
            <a:extLst>
              <a:ext uri="{FF2B5EF4-FFF2-40B4-BE49-F238E27FC236}">
                <a16:creationId xmlns:a16="http://schemas.microsoft.com/office/drawing/2014/main" id="{8BD0C66D-042F-4BE0-8299-2FFE2B4C79B8}"/>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7C0B1E95-F6F0-4EB4-8C77-95249A8D1CE0}"/>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DA143BBC-B395-4866-81D0-5A418514F150}"/>
              </a:ext>
            </a:extLst>
          </p:cNvPr>
          <p:cNvSpPr>
            <a:spLocks noGrp="1"/>
          </p:cNvSpPr>
          <p:nvPr>
            <p:ph type="sldNum" sz="quarter" idx="10"/>
          </p:nvPr>
        </p:nvSpPr>
        <p:spPr/>
        <p:txBody>
          <a:bodyPr>
            <a:normAutofit lnSpcReduction="10000"/>
          </a:bodyPr>
          <a:lstStyle/>
          <a:p>
            <a:fld id="{68151E55-6873-49E2-B8D5-2F265E6F1973}" type="slidenum">
              <a:rPr lang="en-US" smtClean="0"/>
              <a:t>111</a:t>
            </a:fld>
            <a:endParaRPr lang="en-US" dirty="0"/>
          </a:p>
        </p:txBody>
      </p:sp>
      <p:sp>
        <p:nvSpPr>
          <p:cNvPr id="7" name="Footer Placeholder 3">
            <a:extLst>
              <a:ext uri="{FF2B5EF4-FFF2-40B4-BE49-F238E27FC236}">
                <a16:creationId xmlns:a16="http://schemas.microsoft.com/office/drawing/2014/main" id="{29C5AB03-4193-4A53-8DDB-3A1C12D74CB1}"/>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7864670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12B-B43A-401A-8229-45AE15E2CC15}"/>
              </a:ext>
            </a:extLst>
          </p:cNvPr>
          <p:cNvSpPr>
            <a:spLocks noGrp="1"/>
          </p:cNvSpPr>
          <p:nvPr>
            <p:ph type="title"/>
          </p:nvPr>
        </p:nvSpPr>
        <p:spPr/>
        <p:txBody>
          <a:bodyPr>
            <a:noAutofit/>
          </a:bodyPr>
          <a:lstStyle/>
          <a:p>
            <a:r>
              <a:rPr lang="en-US" sz="3200" b="1" dirty="0">
                <a:solidFill>
                  <a:schemeClr val="tx1"/>
                </a:solidFill>
              </a:rPr>
              <a:t>POLL:</a:t>
            </a:r>
            <a:r>
              <a:rPr lang="en-US" sz="3200" b="1" dirty="0">
                <a:solidFill>
                  <a:srgbClr val="C00000"/>
                </a:solidFill>
              </a:rPr>
              <a:t> Which of the following has been most important in helping disadvantaged Americans get ahead?</a:t>
            </a:r>
          </a:p>
        </p:txBody>
      </p:sp>
      <p:sp>
        <p:nvSpPr>
          <p:cNvPr id="3" name="Content Placeholder 2">
            <a:extLst>
              <a:ext uri="{FF2B5EF4-FFF2-40B4-BE49-F238E27FC236}">
                <a16:creationId xmlns:a16="http://schemas.microsoft.com/office/drawing/2014/main" id="{0BF38A3E-2AD1-41F0-AFEE-3DC92050CF77}"/>
              </a:ext>
            </a:extLst>
          </p:cNvPr>
          <p:cNvSpPr>
            <a:spLocks noGrp="1"/>
          </p:cNvSpPr>
          <p:nvPr>
            <p:ph sz="quarter" idx="11"/>
          </p:nvPr>
        </p:nvSpPr>
        <p:spPr>
          <a:xfrm>
            <a:off x="1657350" y="1844703"/>
            <a:ext cx="10077450" cy="4403698"/>
          </a:xfrm>
        </p:spPr>
        <p:txBody>
          <a:bodyPr>
            <a:normAutofit/>
          </a:bodyPr>
          <a:lstStyle/>
          <a:p>
            <a:pPr marL="0" indent="0">
              <a:buNone/>
            </a:pPr>
            <a:r>
              <a:rPr lang="en-US" sz="3200" dirty="0"/>
              <a:t>1. The Civil Rights Act of 1964</a:t>
            </a:r>
            <a:br>
              <a:rPr lang="en-US" sz="3200" dirty="0"/>
            </a:br>
            <a:r>
              <a:rPr lang="en-US" sz="3200" dirty="0"/>
              <a:t>2. The Voting Rights of 1965</a:t>
            </a:r>
            <a:br>
              <a:rPr lang="en-US" sz="3200" dirty="0"/>
            </a:br>
            <a:r>
              <a:rPr lang="en-US" sz="3200" dirty="0"/>
              <a:t>3. The 14</a:t>
            </a:r>
            <a:r>
              <a:rPr lang="en-US" sz="3200" baseline="30000" dirty="0"/>
              <a:t>th</a:t>
            </a:r>
            <a:r>
              <a:rPr lang="en-US" sz="3200" dirty="0"/>
              <a:t> Amendment’s equal protection clause</a:t>
            </a:r>
            <a:br>
              <a:rPr lang="en-US" sz="3200" dirty="0"/>
            </a:br>
            <a:r>
              <a:rPr lang="en-US" sz="3200" dirty="0"/>
              <a:t>4. Affirmative Action</a:t>
            </a:r>
          </a:p>
        </p:txBody>
      </p:sp>
      <p:sp>
        <p:nvSpPr>
          <p:cNvPr id="4" name="Text Placeholder 3">
            <a:extLst>
              <a:ext uri="{FF2B5EF4-FFF2-40B4-BE49-F238E27FC236}">
                <a16:creationId xmlns:a16="http://schemas.microsoft.com/office/drawing/2014/main" id="{6398D2C2-E375-4027-8588-979D27B1BDE2}"/>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1DE80FD-1D47-44C1-80AE-D387CA6F6F1C}"/>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7D1FD2B9-99CD-4834-9D18-97256FAF8AEE}"/>
              </a:ext>
            </a:extLst>
          </p:cNvPr>
          <p:cNvSpPr>
            <a:spLocks noGrp="1"/>
          </p:cNvSpPr>
          <p:nvPr>
            <p:ph type="sldNum" sz="quarter" idx="10"/>
          </p:nvPr>
        </p:nvSpPr>
        <p:spPr/>
        <p:txBody>
          <a:bodyPr>
            <a:normAutofit lnSpcReduction="10000"/>
          </a:bodyPr>
          <a:lstStyle/>
          <a:p>
            <a:fld id="{68151E55-6873-49E2-B8D5-2F265E6F1973}" type="slidenum">
              <a:rPr lang="en-US" smtClean="0"/>
              <a:t>112</a:t>
            </a:fld>
            <a:endParaRPr lang="en-US" dirty="0"/>
          </a:p>
        </p:txBody>
      </p:sp>
      <p:sp>
        <p:nvSpPr>
          <p:cNvPr id="7" name="Footer Placeholder 3">
            <a:extLst>
              <a:ext uri="{FF2B5EF4-FFF2-40B4-BE49-F238E27FC236}">
                <a16:creationId xmlns:a16="http://schemas.microsoft.com/office/drawing/2014/main" id="{4411D828-749F-4A0A-9AB6-F71FC07D38B8}"/>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967699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69DDF2-B78C-483D-97FE-6B20B27D2B3D}"/>
              </a:ext>
            </a:extLst>
          </p:cNvPr>
          <p:cNvSpPr>
            <a:spLocks noGrp="1"/>
          </p:cNvSpPr>
          <p:nvPr>
            <p:ph type="title"/>
          </p:nvPr>
        </p:nvSpPr>
        <p:spPr/>
        <p:txBody>
          <a:bodyPr>
            <a:noAutofit/>
          </a:bodyPr>
          <a:lstStyle/>
          <a:p>
            <a:pPr algn="ctr"/>
            <a:r>
              <a:rPr lang="en-US" sz="4400" b="1" dirty="0">
                <a:solidFill>
                  <a:srgbClr val="C00000"/>
                </a:solidFill>
              </a:rPr>
              <a:t>Civil Rights Policy</a:t>
            </a:r>
          </a:p>
        </p:txBody>
      </p:sp>
      <p:sp>
        <p:nvSpPr>
          <p:cNvPr id="9" name="Content Placeholder 8">
            <a:extLst>
              <a:ext uri="{FF2B5EF4-FFF2-40B4-BE49-F238E27FC236}">
                <a16:creationId xmlns:a16="http://schemas.microsoft.com/office/drawing/2014/main" id="{2CCB2B8D-534B-46A2-80F8-182233D35C0B}"/>
              </a:ext>
            </a:extLst>
          </p:cNvPr>
          <p:cNvSpPr>
            <a:spLocks noGrp="1"/>
          </p:cNvSpPr>
          <p:nvPr>
            <p:ph sz="quarter" idx="11"/>
          </p:nvPr>
        </p:nvSpPr>
        <p:spPr>
          <a:xfrm>
            <a:off x="457200" y="1805508"/>
            <a:ext cx="11277600" cy="4442893"/>
          </a:xfrm>
        </p:spPr>
        <p:txBody>
          <a:bodyPr>
            <a:normAutofit/>
          </a:bodyPr>
          <a:lstStyle/>
          <a:p>
            <a:r>
              <a:rPr lang="en-US" sz="3200" dirty="0"/>
              <a:t>All of the policies have contributed to advancing the interests of disadvantaged Americans but have done so in different ways which makes it difficult to say which has made the largest contribution.</a:t>
            </a:r>
          </a:p>
          <a:p>
            <a:endParaRPr lang="en-US" sz="3200" dirty="0"/>
          </a:p>
          <a:p>
            <a:r>
              <a:rPr lang="en-US" sz="3200" b="1" dirty="0"/>
              <a:t>What is clear: </a:t>
            </a:r>
            <a:r>
              <a:rPr lang="en-US" sz="3200" dirty="0"/>
              <a:t>each has made a very significant contribution.</a:t>
            </a:r>
          </a:p>
        </p:txBody>
      </p:sp>
      <p:sp>
        <p:nvSpPr>
          <p:cNvPr id="10" name="Text Placeholder 9">
            <a:extLst>
              <a:ext uri="{FF2B5EF4-FFF2-40B4-BE49-F238E27FC236}">
                <a16:creationId xmlns:a16="http://schemas.microsoft.com/office/drawing/2014/main" id="{D202EFE4-181C-4DBA-A049-0AD82E047AD3}"/>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A04630CD-7231-4CB6-801F-70CFF91E63B8}"/>
              </a:ext>
            </a:extLst>
          </p:cNvPr>
          <p:cNvSpPr>
            <a:spLocks noGrp="1"/>
          </p:cNvSpPr>
          <p:nvPr>
            <p:ph type="sldNum" sz="quarter" idx="10"/>
          </p:nvPr>
        </p:nvSpPr>
        <p:spPr/>
        <p:txBody>
          <a:bodyPr>
            <a:normAutofit lnSpcReduction="10000"/>
          </a:bodyPr>
          <a:lstStyle/>
          <a:p>
            <a:fld id="{68151E55-6873-49E2-B8D5-2F265E6F1973}" type="slidenum">
              <a:rPr lang="en-US" smtClean="0"/>
              <a:t>113</a:t>
            </a:fld>
            <a:endParaRPr lang="en-US" dirty="0"/>
          </a:p>
        </p:txBody>
      </p:sp>
      <p:sp>
        <p:nvSpPr>
          <p:cNvPr id="11" name="Text Placeholder 10">
            <a:extLst>
              <a:ext uri="{FF2B5EF4-FFF2-40B4-BE49-F238E27FC236}">
                <a16:creationId xmlns:a16="http://schemas.microsoft.com/office/drawing/2014/main" id="{1286C216-24BC-4936-8DB0-87CDF0D89543}"/>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63EFF220-601F-480E-A5E7-1E1372D56BF4}"/>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0262539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EF00EF-92B8-4599-ADCA-66122F9CAB45}"/>
              </a:ext>
            </a:extLst>
          </p:cNvPr>
          <p:cNvSpPr>
            <a:spLocks noGrp="1"/>
          </p:cNvSpPr>
          <p:nvPr>
            <p:ph type="title"/>
          </p:nvPr>
        </p:nvSpPr>
        <p:spPr/>
        <p:txBody>
          <a:bodyPr>
            <a:normAutofit/>
          </a:bodyPr>
          <a:lstStyle/>
          <a:p>
            <a:pPr algn="ctr"/>
            <a:r>
              <a:rPr lang="en-US" sz="3600" b="1" dirty="0">
                <a:solidFill>
                  <a:srgbClr val="C00000"/>
                </a:solidFill>
              </a:rPr>
              <a:t>Impact of 1964 Civil Rights Act</a:t>
            </a:r>
          </a:p>
        </p:txBody>
      </p:sp>
      <p:sp>
        <p:nvSpPr>
          <p:cNvPr id="9" name="Content Placeholder 8">
            <a:extLst>
              <a:ext uri="{FF2B5EF4-FFF2-40B4-BE49-F238E27FC236}">
                <a16:creationId xmlns:a16="http://schemas.microsoft.com/office/drawing/2014/main" id="{754D830A-B3E6-4F70-82FE-F1819F3199C5}"/>
              </a:ext>
            </a:extLst>
          </p:cNvPr>
          <p:cNvSpPr>
            <a:spLocks noGrp="1"/>
          </p:cNvSpPr>
          <p:nvPr>
            <p:ph sz="quarter" idx="11"/>
          </p:nvPr>
        </p:nvSpPr>
        <p:spPr>
          <a:xfrm>
            <a:off x="457200" y="1805508"/>
            <a:ext cx="11277600" cy="4442893"/>
          </a:xfrm>
        </p:spPr>
        <p:txBody>
          <a:bodyPr>
            <a:normAutofit/>
          </a:bodyPr>
          <a:lstStyle/>
          <a:p>
            <a:r>
              <a:rPr lang="en-US" sz="3200" i="1" dirty="0"/>
              <a:t>Included:</a:t>
            </a:r>
          </a:p>
          <a:p>
            <a:r>
              <a:rPr lang="en-US" sz="3200" dirty="0"/>
              <a:t>Bans discrimination in access to public accommodations including restaurants, hotels, theaters, and public facilities such as museums and zoos</a:t>
            </a:r>
          </a:p>
          <a:p>
            <a:r>
              <a:rPr lang="en-US" sz="3200" dirty="0"/>
              <a:t>Bans discrimination in the workplace and in access to other opportunities (e.g., participation on school athletic teams)</a:t>
            </a:r>
          </a:p>
          <a:p>
            <a:r>
              <a:rPr lang="en-US" sz="3200" dirty="0"/>
              <a:t>Requires states to provide appropriate instruction to students for whom English is a second language </a:t>
            </a:r>
          </a:p>
        </p:txBody>
      </p:sp>
      <p:sp>
        <p:nvSpPr>
          <p:cNvPr id="10" name="Text Placeholder 9">
            <a:extLst>
              <a:ext uri="{FF2B5EF4-FFF2-40B4-BE49-F238E27FC236}">
                <a16:creationId xmlns:a16="http://schemas.microsoft.com/office/drawing/2014/main" id="{B48C3B17-430F-4727-848B-831F8D540AC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E45A570E-1192-4B41-9556-B2730E37837F}"/>
              </a:ext>
            </a:extLst>
          </p:cNvPr>
          <p:cNvSpPr>
            <a:spLocks noGrp="1"/>
          </p:cNvSpPr>
          <p:nvPr>
            <p:ph type="sldNum" sz="quarter" idx="10"/>
          </p:nvPr>
        </p:nvSpPr>
        <p:spPr/>
        <p:txBody>
          <a:bodyPr>
            <a:normAutofit lnSpcReduction="10000"/>
          </a:bodyPr>
          <a:lstStyle/>
          <a:p>
            <a:fld id="{68151E55-6873-49E2-B8D5-2F265E6F1973}" type="slidenum">
              <a:rPr lang="en-US" smtClean="0"/>
              <a:t>114</a:t>
            </a:fld>
            <a:endParaRPr lang="en-US" dirty="0"/>
          </a:p>
        </p:txBody>
      </p:sp>
      <p:sp>
        <p:nvSpPr>
          <p:cNvPr id="11" name="Text Placeholder 10">
            <a:extLst>
              <a:ext uri="{FF2B5EF4-FFF2-40B4-BE49-F238E27FC236}">
                <a16:creationId xmlns:a16="http://schemas.microsoft.com/office/drawing/2014/main" id="{EA907A8D-D9B9-43E4-87F4-949E0A3A7C9D}"/>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838A60E4-83E8-4E4B-ADB1-2403D4341B29}"/>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240361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0C8F-3988-4706-B2DE-AE1AE6B677B9}"/>
              </a:ext>
            </a:extLst>
          </p:cNvPr>
          <p:cNvSpPr>
            <a:spLocks noGrp="1"/>
          </p:cNvSpPr>
          <p:nvPr>
            <p:ph type="title"/>
          </p:nvPr>
        </p:nvSpPr>
        <p:spPr>
          <a:xfrm>
            <a:off x="537210" y="315911"/>
            <a:ext cx="11197590" cy="667501"/>
          </a:xfrm>
        </p:spPr>
        <p:txBody>
          <a:bodyPr>
            <a:noAutofit/>
          </a:bodyPr>
          <a:lstStyle/>
          <a:p>
            <a:pPr algn="ctr"/>
            <a:br>
              <a:rPr lang="en-US" sz="3200" dirty="0">
                <a:solidFill>
                  <a:srgbClr val="C00000"/>
                </a:solidFill>
              </a:rPr>
            </a:br>
            <a:r>
              <a:rPr lang="en-US" sz="3200" dirty="0">
                <a:solidFill>
                  <a:srgbClr val="C00000"/>
                </a:solidFill>
              </a:rPr>
              <a:t>Impact of 14</a:t>
            </a:r>
            <a:r>
              <a:rPr lang="en-US" sz="3200" baseline="30000" dirty="0">
                <a:solidFill>
                  <a:srgbClr val="C00000"/>
                </a:solidFill>
              </a:rPr>
              <a:t>th</a:t>
            </a:r>
            <a:r>
              <a:rPr lang="en-US" sz="3200" dirty="0">
                <a:solidFill>
                  <a:srgbClr val="C00000"/>
                </a:solidFill>
              </a:rPr>
              <a:t> Amendment’s Equal Protection Clause </a:t>
            </a:r>
            <a:br>
              <a:rPr lang="en-US" sz="3200" dirty="0">
                <a:solidFill>
                  <a:srgbClr val="C00000"/>
                </a:solidFill>
              </a:rPr>
            </a:br>
            <a:endParaRPr lang="en-US" sz="3200" dirty="0">
              <a:solidFill>
                <a:srgbClr val="C00000"/>
              </a:solidFill>
            </a:endParaRPr>
          </a:p>
        </p:txBody>
      </p:sp>
      <p:sp>
        <p:nvSpPr>
          <p:cNvPr id="3" name="Content Placeholder 2">
            <a:extLst>
              <a:ext uri="{FF2B5EF4-FFF2-40B4-BE49-F238E27FC236}">
                <a16:creationId xmlns:a16="http://schemas.microsoft.com/office/drawing/2014/main" id="{5B59AAD0-E57B-41C4-83E6-C3512AF42F0F}"/>
              </a:ext>
            </a:extLst>
          </p:cNvPr>
          <p:cNvSpPr>
            <a:spLocks noGrp="1"/>
          </p:cNvSpPr>
          <p:nvPr>
            <p:ph sz="quarter" idx="11"/>
          </p:nvPr>
        </p:nvSpPr>
        <p:spPr>
          <a:xfrm>
            <a:off x="1310640" y="1805508"/>
            <a:ext cx="10424160" cy="4442893"/>
          </a:xfrm>
        </p:spPr>
        <p:txBody>
          <a:bodyPr>
            <a:normAutofit/>
          </a:bodyPr>
          <a:lstStyle/>
          <a:p>
            <a:r>
              <a:rPr lang="en-US" sz="2800" dirty="0">
                <a:solidFill>
                  <a:srgbClr val="262B30"/>
                </a:solidFill>
                <a:effectLst/>
              </a:rPr>
              <a:t>Included:</a:t>
            </a:r>
          </a:p>
          <a:p>
            <a:endParaRPr lang="en-US" sz="2800" dirty="0">
              <a:solidFill>
                <a:srgbClr val="262B30"/>
              </a:solidFill>
              <a:effectLst/>
            </a:endParaRPr>
          </a:p>
          <a:p>
            <a:r>
              <a:rPr lang="en-US" sz="2800" b="1" i="1" dirty="0">
                <a:solidFill>
                  <a:srgbClr val="262B30"/>
                </a:solidFill>
                <a:effectLst/>
              </a:rPr>
              <a:t>Brown v. Board of Education </a:t>
            </a:r>
            <a:r>
              <a:rPr lang="en-US" sz="2800" i="0" dirty="0">
                <a:solidFill>
                  <a:srgbClr val="262B30"/>
                </a:solidFill>
                <a:effectLst/>
              </a:rPr>
              <a:t>(1954) </a:t>
            </a:r>
            <a:r>
              <a:rPr lang="en-US" sz="2800" b="0" i="0" dirty="0">
                <a:solidFill>
                  <a:srgbClr val="262B30"/>
                </a:solidFill>
                <a:effectLst/>
              </a:rPr>
              <a:t>― desegregation of public schools</a:t>
            </a:r>
          </a:p>
          <a:p>
            <a:r>
              <a:rPr lang="en-US" sz="2800" b="1" i="1" dirty="0"/>
              <a:t>Swann v. Charlotte-Mecklenburg Board of Education</a:t>
            </a:r>
            <a:r>
              <a:rPr lang="en-US" sz="2800" dirty="0"/>
              <a:t> (1971) – authorized racial busing as a means of integrating public schools</a:t>
            </a:r>
          </a:p>
          <a:p>
            <a:r>
              <a:rPr lang="en-US" sz="2800" b="1" i="1" dirty="0">
                <a:solidFill>
                  <a:srgbClr val="202122"/>
                </a:solidFill>
                <a:effectLst/>
              </a:rPr>
              <a:t>Obergefell v. Hodges</a:t>
            </a:r>
            <a:r>
              <a:rPr lang="en-US" sz="2800" b="0" i="0" dirty="0">
                <a:solidFill>
                  <a:srgbClr val="202122"/>
                </a:solidFill>
                <a:effectLst/>
              </a:rPr>
              <a:t> (2015) - legalized same-sex marriage</a:t>
            </a:r>
            <a:endParaRPr lang="en-US" sz="2800" dirty="0"/>
          </a:p>
        </p:txBody>
      </p:sp>
      <p:sp>
        <p:nvSpPr>
          <p:cNvPr id="4" name="Text Placeholder 3">
            <a:extLst>
              <a:ext uri="{FF2B5EF4-FFF2-40B4-BE49-F238E27FC236}">
                <a16:creationId xmlns:a16="http://schemas.microsoft.com/office/drawing/2014/main" id="{1C35CFAD-DF73-4C60-A255-98B0580E85D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4CB306F-A42C-42EB-8359-BCBD94C0083A}"/>
              </a:ext>
            </a:extLst>
          </p:cNvPr>
          <p:cNvSpPr>
            <a:spLocks noGrp="1"/>
          </p:cNvSpPr>
          <p:nvPr>
            <p:ph type="sldNum" sz="quarter" idx="10"/>
          </p:nvPr>
        </p:nvSpPr>
        <p:spPr/>
        <p:txBody>
          <a:bodyPr>
            <a:normAutofit lnSpcReduction="10000"/>
          </a:bodyPr>
          <a:lstStyle/>
          <a:p>
            <a:fld id="{68151E55-6873-49E2-B8D5-2F265E6F1973}" type="slidenum">
              <a:rPr lang="en-US" smtClean="0"/>
              <a:t>115</a:t>
            </a:fld>
            <a:endParaRPr lang="en-US" dirty="0"/>
          </a:p>
        </p:txBody>
      </p:sp>
      <p:sp>
        <p:nvSpPr>
          <p:cNvPr id="6" name="Text Placeholder 5">
            <a:extLst>
              <a:ext uri="{FF2B5EF4-FFF2-40B4-BE49-F238E27FC236}">
                <a16:creationId xmlns:a16="http://schemas.microsoft.com/office/drawing/2014/main" id="{F2DC598F-11F8-4F61-A91A-BFBAEE0160D3}"/>
              </a:ext>
            </a:extLst>
          </p:cNvPr>
          <p:cNvSpPr>
            <a:spLocks noGrp="1"/>
          </p:cNvSpPr>
          <p:nvPr>
            <p:ph type="body" sz="quarter" idx="14"/>
          </p:nvPr>
        </p:nvSpPr>
        <p:spPr/>
        <p:txBody>
          <a:bodyPr/>
          <a:lstStyle/>
          <a:p>
            <a:endParaRPr lang="en-US"/>
          </a:p>
        </p:txBody>
      </p:sp>
      <p:sp>
        <p:nvSpPr>
          <p:cNvPr id="7" name="Footer Placeholder 3">
            <a:extLst>
              <a:ext uri="{FF2B5EF4-FFF2-40B4-BE49-F238E27FC236}">
                <a16:creationId xmlns:a16="http://schemas.microsoft.com/office/drawing/2014/main" id="{8C871F4A-6242-4564-9C86-26AFAD3F5B12}"/>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278048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56E87E-D28E-4BD2-9483-4D944D883BA3}"/>
              </a:ext>
            </a:extLst>
          </p:cNvPr>
          <p:cNvSpPr>
            <a:spLocks noGrp="1"/>
          </p:cNvSpPr>
          <p:nvPr>
            <p:ph type="title"/>
          </p:nvPr>
        </p:nvSpPr>
        <p:spPr/>
        <p:txBody>
          <a:bodyPr>
            <a:noAutofit/>
          </a:bodyPr>
          <a:lstStyle/>
          <a:p>
            <a:pPr algn="ctr"/>
            <a:r>
              <a:rPr lang="en-US" sz="4000" b="1" dirty="0">
                <a:solidFill>
                  <a:srgbClr val="C00000"/>
                </a:solidFill>
              </a:rPr>
              <a:t>Impact of 1965 Voting Rights Act</a:t>
            </a:r>
          </a:p>
        </p:txBody>
      </p:sp>
      <p:sp>
        <p:nvSpPr>
          <p:cNvPr id="9" name="Content Placeholder 8">
            <a:extLst>
              <a:ext uri="{FF2B5EF4-FFF2-40B4-BE49-F238E27FC236}">
                <a16:creationId xmlns:a16="http://schemas.microsoft.com/office/drawing/2014/main" id="{5BA010A1-07B7-43A1-8B6A-3500FAB77286}"/>
              </a:ext>
            </a:extLst>
          </p:cNvPr>
          <p:cNvSpPr>
            <a:spLocks noGrp="1"/>
          </p:cNvSpPr>
          <p:nvPr>
            <p:ph sz="quarter" idx="11"/>
          </p:nvPr>
        </p:nvSpPr>
        <p:spPr>
          <a:xfrm>
            <a:off x="1234440" y="1737360"/>
            <a:ext cx="9296401" cy="4511041"/>
          </a:xfrm>
        </p:spPr>
        <p:txBody>
          <a:bodyPr>
            <a:normAutofit/>
          </a:bodyPr>
          <a:lstStyle/>
          <a:p>
            <a:r>
              <a:rPr lang="en-US" sz="3200" i="1" dirty="0"/>
              <a:t>Included:</a:t>
            </a:r>
          </a:p>
          <a:p>
            <a:endParaRPr lang="en-US" sz="3200" dirty="0"/>
          </a:p>
          <a:p>
            <a:r>
              <a:rPr lang="en-US" sz="3200" dirty="0"/>
              <a:t>Providing ballot access to groups that had been systematically deprived of their right to vote.</a:t>
            </a:r>
          </a:p>
          <a:p>
            <a:r>
              <a:rPr lang="en-US" sz="3200" dirty="0"/>
              <a:t>Prohibiting states from erecting barriers to registration and voting that are designed to make it harder for disadvantaged groups to vote. </a:t>
            </a:r>
          </a:p>
        </p:txBody>
      </p:sp>
      <p:sp>
        <p:nvSpPr>
          <p:cNvPr id="10" name="Text Placeholder 9">
            <a:extLst>
              <a:ext uri="{FF2B5EF4-FFF2-40B4-BE49-F238E27FC236}">
                <a16:creationId xmlns:a16="http://schemas.microsoft.com/office/drawing/2014/main" id="{78B6334E-D434-47E2-A84E-0832CAEB8B5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1CFAABB0-2038-405E-8769-51F125A78117}"/>
              </a:ext>
            </a:extLst>
          </p:cNvPr>
          <p:cNvSpPr>
            <a:spLocks noGrp="1"/>
          </p:cNvSpPr>
          <p:nvPr>
            <p:ph type="sldNum" sz="quarter" idx="10"/>
          </p:nvPr>
        </p:nvSpPr>
        <p:spPr/>
        <p:txBody>
          <a:bodyPr>
            <a:normAutofit lnSpcReduction="10000"/>
          </a:bodyPr>
          <a:lstStyle/>
          <a:p>
            <a:fld id="{68151E55-6873-49E2-B8D5-2F265E6F1973}" type="slidenum">
              <a:rPr lang="en-US" smtClean="0"/>
              <a:t>116</a:t>
            </a:fld>
            <a:endParaRPr lang="en-US" dirty="0"/>
          </a:p>
        </p:txBody>
      </p:sp>
      <p:sp>
        <p:nvSpPr>
          <p:cNvPr id="11" name="Text Placeholder 10">
            <a:extLst>
              <a:ext uri="{FF2B5EF4-FFF2-40B4-BE49-F238E27FC236}">
                <a16:creationId xmlns:a16="http://schemas.microsoft.com/office/drawing/2014/main" id="{B577E059-E72D-4D17-A2AB-E55D78AF8859}"/>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B21950D7-DE57-438D-AA60-F2038243ED1E}"/>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7925924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271A27-98F3-405A-AC6E-752A8DC6CDBB}"/>
              </a:ext>
            </a:extLst>
          </p:cNvPr>
          <p:cNvSpPr>
            <a:spLocks noGrp="1"/>
          </p:cNvSpPr>
          <p:nvPr>
            <p:ph type="title"/>
          </p:nvPr>
        </p:nvSpPr>
        <p:spPr/>
        <p:txBody>
          <a:bodyPr>
            <a:normAutofit/>
          </a:bodyPr>
          <a:lstStyle/>
          <a:p>
            <a:pPr algn="ctr"/>
            <a:r>
              <a:rPr lang="en-US" sz="3600" b="1" dirty="0">
                <a:solidFill>
                  <a:srgbClr val="C00000"/>
                </a:solidFill>
              </a:rPr>
              <a:t>Efforts at Suppressing Black Vote in White South </a:t>
            </a:r>
          </a:p>
        </p:txBody>
      </p:sp>
      <p:sp>
        <p:nvSpPr>
          <p:cNvPr id="9" name="Content Placeholder 8">
            <a:extLst>
              <a:ext uri="{FF2B5EF4-FFF2-40B4-BE49-F238E27FC236}">
                <a16:creationId xmlns:a16="http://schemas.microsoft.com/office/drawing/2014/main" id="{A65A1281-BCD7-44B9-87E3-A9F9E7F0CD90}"/>
              </a:ext>
            </a:extLst>
          </p:cNvPr>
          <p:cNvSpPr>
            <a:spLocks noGrp="1"/>
          </p:cNvSpPr>
          <p:nvPr>
            <p:ph sz="quarter" idx="11"/>
          </p:nvPr>
        </p:nvSpPr>
        <p:spPr>
          <a:xfrm>
            <a:off x="1413509" y="1920240"/>
            <a:ext cx="9296401" cy="4328161"/>
          </a:xfrm>
        </p:spPr>
        <p:txBody>
          <a:bodyPr>
            <a:normAutofit fontScale="85000" lnSpcReduction="10000"/>
          </a:bodyPr>
          <a:lstStyle/>
          <a:p>
            <a:pPr marL="457200" indent="-457200">
              <a:buAutoNum type="arabicPeriod"/>
            </a:pPr>
            <a:r>
              <a:rPr lang="en-US" sz="2800" b="1" dirty="0"/>
              <a:t>Whites-only primary elections </a:t>
            </a:r>
            <a:r>
              <a:rPr lang="en-US" sz="2800" dirty="0"/>
              <a:t>– South was solidly Democratic, which made the primary election the key election throughout the South.</a:t>
            </a:r>
          </a:p>
          <a:p>
            <a:pPr marL="457200" indent="-457200">
              <a:buAutoNum type="arabicPeriod"/>
            </a:pPr>
            <a:r>
              <a:rPr lang="en-US" sz="2800" b="1" dirty="0"/>
              <a:t>Literacy test </a:t>
            </a:r>
            <a:r>
              <a:rPr lang="en-US" sz="2800" dirty="0"/>
              <a:t>– an exceeding difficult test on features of American politics that was selectively administered to Black residents and poor Whites.</a:t>
            </a:r>
          </a:p>
          <a:p>
            <a:pPr marL="457200" indent="-457200">
              <a:buAutoNum type="arabicPeriod"/>
            </a:pPr>
            <a:r>
              <a:rPr lang="en-US" sz="2800" b="1" dirty="0"/>
              <a:t>Poll tax </a:t>
            </a:r>
            <a:r>
              <a:rPr lang="en-US" sz="2800" dirty="0"/>
              <a:t>– an annual tax that had to be paid for a citizen to be eligible to vote – designed to keep poorer Blacks and Whites from voting.</a:t>
            </a:r>
          </a:p>
          <a:p>
            <a:pPr marL="457200" indent="-457200">
              <a:buAutoNum type="arabicPeriod"/>
            </a:pPr>
            <a:r>
              <a:rPr lang="en-US" sz="2800" b="1" dirty="0"/>
              <a:t>“Grandfather Clause” </a:t>
            </a:r>
            <a:r>
              <a:rPr lang="en-US" sz="2800" dirty="0"/>
              <a:t>– excused citizen whose grandfather was eligible to vote from meeting the other requirements for registering to vote – designed to disenfranchise descendants of those held in slavery. </a:t>
            </a:r>
          </a:p>
        </p:txBody>
      </p:sp>
      <p:sp>
        <p:nvSpPr>
          <p:cNvPr id="10" name="Text Placeholder 9">
            <a:extLst>
              <a:ext uri="{FF2B5EF4-FFF2-40B4-BE49-F238E27FC236}">
                <a16:creationId xmlns:a16="http://schemas.microsoft.com/office/drawing/2014/main" id="{8B62BE66-D537-4FD2-B220-DCD82C6E5548}"/>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C2D9D1EA-A3EF-42E4-B9FE-C8C5CB438816}"/>
              </a:ext>
            </a:extLst>
          </p:cNvPr>
          <p:cNvSpPr>
            <a:spLocks noGrp="1"/>
          </p:cNvSpPr>
          <p:nvPr>
            <p:ph type="sldNum" sz="quarter" idx="10"/>
          </p:nvPr>
        </p:nvSpPr>
        <p:spPr/>
        <p:txBody>
          <a:bodyPr>
            <a:normAutofit lnSpcReduction="10000"/>
          </a:bodyPr>
          <a:lstStyle/>
          <a:p>
            <a:fld id="{68151E55-6873-49E2-B8D5-2F265E6F1973}" type="slidenum">
              <a:rPr lang="en-US" smtClean="0"/>
              <a:t>117</a:t>
            </a:fld>
            <a:endParaRPr lang="en-US" dirty="0"/>
          </a:p>
        </p:txBody>
      </p:sp>
      <p:sp>
        <p:nvSpPr>
          <p:cNvPr id="12" name="Footer Placeholder 3">
            <a:extLst>
              <a:ext uri="{FF2B5EF4-FFF2-40B4-BE49-F238E27FC236}">
                <a16:creationId xmlns:a16="http://schemas.microsoft.com/office/drawing/2014/main" id="{EBEE8F25-B9A9-4780-A334-108650F9B07C}"/>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2512170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67" y="-71120"/>
            <a:ext cx="11277600" cy="1633221"/>
          </a:xfrm>
        </p:spPr>
        <p:txBody>
          <a:bodyPr>
            <a:noAutofit/>
          </a:bodyPr>
          <a:lstStyle/>
          <a:p>
            <a:r>
              <a:rPr lang="en-US" sz="3200" b="1" dirty="0"/>
              <a:t>Black vote was suppressed throughout the South</a:t>
            </a:r>
            <a:r>
              <a:rPr lang="en-US" sz="4000" b="1" dirty="0"/>
              <a:t> –</a:t>
            </a:r>
            <a:br>
              <a:rPr lang="en-US" sz="4000" b="1" dirty="0"/>
            </a:br>
            <a:r>
              <a:rPr lang="en-US" sz="4000" b="1" dirty="0"/>
              <a:t>Mississippi was extreme case</a:t>
            </a:r>
          </a:p>
        </p:txBody>
      </p:sp>
      <p:graphicFrame>
        <p:nvGraphicFramePr>
          <p:cNvPr id="4" name="Content Placeholder 3"/>
          <p:cNvGraphicFramePr>
            <a:graphicFrameLocks noGrp="1"/>
          </p:cNvGraphicFramePr>
          <p:nvPr>
            <p:ph idx="1"/>
          </p:nvPr>
        </p:nvGraphicFramePr>
        <p:xfrm>
          <a:off x="1600199" y="1600201"/>
          <a:ext cx="9503229"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92927" y="6323111"/>
            <a:ext cx="8913402" cy="307777"/>
          </a:xfrm>
          <a:prstGeom prst="rect">
            <a:avLst/>
          </a:prstGeom>
          <a:noFill/>
        </p:spPr>
        <p:txBody>
          <a:bodyPr wrap="none" rtlCol="0">
            <a:spAutoFit/>
          </a:bodyPr>
          <a:lstStyle/>
          <a:p>
            <a:pPr defTabSz="457200"/>
            <a:r>
              <a:rPr lang="en-US" sz="1400" dirty="0">
                <a:solidFill>
                  <a:srgbClr val="000000"/>
                </a:solidFill>
                <a:latin typeface="Calibri" panose="020F0502020204030204"/>
              </a:rPr>
              <a:t>Source: Whites percentage was estimated from multiple sources; black percentage from US Commission on Civil Rights..</a:t>
            </a:r>
          </a:p>
        </p:txBody>
      </p:sp>
      <p:cxnSp>
        <p:nvCxnSpPr>
          <p:cNvPr id="6" name="Straight Connector 5"/>
          <p:cNvCxnSpPr/>
          <p:nvPr/>
        </p:nvCxnSpPr>
        <p:spPr>
          <a:xfrm>
            <a:off x="1600200" y="381000"/>
            <a:ext cx="8915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CC3A3C5-448C-47DE-951C-0ADA65608379}"/>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265A771D-DD0B-45C5-8B52-A88DE7CB5DFF}"/>
              </a:ext>
            </a:extLst>
          </p:cNvPr>
          <p:cNvSpPr>
            <a:spLocks noGrp="1"/>
          </p:cNvSpPr>
          <p:nvPr>
            <p:ph type="sldNum" sz="quarter" idx="12"/>
          </p:nvPr>
        </p:nvSpPr>
        <p:spPr/>
        <p:txBody>
          <a:bodyPr>
            <a:normAutofit lnSpcReduction="10000"/>
          </a:bodyPr>
          <a:lstStyle/>
          <a:p>
            <a:fld id="{F0C94032-CD4C-4C25-B0C2-CEC720522D92}" type="slidenum">
              <a:rPr kumimoji="0" lang="en-US" smtClean="0"/>
              <a:pPr/>
              <a:t>118</a:t>
            </a:fld>
            <a:endParaRPr kumimoji="0" lang="en-US" dirty="0">
              <a:solidFill>
                <a:srgbClr val="FFFFFF"/>
              </a:solidFill>
            </a:endParaRPr>
          </a:p>
        </p:txBody>
      </p:sp>
    </p:spTree>
    <p:extLst>
      <p:ext uri="{BB962C8B-B14F-4D97-AF65-F5344CB8AC3E}">
        <p14:creationId xmlns:p14="http://schemas.microsoft.com/office/powerpoint/2010/main" val="13722236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0E2D7A-BAB5-44EE-9BB4-B16B9CC1790D}"/>
              </a:ext>
            </a:extLst>
          </p:cNvPr>
          <p:cNvSpPr>
            <a:spLocks noGrp="1"/>
          </p:cNvSpPr>
          <p:nvPr>
            <p:ph type="title"/>
          </p:nvPr>
        </p:nvSpPr>
        <p:spPr>
          <a:xfrm>
            <a:off x="816864" y="228600"/>
            <a:ext cx="10871200" cy="990600"/>
          </a:xfrm>
        </p:spPr>
        <p:txBody>
          <a:bodyPr>
            <a:noAutofit/>
          </a:bodyPr>
          <a:lstStyle/>
          <a:p>
            <a:r>
              <a:rPr lang="en-US" sz="4000" dirty="0"/>
              <a:t>Effect of 1965 Voting Rights Act</a:t>
            </a:r>
            <a:br>
              <a:rPr lang="en-US" sz="4000" dirty="0"/>
            </a:br>
            <a:r>
              <a:rPr lang="en-US" sz="4000" dirty="0"/>
              <a:t>on Black Registration</a:t>
            </a:r>
          </a:p>
        </p:txBody>
      </p:sp>
      <p:graphicFrame>
        <p:nvGraphicFramePr>
          <p:cNvPr id="11" name="Content Placeholder 10">
            <a:extLst>
              <a:ext uri="{FF2B5EF4-FFF2-40B4-BE49-F238E27FC236}">
                <a16:creationId xmlns:a16="http://schemas.microsoft.com/office/drawing/2014/main" id="{51CE2F5D-E3C3-47F3-9BD2-DE484C8EE532}"/>
              </a:ext>
            </a:extLst>
          </p:cNvPr>
          <p:cNvGraphicFramePr>
            <a:graphicFrameLocks noGrp="1"/>
          </p:cNvGraphicFramePr>
          <p:nvPr>
            <p:ph idx="1"/>
            <p:extLst>
              <p:ext uri="{D42A27DB-BD31-4B8C-83A1-F6EECF244321}">
                <p14:modId xmlns:p14="http://schemas.microsoft.com/office/powerpoint/2010/main" val="1122181066"/>
              </p:ext>
            </p:extLst>
          </p:nvPr>
        </p:nvGraphicFramePr>
        <p:xfrm>
          <a:off x="1538606" y="1846264"/>
          <a:ext cx="9281794"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F71095A-0F03-46D4-9BAF-675399E81D33}"/>
              </a:ext>
            </a:extLst>
          </p:cNvPr>
          <p:cNvSpPr txBox="1"/>
          <p:nvPr/>
        </p:nvSpPr>
        <p:spPr>
          <a:xfrm>
            <a:off x="125898" y="6325926"/>
            <a:ext cx="8351519" cy="307777"/>
          </a:xfrm>
          <a:prstGeom prst="rect">
            <a:avLst/>
          </a:prstGeom>
          <a:noFill/>
        </p:spPr>
        <p:txBody>
          <a:bodyPr wrap="square" rtlCol="0">
            <a:spAutoFit/>
          </a:bodyPr>
          <a:lstStyle/>
          <a:p>
            <a:pPr defTabSz="457200"/>
            <a:r>
              <a:rPr lang="en-US" sz="1400" dirty="0">
                <a:solidFill>
                  <a:prstClr val="black"/>
                </a:solidFill>
                <a:latin typeface="Calibri" panose="020F0502020204030204"/>
              </a:rPr>
              <a:t>Source: US Commission for Civil Rights, “Minority Representation and the Quest for Voting Equality.”</a:t>
            </a:r>
          </a:p>
        </p:txBody>
      </p:sp>
      <p:sp>
        <p:nvSpPr>
          <p:cNvPr id="13" name="TextBox 12">
            <a:extLst>
              <a:ext uri="{FF2B5EF4-FFF2-40B4-BE49-F238E27FC236}">
                <a16:creationId xmlns:a16="http://schemas.microsoft.com/office/drawing/2014/main" id="{F3873513-00FB-4221-8C7B-2609ECFF8045}"/>
              </a:ext>
            </a:extLst>
          </p:cNvPr>
          <p:cNvSpPr txBox="1"/>
          <p:nvPr/>
        </p:nvSpPr>
        <p:spPr>
          <a:xfrm>
            <a:off x="5878285" y="4528457"/>
            <a:ext cx="3744685" cy="369332"/>
          </a:xfrm>
          <a:prstGeom prst="rect">
            <a:avLst/>
          </a:prstGeom>
          <a:noFill/>
        </p:spPr>
        <p:txBody>
          <a:bodyPr wrap="square" rtlCol="0">
            <a:spAutoFit/>
          </a:bodyPr>
          <a:lstStyle/>
          <a:p>
            <a:pPr defTabSz="457200"/>
            <a:r>
              <a:rPr lang="en-US" b="1" dirty="0">
                <a:solidFill>
                  <a:prstClr val="black"/>
                </a:solidFill>
                <a:latin typeface="Calibri" panose="020F0502020204030204"/>
              </a:rPr>
              <a:t>March 1965, before passage of VRA</a:t>
            </a:r>
          </a:p>
        </p:txBody>
      </p:sp>
      <p:cxnSp>
        <p:nvCxnSpPr>
          <p:cNvPr id="15" name="Straight Arrow Connector 14">
            <a:extLst>
              <a:ext uri="{FF2B5EF4-FFF2-40B4-BE49-F238E27FC236}">
                <a16:creationId xmlns:a16="http://schemas.microsoft.com/office/drawing/2014/main" id="{95189904-C74B-402C-8BD8-56FFCB02164B}"/>
              </a:ext>
            </a:extLst>
          </p:cNvPr>
          <p:cNvCxnSpPr>
            <a:cxnSpLocks/>
          </p:cNvCxnSpPr>
          <p:nvPr/>
        </p:nvCxnSpPr>
        <p:spPr>
          <a:xfrm flipH="1" flipV="1">
            <a:off x="6477000" y="4191000"/>
            <a:ext cx="6096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7D7180A-2DFC-4F7F-9C4C-03AE41FD6EAD}"/>
              </a:ext>
            </a:extLst>
          </p:cNvPr>
          <p:cNvSpPr>
            <a:spLocks noGrp="1"/>
          </p:cNvSpPr>
          <p:nvPr>
            <p:ph type="ftr" sz="quarter" idx="11"/>
          </p:nvPr>
        </p:nvSpPr>
        <p:spPr/>
        <p:txBody>
          <a:bodyPr/>
          <a:lstStyle/>
          <a:p>
            <a:r>
              <a:rPr kumimoji="0" lang="en-US"/>
              <a:t>© Thomas E. Patterson</a:t>
            </a:r>
          </a:p>
        </p:txBody>
      </p:sp>
      <p:sp>
        <p:nvSpPr>
          <p:cNvPr id="3" name="Slide Number Placeholder 2">
            <a:extLst>
              <a:ext uri="{FF2B5EF4-FFF2-40B4-BE49-F238E27FC236}">
                <a16:creationId xmlns:a16="http://schemas.microsoft.com/office/drawing/2014/main" id="{3B3F9962-A825-4D44-9E74-987651AC584B}"/>
              </a:ext>
            </a:extLst>
          </p:cNvPr>
          <p:cNvSpPr>
            <a:spLocks noGrp="1"/>
          </p:cNvSpPr>
          <p:nvPr>
            <p:ph type="sldNum" sz="quarter" idx="12"/>
          </p:nvPr>
        </p:nvSpPr>
        <p:spPr/>
        <p:txBody>
          <a:bodyPr>
            <a:normAutofit lnSpcReduction="10000"/>
          </a:bodyPr>
          <a:lstStyle/>
          <a:p>
            <a:fld id="{F0C94032-CD4C-4C25-B0C2-CEC720522D92}" type="slidenum">
              <a:rPr kumimoji="0" lang="en-US" smtClean="0"/>
              <a:pPr/>
              <a:t>119</a:t>
            </a:fld>
            <a:endParaRPr kumimoji="0" lang="en-US" dirty="0">
              <a:solidFill>
                <a:srgbClr val="FFFFFF"/>
              </a:solidFill>
            </a:endParaRPr>
          </a:p>
        </p:txBody>
      </p:sp>
    </p:spTree>
    <p:extLst>
      <p:ext uri="{BB962C8B-B14F-4D97-AF65-F5344CB8AC3E}">
        <p14:creationId xmlns:p14="http://schemas.microsoft.com/office/powerpoint/2010/main" val="243701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86700" y="3428942"/>
            <a:ext cx="2599390" cy="1667059"/>
          </a:xfrm>
        </p:spPr>
        <p:txBody>
          <a:bodyPr/>
          <a:lstStyle/>
          <a:p>
            <a:r>
              <a:rPr lang="en-US" sz="2400" dirty="0">
                <a:solidFill>
                  <a:srgbClr val="FFFFFF"/>
                </a:solidFill>
                <a:latin typeface="Sanserif"/>
              </a:rPr>
              <a:t>Chapter 1 </a:t>
            </a:r>
            <a:r>
              <a:rPr lang="en-US" sz="2400" dirty="0">
                <a:solidFill>
                  <a:prstClr val="white"/>
                </a:solidFill>
                <a:latin typeface="Sanserif"/>
              </a:rPr>
              <a:t>Critical Thinking and Political Culture</a:t>
            </a:r>
            <a:br>
              <a:rPr lang="en-US" sz="2400" dirty="0">
                <a:solidFill>
                  <a:prstClr val="white"/>
                </a:solidFill>
                <a:latin typeface="Sanserif"/>
              </a:rPr>
            </a:br>
            <a:r>
              <a:rPr lang="en-US" sz="2400" dirty="0">
                <a:solidFill>
                  <a:prstClr val="white"/>
                </a:solidFill>
                <a:latin typeface="Sanserif"/>
              </a:rPr>
              <a:t>Becoming a Responsible Citizen</a:t>
            </a:r>
            <a:br>
              <a:rPr lang="en-US" altLang="en-US" sz="2400" dirty="0">
                <a:solidFill>
                  <a:prstClr val="white"/>
                </a:solidFill>
                <a:latin typeface="Sanserif"/>
              </a:rPr>
            </a:br>
            <a:endParaRPr lang="en-IN" sz="2400" dirty="0">
              <a:latin typeface="Sanserif"/>
            </a:endParaRPr>
          </a:p>
        </p:txBody>
      </p:sp>
      <p:sp>
        <p:nvSpPr>
          <p:cNvPr id="4" name="TextBox 3">
            <a:extLst>
              <a:ext uri="{FF2B5EF4-FFF2-40B4-BE49-F238E27FC236}">
                <a16:creationId xmlns:a16="http://schemas.microsoft.com/office/drawing/2014/main" id="{DDB6CFC6-5A66-4F91-8FAC-164B0FD66A47}"/>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8AABEF63-3B4C-4804-B4F2-8C78A72CFCA8}"/>
              </a:ext>
            </a:extLst>
          </p:cNvPr>
          <p:cNvSpPr>
            <a:spLocks noGrp="1"/>
          </p:cNvSpPr>
          <p:nvPr>
            <p:ph type="pic" sz="quarter" idx="11"/>
          </p:nvPr>
        </p:nvSpPr>
        <p:spPr/>
      </p:sp>
      <p:pic>
        <p:nvPicPr>
          <p:cNvPr id="8" name="Picture 7">
            <a:extLst>
              <a:ext uri="{FF2B5EF4-FFF2-40B4-BE49-F238E27FC236}">
                <a16:creationId xmlns:a16="http://schemas.microsoft.com/office/drawing/2014/main" id="{C7F3E058-4150-4B9E-B8AD-61A908F66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1410" y="1050494"/>
            <a:ext cx="3703390" cy="5093477"/>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F5F2B607-E715-4973-9957-B3C6D7BD9E45}"/>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23126026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271A27-98F3-405A-AC6E-752A8DC6CDBB}"/>
              </a:ext>
            </a:extLst>
          </p:cNvPr>
          <p:cNvSpPr>
            <a:spLocks noGrp="1"/>
          </p:cNvSpPr>
          <p:nvPr>
            <p:ph type="title"/>
          </p:nvPr>
        </p:nvSpPr>
        <p:spPr/>
        <p:txBody>
          <a:bodyPr>
            <a:normAutofit/>
          </a:bodyPr>
          <a:lstStyle/>
          <a:p>
            <a:pPr algn="ctr"/>
            <a:r>
              <a:rPr lang="en-US" sz="3600" dirty="0">
                <a:solidFill>
                  <a:srgbClr val="C00000"/>
                </a:solidFill>
              </a:rPr>
              <a:t>Impact of Affirmative Action</a:t>
            </a:r>
          </a:p>
        </p:txBody>
      </p:sp>
      <p:sp>
        <p:nvSpPr>
          <p:cNvPr id="9" name="Content Placeholder 8">
            <a:extLst>
              <a:ext uri="{FF2B5EF4-FFF2-40B4-BE49-F238E27FC236}">
                <a16:creationId xmlns:a16="http://schemas.microsoft.com/office/drawing/2014/main" id="{A65A1281-BCD7-44B9-87E3-A9F9E7F0CD90}"/>
              </a:ext>
            </a:extLst>
          </p:cNvPr>
          <p:cNvSpPr>
            <a:spLocks noGrp="1"/>
          </p:cNvSpPr>
          <p:nvPr>
            <p:ph sz="quarter" idx="11"/>
          </p:nvPr>
        </p:nvSpPr>
        <p:spPr>
          <a:xfrm>
            <a:off x="457200" y="1879600"/>
            <a:ext cx="11277600" cy="4368801"/>
          </a:xfrm>
        </p:spPr>
        <p:txBody>
          <a:bodyPr/>
          <a:lstStyle/>
          <a:p>
            <a:r>
              <a:rPr lang="en-US" sz="2800" i="1" dirty="0"/>
              <a:t>Included:</a:t>
            </a:r>
          </a:p>
          <a:p>
            <a:r>
              <a:rPr lang="en-US" sz="2800" dirty="0"/>
              <a:t>Increased job, college admission, and other opportunities for disadvantaged groups</a:t>
            </a:r>
          </a:p>
          <a:p>
            <a:r>
              <a:rPr lang="en-US" sz="2800" dirty="0"/>
              <a:t>To a degree, </a:t>
            </a:r>
            <a:r>
              <a:rPr lang="en-US" sz="2800" dirty="0" err="1"/>
              <a:t>shifteds</a:t>
            </a:r>
            <a:r>
              <a:rPr lang="en-US" sz="2800" dirty="0"/>
              <a:t> burden of proof in cases of alleged discrimination from the individual claiming discrimination to the provider of the opportunity </a:t>
            </a:r>
          </a:p>
          <a:p>
            <a:endParaRPr lang="en-US" dirty="0"/>
          </a:p>
        </p:txBody>
      </p:sp>
      <p:sp>
        <p:nvSpPr>
          <p:cNvPr id="10" name="Text Placeholder 9">
            <a:extLst>
              <a:ext uri="{FF2B5EF4-FFF2-40B4-BE49-F238E27FC236}">
                <a16:creationId xmlns:a16="http://schemas.microsoft.com/office/drawing/2014/main" id="{8B62BE66-D537-4FD2-B220-DCD82C6E5548}"/>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C2D9D1EA-A3EF-42E4-B9FE-C8C5CB438816}"/>
              </a:ext>
            </a:extLst>
          </p:cNvPr>
          <p:cNvSpPr>
            <a:spLocks noGrp="1"/>
          </p:cNvSpPr>
          <p:nvPr>
            <p:ph type="sldNum" sz="quarter" idx="10"/>
          </p:nvPr>
        </p:nvSpPr>
        <p:spPr/>
        <p:txBody>
          <a:bodyPr>
            <a:normAutofit lnSpcReduction="10000"/>
          </a:bodyPr>
          <a:lstStyle/>
          <a:p>
            <a:fld id="{68151E55-6873-49E2-B8D5-2F265E6F1973}" type="slidenum">
              <a:rPr lang="en-US" smtClean="0"/>
              <a:t>120</a:t>
            </a:fld>
            <a:endParaRPr lang="en-US" dirty="0"/>
          </a:p>
        </p:txBody>
      </p:sp>
      <p:sp>
        <p:nvSpPr>
          <p:cNvPr id="11" name="Text Placeholder 10">
            <a:extLst>
              <a:ext uri="{FF2B5EF4-FFF2-40B4-BE49-F238E27FC236}">
                <a16:creationId xmlns:a16="http://schemas.microsoft.com/office/drawing/2014/main" id="{ABA3DEC7-BC0A-4B6F-A91A-79F6F462F3BB}"/>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69F9F57D-8FA2-4408-9C32-4DB28F7A78BB}"/>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2790879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0"/>
            <a:ext cx="11460480" cy="1493520"/>
          </a:xfrm>
        </p:spPr>
        <p:txBody>
          <a:bodyPr>
            <a:normAutofit/>
          </a:bodyPr>
          <a:lstStyle/>
          <a:p>
            <a:r>
              <a:rPr lang="en-US" sz="3200" dirty="0"/>
              <a:t>Impact of Affirmative Action: Undergraduate Admission to Highly Selective Colleges, by Gender, Race, and Ethnicity</a:t>
            </a:r>
          </a:p>
        </p:txBody>
      </p:sp>
      <p:graphicFrame>
        <p:nvGraphicFramePr>
          <p:cNvPr id="6" name="Content Placeholder 5"/>
          <p:cNvGraphicFramePr>
            <a:graphicFrameLocks noGrp="1"/>
          </p:cNvGraphicFramePr>
          <p:nvPr>
            <p:ph sz="quarter" idx="1"/>
          </p:nvPr>
        </p:nvGraphicFramePr>
        <p:xfrm>
          <a:off x="2438400" y="17526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7A85118-3782-45F8-8417-7E0E676B444A}"/>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81B8CE86-9D90-4769-A209-C02553BE624C}"/>
              </a:ext>
            </a:extLst>
          </p:cNvPr>
          <p:cNvSpPr>
            <a:spLocks noGrp="1"/>
          </p:cNvSpPr>
          <p:nvPr>
            <p:ph type="sldNum" sz="quarter" idx="12"/>
          </p:nvPr>
        </p:nvSpPr>
        <p:spPr/>
        <p:txBody>
          <a:bodyPr>
            <a:normAutofit lnSpcReduction="10000"/>
          </a:bodyPr>
          <a:lstStyle/>
          <a:p>
            <a:fld id="{F0C94032-CD4C-4C25-B0C2-CEC720522D92}" type="slidenum">
              <a:rPr kumimoji="0" lang="en-US" smtClean="0"/>
              <a:pPr/>
              <a:t>121</a:t>
            </a:fld>
            <a:endParaRPr kumimoji="0" lang="en-US" dirty="0">
              <a:solidFill>
                <a:srgbClr val="FFFFFF"/>
              </a:solidFill>
            </a:endParaRPr>
          </a:p>
        </p:txBody>
      </p:sp>
    </p:spTree>
    <p:extLst>
      <p:ext uri="{BB962C8B-B14F-4D97-AF65-F5344CB8AC3E}">
        <p14:creationId xmlns:p14="http://schemas.microsoft.com/office/powerpoint/2010/main" val="17922289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5 </a:t>
            </a:r>
          </a:p>
          <a:p>
            <a:pPr marL="0" indent="0" algn="ctr" defTabSz="457200">
              <a:spcBef>
                <a:spcPts val="1800"/>
              </a:spcBef>
              <a:spcAft>
                <a:spcPts val="0"/>
              </a:spcAft>
              <a:buNone/>
              <a:defRPr/>
            </a:pPr>
            <a:r>
              <a:rPr lang="en-US" altLang="en-US" sz="4400" b="1" dirty="0">
                <a:solidFill>
                  <a:srgbClr val="C00000"/>
                </a:solidFill>
                <a:latin typeface="Sanserif"/>
              </a:rPr>
              <a:t>Civil Rights</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122</a:t>
            </a:fld>
            <a:endParaRPr lang="en-US" dirty="0">
              <a:solidFill>
                <a:srgbClr val="000000"/>
              </a:solidFill>
              <a:latin typeface="Sanserif"/>
            </a:endParaRPr>
          </a:p>
        </p:txBody>
      </p:sp>
    </p:spTree>
    <p:extLst>
      <p:ext uri="{BB962C8B-B14F-4D97-AF65-F5344CB8AC3E}">
        <p14:creationId xmlns:p14="http://schemas.microsoft.com/office/powerpoint/2010/main" val="38913420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639DF6-55DA-4E71-A811-70FF34BDAB4E}"/>
              </a:ext>
            </a:extLst>
          </p:cNvPr>
          <p:cNvSpPr>
            <a:spLocks noGrp="1"/>
          </p:cNvSpPr>
          <p:nvPr>
            <p:ph type="title"/>
          </p:nvPr>
        </p:nvSpPr>
        <p:spPr>
          <a:xfrm>
            <a:off x="436880" y="315911"/>
            <a:ext cx="11297920" cy="667501"/>
          </a:xfrm>
        </p:spPr>
        <p:txBody>
          <a:bodyPr>
            <a:normAutofit/>
          </a:bodyPr>
          <a:lstStyle/>
          <a:p>
            <a:pPr algn="ctr"/>
            <a:r>
              <a:rPr lang="en-US" sz="3600" b="1" dirty="0">
                <a:solidFill>
                  <a:srgbClr val="C00000"/>
                </a:solidFill>
              </a:rPr>
              <a:t>The Continuing Struggle for Equality</a:t>
            </a:r>
          </a:p>
        </p:txBody>
      </p:sp>
      <p:sp>
        <p:nvSpPr>
          <p:cNvPr id="9" name="Content Placeholder 8">
            <a:extLst>
              <a:ext uri="{FF2B5EF4-FFF2-40B4-BE49-F238E27FC236}">
                <a16:creationId xmlns:a16="http://schemas.microsoft.com/office/drawing/2014/main" id="{A03C47A9-4095-497E-9BEB-02857631544D}"/>
              </a:ext>
            </a:extLst>
          </p:cNvPr>
          <p:cNvSpPr>
            <a:spLocks noGrp="1"/>
          </p:cNvSpPr>
          <p:nvPr>
            <p:ph sz="quarter" idx="11"/>
          </p:nvPr>
        </p:nvSpPr>
        <p:spPr>
          <a:xfrm>
            <a:off x="970059" y="1494845"/>
            <a:ext cx="10066352" cy="4753556"/>
          </a:xfrm>
        </p:spPr>
        <p:txBody>
          <a:bodyPr/>
          <a:lstStyle/>
          <a:p>
            <a:r>
              <a:rPr lang="en-US" dirty="0"/>
              <a:t>Because of the effects of past discrimination and the impact of discrimination today, America’s historically disadvantaged groups lag behind non-Hispanic White Americans on nearly every indicator of well being, everything from the percentage of college educated to average income to life expectancy to percentage holding public office.</a:t>
            </a:r>
          </a:p>
          <a:p>
            <a:r>
              <a:rPr lang="en-US" dirty="0"/>
              <a:t>There has been progress on nearly all of these indicators since the civil rights movement, women’s right movement, farm workers movement, and other post-World War II movements eliminated the legal obstacles to equality. But the disadvantaged still lag significantly behind non-Hispanic Whites when it comes to material progress.</a:t>
            </a:r>
          </a:p>
          <a:p>
            <a:r>
              <a:rPr lang="en-US" dirty="0"/>
              <a:t>One measure of deprivation is the government-defined </a:t>
            </a:r>
            <a:r>
              <a:rPr lang="en-US" b="1" dirty="0"/>
              <a:t>poverty line, </a:t>
            </a:r>
            <a:r>
              <a:rPr lang="en-US" dirty="0"/>
              <a:t>a formula based on the minimum that an individual or family requires to provide for housing, food, clothing, and other necessities.</a:t>
            </a:r>
            <a:endParaRPr lang="en-US" b="1" dirty="0"/>
          </a:p>
        </p:txBody>
      </p:sp>
      <p:sp>
        <p:nvSpPr>
          <p:cNvPr id="10" name="Text Placeholder 9">
            <a:extLst>
              <a:ext uri="{FF2B5EF4-FFF2-40B4-BE49-F238E27FC236}">
                <a16:creationId xmlns:a16="http://schemas.microsoft.com/office/drawing/2014/main" id="{1008D556-FBBF-4F6C-B11D-87BE8E31C9C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97D3E476-D701-4207-BA3D-943254095C4D}"/>
              </a:ext>
            </a:extLst>
          </p:cNvPr>
          <p:cNvSpPr>
            <a:spLocks noGrp="1"/>
          </p:cNvSpPr>
          <p:nvPr>
            <p:ph type="sldNum" sz="quarter" idx="10"/>
          </p:nvPr>
        </p:nvSpPr>
        <p:spPr/>
        <p:txBody>
          <a:bodyPr>
            <a:normAutofit lnSpcReduction="10000"/>
          </a:bodyPr>
          <a:lstStyle/>
          <a:p>
            <a:fld id="{68151E55-6873-49E2-B8D5-2F265E6F1973}" type="slidenum">
              <a:rPr lang="en-US" smtClean="0"/>
              <a:t>123</a:t>
            </a:fld>
            <a:endParaRPr lang="en-US" dirty="0"/>
          </a:p>
        </p:txBody>
      </p:sp>
      <p:sp>
        <p:nvSpPr>
          <p:cNvPr id="11" name="Text Placeholder 10">
            <a:extLst>
              <a:ext uri="{FF2B5EF4-FFF2-40B4-BE49-F238E27FC236}">
                <a16:creationId xmlns:a16="http://schemas.microsoft.com/office/drawing/2014/main" id="{3170FB51-3CA7-4ACC-92F8-70D6BD4CBB96}"/>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4216B078-FC26-45DB-B339-D28C13A55D5F}"/>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1288718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5B4A9B-54BC-48F0-9FC6-E74EFDB88B29}"/>
              </a:ext>
            </a:extLst>
          </p:cNvPr>
          <p:cNvSpPr>
            <a:spLocks noGrp="1"/>
          </p:cNvSpPr>
          <p:nvPr>
            <p:ph type="title"/>
          </p:nvPr>
        </p:nvSpPr>
        <p:spPr/>
        <p:txBody>
          <a:bodyPr>
            <a:noAutofit/>
          </a:bodyPr>
          <a:lstStyle/>
          <a:p>
            <a:r>
              <a:rPr lang="en-US" sz="2800" b="1" dirty="0"/>
              <a:t>POLL: </a:t>
            </a:r>
            <a:r>
              <a:rPr lang="en-US" sz="2800" b="1" dirty="0">
                <a:solidFill>
                  <a:srgbClr val="C00000"/>
                </a:solidFill>
              </a:rPr>
              <a:t>Members of which group are most likely to live in poverty (as defined by the federal government’s poverty-line measure)?</a:t>
            </a:r>
          </a:p>
        </p:txBody>
      </p:sp>
      <p:sp>
        <p:nvSpPr>
          <p:cNvPr id="9" name="Content Placeholder 8">
            <a:extLst>
              <a:ext uri="{FF2B5EF4-FFF2-40B4-BE49-F238E27FC236}">
                <a16:creationId xmlns:a16="http://schemas.microsoft.com/office/drawing/2014/main" id="{0EA70778-232E-4EDB-9C1F-AD194E567676}"/>
              </a:ext>
            </a:extLst>
          </p:cNvPr>
          <p:cNvSpPr>
            <a:spLocks noGrp="1"/>
          </p:cNvSpPr>
          <p:nvPr>
            <p:ph sz="quarter" idx="11"/>
          </p:nvPr>
        </p:nvSpPr>
        <p:spPr>
          <a:xfrm>
            <a:off x="1432560" y="2164080"/>
            <a:ext cx="10322117" cy="4060467"/>
          </a:xfrm>
        </p:spPr>
        <p:txBody>
          <a:bodyPr>
            <a:normAutofit/>
          </a:bodyPr>
          <a:lstStyle/>
          <a:p>
            <a:pPr marL="457200" indent="-457200">
              <a:buAutoNum type="arabicPeriod"/>
            </a:pPr>
            <a:r>
              <a:rPr lang="en-US" sz="2800" dirty="0"/>
              <a:t>Single-parent families regardless of race or ethnicity</a:t>
            </a:r>
          </a:p>
          <a:p>
            <a:pPr marL="457200" indent="-457200">
              <a:buAutoNum type="arabicPeriod"/>
            </a:pPr>
            <a:r>
              <a:rPr lang="en-US" sz="2800" dirty="0"/>
              <a:t>Black Americans</a:t>
            </a:r>
          </a:p>
          <a:p>
            <a:pPr marL="457200" indent="-457200">
              <a:buAutoNum type="arabicPeriod"/>
            </a:pPr>
            <a:r>
              <a:rPr lang="en-US" sz="2800" dirty="0"/>
              <a:t>Hispanic Americans</a:t>
            </a:r>
          </a:p>
          <a:p>
            <a:pPr marL="457200" indent="-457200">
              <a:buAutoNum type="arabicPeriod"/>
            </a:pPr>
            <a:r>
              <a:rPr lang="en-US" sz="2800" dirty="0"/>
              <a:t>Asian Americans</a:t>
            </a:r>
          </a:p>
          <a:p>
            <a:pPr marL="457200" indent="-457200">
              <a:buAutoNum type="arabicPeriod"/>
            </a:pPr>
            <a:r>
              <a:rPr lang="en-US" sz="2800" dirty="0"/>
              <a:t>Women</a:t>
            </a:r>
          </a:p>
          <a:p>
            <a:pPr marL="457200" indent="-457200">
              <a:buAutoNum type="arabicPeriod"/>
            </a:pPr>
            <a:r>
              <a:rPr lang="en-US" sz="2800" dirty="0">
                <a:solidFill>
                  <a:srgbClr val="FF0000"/>
                </a:solidFill>
              </a:rPr>
              <a:t>Native Americans</a:t>
            </a:r>
          </a:p>
        </p:txBody>
      </p:sp>
      <p:sp>
        <p:nvSpPr>
          <p:cNvPr id="10" name="Text Placeholder 9">
            <a:extLst>
              <a:ext uri="{FF2B5EF4-FFF2-40B4-BE49-F238E27FC236}">
                <a16:creationId xmlns:a16="http://schemas.microsoft.com/office/drawing/2014/main" id="{3E6107E7-8F6A-4DB3-B696-E5231ABA324D}"/>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4BB733A7-6670-468A-A630-9AD7E5E81C02}"/>
              </a:ext>
            </a:extLst>
          </p:cNvPr>
          <p:cNvSpPr>
            <a:spLocks noGrp="1"/>
          </p:cNvSpPr>
          <p:nvPr>
            <p:ph type="sldNum" sz="quarter" idx="10"/>
          </p:nvPr>
        </p:nvSpPr>
        <p:spPr/>
        <p:txBody>
          <a:bodyPr>
            <a:normAutofit lnSpcReduction="10000"/>
          </a:bodyPr>
          <a:lstStyle/>
          <a:p>
            <a:fld id="{68151E55-6873-49E2-B8D5-2F265E6F1973}" type="slidenum">
              <a:rPr lang="en-US" smtClean="0"/>
              <a:t>124</a:t>
            </a:fld>
            <a:endParaRPr lang="en-US" dirty="0"/>
          </a:p>
        </p:txBody>
      </p:sp>
      <p:sp>
        <p:nvSpPr>
          <p:cNvPr id="11" name="Text Placeholder 10">
            <a:extLst>
              <a:ext uri="{FF2B5EF4-FFF2-40B4-BE49-F238E27FC236}">
                <a16:creationId xmlns:a16="http://schemas.microsoft.com/office/drawing/2014/main" id="{040A63D2-7FA8-4056-B671-00AC2A382112}"/>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004D26BC-087B-4746-9E1F-8D6843E1134A}"/>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090077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5B4A9B-54BC-48F0-9FC6-E74EFDB88B29}"/>
              </a:ext>
            </a:extLst>
          </p:cNvPr>
          <p:cNvSpPr>
            <a:spLocks noGrp="1"/>
          </p:cNvSpPr>
          <p:nvPr>
            <p:ph type="title"/>
          </p:nvPr>
        </p:nvSpPr>
        <p:spPr/>
        <p:txBody>
          <a:bodyPr>
            <a:noAutofit/>
          </a:bodyPr>
          <a:lstStyle/>
          <a:p>
            <a:pPr algn="ctr"/>
            <a:r>
              <a:rPr lang="en-US" sz="4000" b="1" dirty="0">
                <a:solidFill>
                  <a:srgbClr val="C00000"/>
                </a:solidFill>
              </a:rPr>
              <a:t>Poverty Rate of Various Groups</a:t>
            </a:r>
          </a:p>
        </p:txBody>
      </p:sp>
      <p:graphicFrame>
        <p:nvGraphicFramePr>
          <p:cNvPr id="4" name="Content Placeholder 3">
            <a:extLst>
              <a:ext uri="{FF2B5EF4-FFF2-40B4-BE49-F238E27FC236}">
                <a16:creationId xmlns:a16="http://schemas.microsoft.com/office/drawing/2014/main" id="{7834EF50-6A44-48C4-9F85-C67CB217D778}"/>
              </a:ext>
            </a:extLst>
          </p:cNvPr>
          <p:cNvGraphicFramePr>
            <a:graphicFrameLocks noGrp="1"/>
          </p:cNvGraphicFramePr>
          <p:nvPr>
            <p:ph sz="quarter" idx="11"/>
          </p:nvPr>
        </p:nvGraphicFramePr>
        <p:xfrm>
          <a:off x="1519238" y="1495425"/>
          <a:ext cx="10236200" cy="47291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3E6107E7-8F6A-4DB3-B696-E5231ABA324D}"/>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4BB733A7-6670-468A-A630-9AD7E5E81C02}"/>
              </a:ext>
            </a:extLst>
          </p:cNvPr>
          <p:cNvSpPr>
            <a:spLocks noGrp="1"/>
          </p:cNvSpPr>
          <p:nvPr>
            <p:ph type="sldNum" sz="quarter" idx="10"/>
          </p:nvPr>
        </p:nvSpPr>
        <p:spPr/>
        <p:txBody>
          <a:bodyPr>
            <a:normAutofit lnSpcReduction="10000"/>
          </a:bodyPr>
          <a:lstStyle/>
          <a:p>
            <a:fld id="{68151E55-6873-49E2-B8D5-2F265E6F1973}" type="slidenum">
              <a:rPr lang="en-US" smtClean="0"/>
              <a:t>125</a:t>
            </a:fld>
            <a:endParaRPr lang="en-US" dirty="0"/>
          </a:p>
        </p:txBody>
      </p:sp>
      <p:sp>
        <p:nvSpPr>
          <p:cNvPr id="11" name="Text Placeholder 10">
            <a:extLst>
              <a:ext uri="{FF2B5EF4-FFF2-40B4-BE49-F238E27FC236}">
                <a16:creationId xmlns:a16="http://schemas.microsoft.com/office/drawing/2014/main" id="{040A63D2-7FA8-4056-B671-00AC2A382112}"/>
              </a:ext>
            </a:extLst>
          </p:cNvPr>
          <p:cNvSpPr>
            <a:spLocks noGrp="1"/>
          </p:cNvSpPr>
          <p:nvPr>
            <p:ph type="body" sz="quarter" idx="14"/>
          </p:nvPr>
        </p:nvSpPr>
        <p:spPr/>
        <p:txBody>
          <a:bodyPr/>
          <a:lstStyle/>
          <a:p>
            <a:endParaRPr lang="en-US"/>
          </a:p>
        </p:txBody>
      </p:sp>
      <p:sp>
        <p:nvSpPr>
          <p:cNvPr id="9" name="Footer Placeholder 3">
            <a:extLst>
              <a:ext uri="{FF2B5EF4-FFF2-40B4-BE49-F238E27FC236}">
                <a16:creationId xmlns:a16="http://schemas.microsoft.com/office/drawing/2014/main" id="{0676ECE9-4226-42E9-B870-26E004F1C6CF}"/>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28648880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5 </a:t>
            </a:r>
          </a:p>
          <a:p>
            <a:pPr marL="0" indent="0" algn="ctr" defTabSz="457200">
              <a:spcBef>
                <a:spcPts val="1800"/>
              </a:spcBef>
              <a:spcAft>
                <a:spcPts val="0"/>
              </a:spcAft>
              <a:buNone/>
              <a:defRPr/>
            </a:pPr>
            <a:r>
              <a:rPr lang="en-US" altLang="en-US" sz="4400" b="1" dirty="0">
                <a:solidFill>
                  <a:srgbClr val="C00000"/>
                </a:solidFill>
                <a:latin typeface="Sanserif"/>
              </a:rPr>
              <a:t>Civil Rights</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126</a:t>
            </a:fld>
            <a:endParaRPr lang="en-US" dirty="0">
              <a:solidFill>
                <a:srgbClr val="000000"/>
              </a:solidFill>
              <a:latin typeface="Sanserif"/>
            </a:endParaRPr>
          </a:p>
        </p:txBody>
      </p:sp>
    </p:spTree>
    <p:extLst>
      <p:ext uri="{BB962C8B-B14F-4D97-AF65-F5344CB8AC3E}">
        <p14:creationId xmlns:p14="http://schemas.microsoft.com/office/powerpoint/2010/main" val="18936770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828944"/>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How large a factor should race or ethnicity be in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deciding college admissions?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555240" y="2763519"/>
            <a:ext cx="7534275" cy="3053079"/>
          </a:xfrm>
        </p:spPr>
        <p:txBody>
          <a:bodyPr>
            <a:normAutofit/>
          </a:bodyPr>
          <a:lstStyle/>
          <a:p>
            <a:pPr marL="514350" indent="-514350">
              <a:buAutoNum type="arabicPeriod"/>
            </a:pPr>
            <a:r>
              <a:rPr lang="en-US" dirty="0"/>
              <a:t>Major factor</a:t>
            </a:r>
          </a:p>
          <a:p>
            <a:pPr marL="514350" indent="-514350">
              <a:buAutoNum type="arabicPeriod"/>
            </a:pPr>
            <a:r>
              <a:rPr lang="en-US" dirty="0"/>
              <a:t>Minor factor</a:t>
            </a:r>
          </a:p>
          <a:p>
            <a:pPr marL="514350" indent="-514350">
              <a:buAutoNum type="arabicPeriod"/>
            </a:pPr>
            <a:r>
              <a:rPr lang="en-US" dirty="0"/>
              <a:t>Not a factor</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127</a:t>
            </a:fld>
            <a:endParaRPr lang="en-US"/>
          </a:p>
        </p:txBody>
      </p:sp>
    </p:spTree>
    <p:extLst>
      <p:ext uri="{BB962C8B-B14F-4D97-AF65-F5344CB8AC3E}">
        <p14:creationId xmlns:p14="http://schemas.microsoft.com/office/powerpoint/2010/main" val="25424428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128</a:t>
            </a:fld>
            <a:endParaRPr lang="en-US"/>
          </a:p>
        </p:txBody>
      </p:sp>
    </p:spTree>
    <p:extLst>
      <p:ext uri="{BB962C8B-B14F-4D97-AF65-F5344CB8AC3E}">
        <p14:creationId xmlns:p14="http://schemas.microsoft.com/office/powerpoint/2010/main" val="17812066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989874"/>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How large a factor should race or ethnicity be in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deciding college admissions?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463800" y="2763519"/>
            <a:ext cx="7534275" cy="3053079"/>
          </a:xfrm>
        </p:spPr>
        <p:txBody>
          <a:bodyPr>
            <a:normAutofit/>
          </a:bodyPr>
          <a:lstStyle/>
          <a:p>
            <a:pPr marL="514350" indent="-514350">
              <a:buAutoNum type="arabicPeriod"/>
            </a:pPr>
            <a:r>
              <a:rPr lang="en-US" dirty="0"/>
              <a:t>Major factor</a:t>
            </a:r>
          </a:p>
          <a:p>
            <a:pPr marL="514350" indent="-514350">
              <a:buAutoNum type="arabicPeriod"/>
            </a:pPr>
            <a:r>
              <a:rPr lang="en-US" dirty="0"/>
              <a:t>Minor factor</a:t>
            </a:r>
          </a:p>
          <a:p>
            <a:pPr marL="514350" indent="-514350">
              <a:buAutoNum type="arabicPeriod"/>
            </a:pPr>
            <a:r>
              <a:rPr lang="en-US" dirty="0"/>
              <a:t>Not a factor</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129</a:t>
            </a:fld>
            <a:endParaRPr lang="en-US"/>
          </a:p>
        </p:txBody>
      </p:sp>
      <p:sp>
        <p:nvSpPr>
          <p:cNvPr id="6" name="TextBox 5">
            <a:extLst>
              <a:ext uri="{FF2B5EF4-FFF2-40B4-BE49-F238E27FC236}">
                <a16:creationId xmlns:a16="http://schemas.microsoft.com/office/drawing/2014/main" id="{3853DC61-91DE-4DBF-B4B8-EAE50400BC14}"/>
              </a:ext>
            </a:extLst>
          </p:cNvPr>
          <p:cNvSpPr txBox="1"/>
          <p:nvPr/>
        </p:nvSpPr>
        <p:spPr>
          <a:xfrm>
            <a:off x="1574800" y="5039360"/>
            <a:ext cx="958200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20568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44808" y="180936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 </a:t>
            </a:r>
          </a:p>
          <a:p>
            <a:pPr marL="0" indent="0" algn="ctr" defTabSz="457200">
              <a:spcBef>
                <a:spcPts val="1800"/>
              </a:spcBef>
              <a:spcAft>
                <a:spcPts val="0"/>
              </a:spcAft>
              <a:buNone/>
              <a:defRPr/>
            </a:pPr>
            <a:r>
              <a:rPr lang="en-US" altLang="en-US" sz="4400" b="1" dirty="0">
                <a:solidFill>
                  <a:srgbClr val="C00000"/>
                </a:solidFill>
                <a:latin typeface="Sanserif"/>
              </a:rPr>
              <a:t>Critical Thinking &amp; Political Culture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a:t>
            </a:fld>
            <a:endParaRPr lang="en-US" dirty="0">
              <a:solidFill>
                <a:srgbClr val="000000"/>
              </a:solidFill>
              <a:latin typeface="Sanserif"/>
            </a:endParaRPr>
          </a:p>
        </p:txBody>
      </p:sp>
    </p:spTree>
    <p:extLst>
      <p:ext uri="{BB962C8B-B14F-4D97-AF65-F5344CB8AC3E}">
        <p14:creationId xmlns:p14="http://schemas.microsoft.com/office/powerpoint/2010/main" val="30605898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opinion on race/ethnicity as factor in college admissions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130</a:t>
            </a:fld>
            <a:endParaRPr lang="en-US"/>
          </a:p>
        </p:txBody>
      </p:sp>
      <p:sp>
        <p:nvSpPr>
          <p:cNvPr id="3" name="TextBox 2">
            <a:extLst>
              <a:ext uri="{FF2B5EF4-FFF2-40B4-BE49-F238E27FC236}">
                <a16:creationId xmlns:a16="http://schemas.microsoft.com/office/drawing/2014/main" id="{15743F88-463D-4FDB-AC0F-845B4395E01C}"/>
              </a:ext>
            </a:extLst>
          </p:cNvPr>
          <p:cNvSpPr txBox="1"/>
          <p:nvPr/>
        </p:nvSpPr>
        <p:spPr>
          <a:xfrm>
            <a:off x="205740" y="6195060"/>
            <a:ext cx="2775119" cy="369332"/>
          </a:xfrm>
          <a:prstGeom prst="rect">
            <a:avLst/>
          </a:prstGeom>
          <a:noFill/>
        </p:spPr>
        <p:txBody>
          <a:bodyPr wrap="none" rtlCol="0">
            <a:spAutoFit/>
          </a:bodyPr>
          <a:lstStyle/>
          <a:p>
            <a:r>
              <a:rPr lang="en-US" dirty="0"/>
              <a:t>Source: Gallup poll, 2015</a:t>
            </a:r>
          </a:p>
        </p:txBody>
      </p:sp>
    </p:spTree>
    <p:extLst>
      <p:ext uri="{BB962C8B-B14F-4D97-AF65-F5344CB8AC3E}">
        <p14:creationId xmlns:p14="http://schemas.microsoft.com/office/powerpoint/2010/main" val="7934285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56946" y="2400303"/>
            <a:ext cx="3139717" cy="1704109"/>
          </a:xfrm>
        </p:spPr>
        <p:txBody>
          <a:bodyPr/>
          <a:lstStyle/>
          <a:p>
            <a:r>
              <a:rPr lang="en-US" sz="2800" dirty="0">
                <a:solidFill>
                  <a:srgbClr val="FFFFFF"/>
                </a:solidFill>
                <a:latin typeface="Sanserif"/>
              </a:rPr>
              <a:t>Chapter </a:t>
            </a:r>
            <a:r>
              <a:rPr lang="en-US" sz="2800" dirty="0">
                <a:solidFill>
                  <a:prstClr val="white"/>
                </a:solidFill>
                <a:latin typeface="Sanserif"/>
              </a:rPr>
              <a:t>6: Public Opinion and Political Socialization</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77728" y="4125193"/>
            <a:ext cx="2859163" cy="758536"/>
          </a:xfrm>
        </p:spPr>
        <p:txBody>
          <a:bodyPr>
            <a:normAutofit lnSpcReduction="10000"/>
          </a:bodyPr>
          <a:lstStyle/>
          <a:p>
            <a:pPr defTabSz="457200">
              <a:spcBef>
                <a:spcPct val="20000"/>
              </a:spcBef>
            </a:pPr>
            <a:r>
              <a:rPr lang="en-US" sz="2400" b="1" dirty="0">
                <a:solidFill>
                  <a:prstClr val="white"/>
                </a:solidFill>
                <a:effectLst>
                  <a:outerShdw blurRad="38100" dist="38100" dir="2700000" algn="tl">
                    <a:srgbClr val="000000">
                      <a:alpha val="43137"/>
                    </a:srgbClr>
                  </a:outerShdw>
                </a:effectLst>
                <a:latin typeface="Sanserif"/>
              </a:rPr>
              <a:t>Shaping the People’s Voice</a:t>
            </a:r>
          </a:p>
        </p:txBody>
      </p:sp>
      <p:sp>
        <p:nvSpPr>
          <p:cNvPr id="8" name="TextBox 7">
            <a:extLst>
              <a:ext uri="{FF2B5EF4-FFF2-40B4-BE49-F238E27FC236}">
                <a16:creationId xmlns:a16="http://schemas.microsoft.com/office/drawing/2014/main" id="{7F4FB5EB-2E50-43F3-9411-ED5E1360789F}"/>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0CE09346-CBFC-4352-9695-890641098AB6}"/>
              </a:ext>
            </a:extLst>
          </p:cNvPr>
          <p:cNvSpPr>
            <a:spLocks noGrp="1"/>
          </p:cNvSpPr>
          <p:nvPr>
            <p:ph type="pic" sz="quarter" idx="11"/>
          </p:nvPr>
        </p:nvSpPr>
        <p:spPr/>
      </p:sp>
      <p:pic>
        <p:nvPicPr>
          <p:cNvPr id="9" name="Picture 8">
            <a:extLst>
              <a:ext uri="{FF2B5EF4-FFF2-40B4-BE49-F238E27FC236}">
                <a16:creationId xmlns:a16="http://schemas.microsoft.com/office/drawing/2014/main" id="{3BA4888D-0211-46C5-95C1-2F80AA2B40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3625" y="808371"/>
            <a:ext cx="3584375"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729E391F-6430-461D-A4E4-19E9D244497B}"/>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9544740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6, </a:t>
            </a:r>
          </a:p>
          <a:p>
            <a:pPr marL="0" indent="0" algn="ctr" defTabSz="457200">
              <a:spcBef>
                <a:spcPts val="1800"/>
              </a:spcBef>
              <a:spcAft>
                <a:spcPts val="0"/>
              </a:spcAft>
              <a:buNone/>
              <a:defRPr/>
            </a:pPr>
            <a:r>
              <a:rPr lang="en-US" altLang="en-US" sz="4400" b="1" dirty="0">
                <a:solidFill>
                  <a:srgbClr val="C00000"/>
                </a:solidFill>
                <a:latin typeface="Sanserif"/>
              </a:rPr>
              <a:t>Public Opinion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132</a:t>
            </a:fld>
            <a:endParaRPr lang="en-US" dirty="0">
              <a:solidFill>
                <a:srgbClr val="000000"/>
              </a:solidFill>
              <a:latin typeface="Sanserif"/>
            </a:endParaRPr>
          </a:p>
        </p:txBody>
      </p:sp>
    </p:spTree>
    <p:extLst>
      <p:ext uri="{BB962C8B-B14F-4D97-AF65-F5344CB8AC3E}">
        <p14:creationId xmlns:p14="http://schemas.microsoft.com/office/powerpoint/2010/main" val="32694796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9610724" cy="847725"/>
          </a:xfrm>
        </p:spPr>
        <p:txBody>
          <a:bodyPr>
            <a:noAutofit/>
          </a:bodyPr>
          <a:lstStyle/>
          <a:p>
            <a:pPr algn="ctr" defTabSz="457200"/>
            <a:r>
              <a:rPr lang="en-US" sz="3600" b="1" dirty="0">
                <a:solidFill>
                  <a:schemeClr val="tx1"/>
                </a:solidFill>
                <a:latin typeface="Sanserif"/>
              </a:rPr>
              <a:t>POLL:</a:t>
            </a:r>
            <a:r>
              <a:rPr lang="en-US" sz="3600" b="1" dirty="0">
                <a:solidFill>
                  <a:srgbClr val="AC0000"/>
                </a:solidFill>
                <a:latin typeface="Sanserif"/>
              </a:rPr>
              <a:t> Which statement best describes the influence of public opinion on elected officials? </a:t>
            </a:r>
            <a:endParaRPr lang="en-IN" sz="3600" b="1" dirty="0">
              <a:solidFill>
                <a:srgbClr val="AC0000"/>
              </a:solidFill>
              <a:latin typeface="Sanserif"/>
            </a:endParaRPr>
          </a:p>
        </p:txBody>
      </p:sp>
      <p:sp>
        <p:nvSpPr>
          <p:cNvPr id="13" name="Content Placeholder 2"/>
          <p:cNvSpPr>
            <a:spLocks noGrp="1"/>
          </p:cNvSpPr>
          <p:nvPr>
            <p:ph sz="quarter" idx="11"/>
          </p:nvPr>
        </p:nvSpPr>
        <p:spPr>
          <a:xfrm>
            <a:off x="667407" y="1798320"/>
            <a:ext cx="10857186" cy="4411981"/>
          </a:xfrm>
        </p:spPr>
        <p:txBody>
          <a:bodyPr>
            <a:normAutofit/>
          </a:bodyPr>
          <a:lstStyle/>
          <a:p>
            <a:pPr marL="514350" indent="-514350" defTabSz="457200">
              <a:spcBef>
                <a:spcPts val="1800"/>
              </a:spcBef>
              <a:spcAft>
                <a:spcPts val="0"/>
              </a:spcAft>
              <a:buAutoNum type="arabicPeriod"/>
              <a:defRPr/>
            </a:pPr>
            <a:r>
              <a:rPr lang="en-US" altLang="en-US" sz="2800" dirty="0">
                <a:solidFill>
                  <a:srgbClr val="FF0000"/>
                </a:solidFill>
                <a:latin typeface="Sanserif"/>
              </a:rPr>
              <a:t>Public opinion is not something election officials can ignore but it is also not something that typically forces them to take a particular course of action.</a:t>
            </a:r>
          </a:p>
          <a:p>
            <a:pPr marL="457200" indent="-457200" defTabSz="457200">
              <a:spcBef>
                <a:spcPts val="1800"/>
              </a:spcBef>
              <a:spcAft>
                <a:spcPts val="0"/>
              </a:spcAft>
              <a:buAutoNum type="arabicPeriod"/>
              <a:defRPr/>
            </a:pPr>
            <a:r>
              <a:rPr lang="en-US" altLang="en-US" sz="2800" dirty="0">
                <a:solidFill>
                  <a:prstClr val="black"/>
                </a:solidFill>
                <a:latin typeface="Sanserif"/>
              </a:rPr>
              <a:t>The large majority of elected officials see themselves as “trustees” – they do what they think is best for the people they represent even when the voters in their state or district think differently.</a:t>
            </a:r>
          </a:p>
          <a:p>
            <a:pPr marL="457200" indent="-457200" defTabSz="457200">
              <a:spcBef>
                <a:spcPts val="1800"/>
              </a:spcBef>
              <a:spcAft>
                <a:spcPts val="0"/>
              </a:spcAft>
              <a:buAutoNum type="arabicPeriod"/>
              <a:defRPr/>
            </a:pPr>
            <a:r>
              <a:rPr lang="en-US" altLang="en-US" sz="2800" dirty="0">
                <a:solidFill>
                  <a:prstClr val="black"/>
                </a:solidFill>
                <a:latin typeface="Sanserif"/>
              </a:rPr>
              <a:t>The large majority of elected officials are more responsive to public opinion of the public as a whole than to the opinions of the voters of their political party.</a:t>
            </a:r>
          </a:p>
          <a:p>
            <a:pPr marL="457200" indent="-457200" defTabSz="457200">
              <a:spcBef>
                <a:spcPts val="1800"/>
              </a:spcBef>
              <a:spcAft>
                <a:spcPts val="0"/>
              </a:spcAft>
              <a:buAutoNum type="arabicPeriod"/>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133</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2679AAE7-B8FA-4247-AB98-7744766BB5F8}"/>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6630619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95680" y="247651"/>
            <a:ext cx="10281920" cy="847725"/>
          </a:xfrm>
        </p:spPr>
        <p:txBody>
          <a:bodyPr>
            <a:noAutofit/>
          </a:bodyPr>
          <a:lstStyle/>
          <a:p>
            <a:pPr algn="ctr" defTabSz="457200"/>
            <a:r>
              <a:rPr lang="en-US" sz="3600" b="1" dirty="0">
                <a:solidFill>
                  <a:srgbClr val="AC0000"/>
                </a:solidFill>
                <a:latin typeface="Sanserif"/>
              </a:rPr>
              <a:t>Reasons why election officials pay attention to public opinion but are controlled by it.</a:t>
            </a:r>
            <a:endParaRPr lang="en-IN" sz="3600" b="1" dirty="0">
              <a:solidFill>
                <a:srgbClr val="AC0000"/>
              </a:solidFill>
              <a:latin typeface="Sanserif"/>
            </a:endParaRPr>
          </a:p>
        </p:txBody>
      </p:sp>
      <p:sp>
        <p:nvSpPr>
          <p:cNvPr id="13" name="Content Placeholder 2"/>
          <p:cNvSpPr>
            <a:spLocks noGrp="1"/>
          </p:cNvSpPr>
          <p:nvPr>
            <p:ph sz="quarter" idx="11"/>
          </p:nvPr>
        </p:nvSpPr>
        <p:spPr>
          <a:xfrm>
            <a:off x="667407" y="1517230"/>
            <a:ext cx="10857186" cy="4854467"/>
          </a:xfrm>
        </p:spPr>
        <p:txBody>
          <a:bodyPr>
            <a:normAutofit fontScale="92500" lnSpcReduction="10000"/>
          </a:bodyPr>
          <a:lstStyle/>
          <a:p>
            <a:pPr defTabSz="457200">
              <a:spcBef>
                <a:spcPts val="1800"/>
              </a:spcBef>
              <a:spcAft>
                <a:spcPts val="0"/>
              </a:spcAft>
              <a:defRPr/>
            </a:pPr>
            <a:r>
              <a:rPr lang="en-US" altLang="en-US" sz="2800" dirty="0">
                <a:solidFill>
                  <a:prstClr val="black"/>
                </a:solidFill>
                <a:latin typeface="Sanserif"/>
              </a:rPr>
              <a:t>Elected officials depend on voters for election. They risk their reelection if they ignore what the voters who support them think.</a:t>
            </a:r>
          </a:p>
          <a:p>
            <a:pPr defTabSz="457200">
              <a:spcBef>
                <a:spcPts val="1800"/>
              </a:spcBef>
              <a:spcAft>
                <a:spcPts val="0"/>
              </a:spcAft>
              <a:defRPr/>
            </a:pPr>
            <a:r>
              <a:rPr lang="en-US" altLang="en-US" sz="2800" b="1" dirty="0">
                <a:solidFill>
                  <a:prstClr val="black"/>
                </a:solidFill>
                <a:latin typeface="Sanserif"/>
              </a:rPr>
              <a:t>Yet:</a:t>
            </a:r>
          </a:p>
          <a:p>
            <a:pPr marL="457200" indent="-457200" defTabSz="457200">
              <a:spcBef>
                <a:spcPts val="1800"/>
              </a:spcBef>
              <a:spcAft>
                <a:spcPts val="0"/>
              </a:spcAft>
              <a:buAutoNum type="arabicPeriod"/>
              <a:defRPr/>
            </a:pPr>
            <a:r>
              <a:rPr lang="en-US" altLang="en-US" sz="2400" dirty="0">
                <a:solidFill>
                  <a:prstClr val="black"/>
                </a:solidFill>
                <a:latin typeface="Sanserif"/>
              </a:rPr>
              <a:t>Public opinion is often contradictory – for example, people say they would like lower taxes, while also saying they want more government services. </a:t>
            </a:r>
          </a:p>
          <a:p>
            <a:pPr marL="457200" indent="-457200" defTabSz="457200">
              <a:spcBef>
                <a:spcPts val="1800"/>
              </a:spcBef>
              <a:spcAft>
                <a:spcPts val="0"/>
              </a:spcAft>
              <a:buAutoNum type="arabicPeriod"/>
              <a:defRPr/>
            </a:pPr>
            <a:r>
              <a:rPr lang="en-US" altLang="en-US" sz="2400" dirty="0">
                <a:solidFill>
                  <a:prstClr val="black"/>
                </a:solidFill>
                <a:latin typeface="Sanserif"/>
              </a:rPr>
              <a:t>The general public isn’t aware of most policy issues that lawmakers deal with – there is no “public opinion” on such issues.</a:t>
            </a:r>
          </a:p>
          <a:p>
            <a:pPr marL="457200" indent="-457200" defTabSz="457200">
              <a:spcBef>
                <a:spcPts val="1800"/>
              </a:spcBef>
              <a:spcAft>
                <a:spcPts val="0"/>
              </a:spcAft>
              <a:buAutoNum type="arabicPeriod"/>
              <a:defRPr/>
            </a:pPr>
            <a:r>
              <a:rPr lang="en-US" altLang="en-US" sz="2400" dirty="0">
                <a:solidFill>
                  <a:prstClr val="black"/>
                </a:solidFill>
                <a:latin typeface="Sanserif"/>
              </a:rPr>
              <a:t>People’s opinions are often based on misinformation and thus are not always a helpful guide to the appropriate policy response.</a:t>
            </a:r>
          </a:p>
          <a:p>
            <a:pPr marL="457200" indent="-457200" defTabSz="457200">
              <a:spcBef>
                <a:spcPts val="1800"/>
              </a:spcBef>
              <a:spcAft>
                <a:spcPts val="0"/>
              </a:spcAft>
              <a:buAutoNum type="arabicPeriod"/>
              <a:defRPr/>
            </a:pPr>
            <a:r>
              <a:rPr lang="en-US" altLang="en-US" sz="2400" dirty="0">
                <a:solidFill>
                  <a:prstClr val="black"/>
                </a:solidFill>
                <a:latin typeface="Sanserif"/>
              </a:rPr>
              <a:t>Public opinion is only one of many influences on elected officials – interest groups, for example, are an important source of campaign funds for elected officials.</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134</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C06B463B-0D27-44D7-96F6-548B0D8888B0}"/>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7371688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6, </a:t>
            </a:r>
          </a:p>
          <a:p>
            <a:pPr marL="0" indent="0" algn="ctr" defTabSz="457200">
              <a:spcBef>
                <a:spcPts val="1800"/>
              </a:spcBef>
              <a:spcAft>
                <a:spcPts val="0"/>
              </a:spcAft>
              <a:buNone/>
              <a:defRPr/>
            </a:pPr>
            <a:r>
              <a:rPr lang="en-US" altLang="en-US" sz="4400" b="1" dirty="0">
                <a:solidFill>
                  <a:srgbClr val="C00000"/>
                </a:solidFill>
                <a:latin typeface="Sanserif"/>
              </a:rPr>
              <a:t>Public Opinion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135</a:t>
            </a:fld>
            <a:endParaRPr lang="en-US" dirty="0">
              <a:solidFill>
                <a:srgbClr val="000000"/>
              </a:solidFill>
              <a:latin typeface="Sanserif"/>
            </a:endParaRPr>
          </a:p>
        </p:txBody>
      </p:sp>
    </p:spTree>
    <p:extLst>
      <p:ext uri="{BB962C8B-B14F-4D97-AF65-F5344CB8AC3E}">
        <p14:creationId xmlns:p14="http://schemas.microsoft.com/office/powerpoint/2010/main" val="1514289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20717" y="247651"/>
            <a:ext cx="11466786" cy="890270"/>
          </a:xfrm>
        </p:spPr>
        <p:txBody>
          <a:bodyPr>
            <a:noAutofit/>
          </a:bodyPr>
          <a:lstStyle/>
          <a:p>
            <a:pPr algn="ctr" defTabSz="457200"/>
            <a:r>
              <a:rPr lang="en-US" sz="3600" b="1" dirty="0">
                <a:solidFill>
                  <a:schemeClr val="tx1"/>
                </a:solidFill>
                <a:latin typeface="Sanserif"/>
              </a:rPr>
              <a:t>Poll</a:t>
            </a:r>
            <a:r>
              <a:rPr lang="en-US" sz="3600" b="1" dirty="0">
                <a:solidFill>
                  <a:srgbClr val="AC0000"/>
                </a:solidFill>
                <a:latin typeface="Sanserif"/>
              </a:rPr>
              <a:t>: On most policy issues, which groups differ the most in their opinions?</a:t>
            </a:r>
            <a:endParaRPr lang="en-IN" sz="3600" b="1" dirty="0">
              <a:solidFill>
                <a:srgbClr val="AC0000"/>
              </a:solidFill>
              <a:latin typeface="Sanserif"/>
            </a:endParaRPr>
          </a:p>
        </p:txBody>
      </p:sp>
      <p:sp>
        <p:nvSpPr>
          <p:cNvPr id="13" name="Content Placeholder 2"/>
          <p:cNvSpPr>
            <a:spLocks noGrp="1"/>
          </p:cNvSpPr>
          <p:nvPr>
            <p:ph sz="quarter" idx="11"/>
          </p:nvPr>
        </p:nvSpPr>
        <p:spPr>
          <a:xfrm>
            <a:off x="1166647" y="2249214"/>
            <a:ext cx="10357945" cy="4122483"/>
          </a:xfrm>
        </p:spPr>
        <p:txBody>
          <a:bodyPr>
            <a:normAutofit/>
          </a:bodyPr>
          <a:lstStyle/>
          <a:p>
            <a:pPr marL="514350" indent="-514350" defTabSz="457200">
              <a:spcBef>
                <a:spcPts val="1800"/>
              </a:spcBef>
              <a:spcAft>
                <a:spcPts val="0"/>
              </a:spcAft>
              <a:buAutoNum type="arabicPeriod"/>
              <a:defRPr/>
            </a:pPr>
            <a:r>
              <a:rPr lang="en-US" altLang="en-US" sz="2800" dirty="0">
                <a:solidFill>
                  <a:prstClr val="black"/>
                </a:solidFill>
                <a:latin typeface="Sanserif"/>
              </a:rPr>
              <a:t>Men versus women.</a:t>
            </a:r>
          </a:p>
          <a:p>
            <a:pPr marL="457200" indent="-457200" defTabSz="457200">
              <a:spcBef>
                <a:spcPts val="1800"/>
              </a:spcBef>
              <a:spcAft>
                <a:spcPts val="0"/>
              </a:spcAft>
              <a:buAutoNum type="arabicPeriod"/>
              <a:defRPr/>
            </a:pPr>
            <a:r>
              <a:rPr lang="en-US" altLang="en-US" sz="2800" dirty="0">
                <a:solidFill>
                  <a:srgbClr val="FF0000"/>
                </a:solidFill>
                <a:latin typeface="Sanserif"/>
              </a:rPr>
              <a:t>Republicans versus Democrats</a:t>
            </a:r>
          </a:p>
          <a:p>
            <a:pPr marL="457200" indent="-457200" defTabSz="457200">
              <a:spcBef>
                <a:spcPts val="1800"/>
              </a:spcBef>
              <a:spcAft>
                <a:spcPts val="0"/>
              </a:spcAft>
              <a:buAutoNum type="arabicPeriod"/>
              <a:defRPr/>
            </a:pPr>
            <a:r>
              <a:rPr lang="en-US" altLang="en-US" sz="2800" dirty="0">
                <a:solidFill>
                  <a:prstClr val="black"/>
                </a:solidFill>
                <a:latin typeface="Sanserif"/>
              </a:rPr>
              <a:t>Younger adults versus older adults</a:t>
            </a:r>
          </a:p>
          <a:p>
            <a:pPr marL="457200" indent="-457200" defTabSz="457200">
              <a:spcBef>
                <a:spcPts val="1800"/>
              </a:spcBef>
              <a:spcAft>
                <a:spcPts val="0"/>
              </a:spcAft>
              <a:buAutoNum type="arabicPeriod"/>
              <a:defRPr/>
            </a:pPr>
            <a:r>
              <a:rPr lang="en-US" altLang="en-US" sz="2800" dirty="0">
                <a:solidFill>
                  <a:prstClr val="black"/>
                </a:solidFill>
                <a:latin typeface="Sanserif"/>
              </a:rPr>
              <a:t>Lower income Americans versus higher income Americans</a:t>
            </a:r>
          </a:p>
          <a:p>
            <a:pPr marL="457200" indent="-457200" defTabSz="457200">
              <a:spcBef>
                <a:spcPts val="1800"/>
              </a:spcBef>
              <a:spcAft>
                <a:spcPts val="0"/>
              </a:spcAft>
              <a:buAutoNum type="arabicPeriod"/>
              <a:defRPr/>
            </a:pPr>
            <a:r>
              <a:rPr lang="en-US" altLang="en-US" sz="2800" dirty="0">
                <a:solidFill>
                  <a:prstClr val="black"/>
                </a:solidFill>
                <a:latin typeface="Sanserif"/>
              </a:rPr>
              <a:t>Rural residents versus urban residents</a:t>
            </a:r>
          </a:p>
          <a:p>
            <a:pPr marL="457200" indent="-457200" defTabSz="457200">
              <a:spcBef>
                <a:spcPts val="1800"/>
              </a:spcBef>
              <a:spcAft>
                <a:spcPts val="0"/>
              </a:spcAft>
              <a:buAutoNum type="arabicPeriod"/>
              <a:defRPr/>
            </a:pPr>
            <a:endParaRPr lang="en-US" altLang="en-US" sz="2800" dirty="0">
              <a:solidFill>
                <a:prstClr val="black"/>
              </a:solidFill>
              <a:latin typeface="Sanserif"/>
            </a:endParaRP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136</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2C72AC20-B811-4DD3-8949-EA9DAA255068}"/>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42690853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1636-65F6-4526-804B-ECAE46317846}"/>
              </a:ext>
            </a:extLst>
          </p:cNvPr>
          <p:cNvSpPr>
            <a:spLocks noGrp="1"/>
          </p:cNvSpPr>
          <p:nvPr>
            <p:ph type="title"/>
          </p:nvPr>
        </p:nvSpPr>
        <p:spPr>
          <a:xfrm>
            <a:off x="457200" y="304801"/>
            <a:ext cx="11277600" cy="905234"/>
          </a:xfrm>
        </p:spPr>
        <p:txBody>
          <a:bodyPr>
            <a:normAutofit fontScale="90000"/>
          </a:bodyPr>
          <a:lstStyle/>
          <a:p>
            <a:pPr algn="ctr"/>
            <a:r>
              <a:rPr kumimoji="0" lang="en-US" sz="3600" b="0" i="0" u="none" strike="noStrike" kern="1200" cap="none" spc="0" normalizeH="0" baseline="0" noProof="0" dirty="0">
                <a:ln>
                  <a:noFill/>
                </a:ln>
                <a:solidFill>
                  <a:srgbClr val="AC0000"/>
                </a:solidFill>
                <a:effectLst/>
                <a:uLnTx/>
                <a:uFillTx/>
                <a:latin typeface="Sanserif"/>
                <a:ea typeface="+mj-ea"/>
                <a:cs typeface="+mj-cs"/>
              </a:rPr>
              <a:t>On most policy issues, the largest divide is partisanship –</a:t>
            </a:r>
            <a:br>
              <a:rPr kumimoji="0" lang="en-US" sz="3600" b="0" i="0" u="none" strike="noStrike" kern="1200" cap="none" spc="0" normalizeH="0" baseline="0" noProof="0" dirty="0">
                <a:ln>
                  <a:noFill/>
                </a:ln>
                <a:solidFill>
                  <a:srgbClr val="AC0000"/>
                </a:solidFill>
                <a:effectLst/>
                <a:uLnTx/>
                <a:uFillTx/>
                <a:latin typeface="Sanserif"/>
                <a:ea typeface="+mj-ea"/>
                <a:cs typeface="+mj-cs"/>
              </a:rPr>
            </a:br>
            <a:r>
              <a:rPr kumimoji="0" lang="en-US" sz="3600" b="0" i="1" u="none" strike="noStrike" kern="1200" cap="none" spc="0" normalizeH="0" baseline="0" noProof="0" dirty="0">
                <a:ln>
                  <a:noFill/>
                </a:ln>
                <a:solidFill>
                  <a:srgbClr val="AC0000"/>
                </a:solidFill>
                <a:effectLst/>
                <a:uLnTx/>
                <a:uFillTx/>
                <a:latin typeface="Sanserif"/>
                <a:ea typeface="+mj-ea"/>
                <a:cs typeface="+mj-cs"/>
              </a:rPr>
              <a:t>examples of Republican-Democratic divide</a:t>
            </a:r>
            <a:endParaRPr lang="en-US" i="1" dirty="0"/>
          </a:p>
        </p:txBody>
      </p:sp>
      <p:graphicFrame>
        <p:nvGraphicFramePr>
          <p:cNvPr id="9" name="Content Placeholder 8">
            <a:extLst>
              <a:ext uri="{FF2B5EF4-FFF2-40B4-BE49-F238E27FC236}">
                <a16:creationId xmlns:a16="http://schemas.microsoft.com/office/drawing/2014/main" id="{34DBA180-5429-4899-AD3E-2ADE080F4F5B}"/>
              </a:ext>
            </a:extLst>
          </p:cNvPr>
          <p:cNvGraphicFramePr>
            <a:graphicFrameLocks noGrp="1"/>
          </p:cNvGraphicFramePr>
          <p:nvPr>
            <p:ph sz="quarter" idx="11"/>
            <p:extLst>
              <p:ext uri="{D42A27DB-BD31-4B8C-83A1-F6EECF244321}">
                <p14:modId xmlns:p14="http://schemas.microsoft.com/office/powerpoint/2010/main" val="1173892875"/>
              </p:ext>
            </p:extLst>
          </p:nvPr>
        </p:nvGraphicFramePr>
        <p:xfrm>
          <a:off x="714703" y="1503724"/>
          <a:ext cx="8628994" cy="47446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1A7D32A-1F7F-433D-B7DC-2D7D068886E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23ADFF05-B4BD-4529-AEF3-DFE11DEC2E85}"/>
              </a:ext>
            </a:extLst>
          </p:cNvPr>
          <p:cNvSpPr>
            <a:spLocks noGrp="1"/>
          </p:cNvSpPr>
          <p:nvPr>
            <p:ph type="sldNum" sz="quarter" idx="10"/>
          </p:nvPr>
        </p:nvSpPr>
        <p:spPr/>
        <p:txBody>
          <a:bodyPr>
            <a:normAutofit lnSpcReduction="10000"/>
          </a:bodyPr>
          <a:lstStyle/>
          <a:p>
            <a:fld id="{68151E55-6873-49E2-B8D5-2F265E6F1973}" type="slidenum">
              <a:rPr lang="en-US" smtClean="0"/>
              <a:t>137</a:t>
            </a:fld>
            <a:endParaRPr lang="en-US" dirty="0"/>
          </a:p>
        </p:txBody>
      </p:sp>
      <p:sp>
        <p:nvSpPr>
          <p:cNvPr id="10" name="TextBox 9">
            <a:extLst>
              <a:ext uri="{FF2B5EF4-FFF2-40B4-BE49-F238E27FC236}">
                <a16:creationId xmlns:a16="http://schemas.microsoft.com/office/drawing/2014/main" id="{2FC96F97-637E-4ABB-B540-7A932303CDF4}"/>
              </a:ext>
            </a:extLst>
          </p:cNvPr>
          <p:cNvSpPr txBox="1"/>
          <p:nvPr/>
        </p:nvSpPr>
        <p:spPr>
          <a:xfrm>
            <a:off x="8891752" y="1734207"/>
            <a:ext cx="2610131" cy="2031325"/>
          </a:xfrm>
          <a:prstGeom prst="rect">
            <a:avLst/>
          </a:prstGeom>
          <a:noFill/>
        </p:spPr>
        <p:txBody>
          <a:bodyPr wrap="square" rtlCol="0">
            <a:spAutoFit/>
          </a:bodyPr>
          <a:lstStyle/>
          <a:p>
            <a:r>
              <a:rPr lang="en-US" dirty="0"/>
              <a:t>The Republican and Democratic parties play up the issues that divide them, which influences the opinions of those who identify with each party.</a:t>
            </a:r>
          </a:p>
        </p:txBody>
      </p:sp>
      <p:sp>
        <p:nvSpPr>
          <p:cNvPr id="11" name="TextBox 10">
            <a:extLst>
              <a:ext uri="{FF2B5EF4-FFF2-40B4-BE49-F238E27FC236}">
                <a16:creationId xmlns:a16="http://schemas.microsoft.com/office/drawing/2014/main" id="{2F14E53A-26AB-44F1-82B0-35A502E7C6D3}"/>
              </a:ext>
            </a:extLst>
          </p:cNvPr>
          <p:cNvSpPr txBox="1"/>
          <p:nvPr/>
        </p:nvSpPr>
        <p:spPr>
          <a:xfrm>
            <a:off x="355600" y="6063734"/>
            <a:ext cx="4429418" cy="369332"/>
          </a:xfrm>
          <a:prstGeom prst="rect">
            <a:avLst/>
          </a:prstGeom>
          <a:noFill/>
        </p:spPr>
        <p:txBody>
          <a:bodyPr wrap="none" rtlCol="0">
            <a:spAutoFit/>
          </a:bodyPr>
          <a:lstStyle/>
          <a:p>
            <a:r>
              <a:rPr lang="en-US" dirty="0"/>
              <a:t>Source: Pew Research Center poll, 2019.</a:t>
            </a:r>
          </a:p>
        </p:txBody>
      </p:sp>
      <p:sp>
        <p:nvSpPr>
          <p:cNvPr id="8" name="Footer Placeholder 3">
            <a:extLst>
              <a:ext uri="{FF2B5EF4-FFF2-40B4-BE49-F238E27FC236}">
                <a16:creationId xmlns:a16="http://schemas.microsoft.com/office/drawing/2014/main" id="{25E941AD-E87D-4D60-B544-24617B9D82FC}"/>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7350283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6, </a:t>
            </a:r>
          </a:p>
          <a:p>
            <a:pPr marL="0" indent="0" algn="ctr" defTabSz="457200">
              <a:spcBef>
                <a:spcPts val="1800"/>
              </a:spcBef>
              <a:spcAft>
                <a:spcPts val="0"/>
              </a:spcAft>
              <a:buNone/>
              <a:defRPr/>
            </a:pPr>
            <a:r>
              <a:rPr lang="en-US" altLang="en-US" sz="4400" b="1" dirty="0">
                <a:solidFill>
                  <a:srgbClr val="C00000"/>
                </a:solidFill>
                <a:latin typeface="Sanserif"/>
              </a:rPr>
              <a:t>Public Opinion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138</a:t>
            </a:fld>
            <a:endParaRPr lang="en-US" dirty="0">
              <a:solidFill>
                <a:srgbClr val="000000"/>
              </a:solidFill>
              <a:latin typeface="Sanserif"/>
            </a:endParaRPr>
          </a:p>
        </p:txBody>
      </p:sp>
    </p:spTree>
    <p:extLst>
      <p:ext uri="{BB962C8B-B14F-4D97-AF65-F5344CB8AC3E}">
        <p14:creationId xmlns:p14="http://schemas.microsoft.com/office/powerpoint/2010/main" val="6813434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45685A-FC6C-4E52-8AA1-99A5F95F933E}"/>
              </a:ext>
            </a:extLst>
          </p:cNvPr>
          <p:cNvSpPr>
            <a:spLocks noGrp="1"/>
          </p:cNvSpPr>
          <p:nvPr>
            <p:ph type="title"/>
          </p:nvPr>
        </p:nvSpPr>
        <p:spPr/>
        <p:txBody>
          <a:bodyPr>
            <a:noAutofit/>
          </a:bodyPr>
          <a:lstStyle/>
          <a:p>
            <a:pPr algn="ctr"/>
            <a:r>
              <a:rPr lang="en-US" sz="3600" b="1" dirty="0">
                <a:solidFill>
                  <a:schemeClr val="tx1"/>
                </a:solidFill>
              </a:rPr>
              <a:t>POLL: </a:t>
            </a:r>
            <a:r>
              <a:rPr lang="en-US" sz="3600" b="1" dirty="0">
                <a:solidFill>
                  <a:srgbClr val="C00000"/>
                </a:solidFill>
              </a:rPr>
              <a:t>Which factor is most likely to affect the accuracy of a public opinion poll?</a:t>
            </a:r>
          </a:p>
        </p:txBody>
      </p:sp>
      <p:sp>
        <p:nvSpPr>
          <p:cNvPr id="9" name="Content Placeholder 8">
            <a:extLst>
              <a:ext uri="{FF2B5EF4-FFF2-40B4-BE49-F238E27FC236}">
                <a16:creationId xmlns:a16="http://schemas.microsoft.com/office/drawing/2014/main" id="{F8B7832A-A818-4B70-83EB-3F2B78E04CD9}"/>
              </a:ext>
            </a:extLst>
          </p:cNvPr>
          <p:cNvSpPr>
            <a:spLocks noGrp="1"/>
          </p:cNvSpPr>
          <p:nvPr>
            <p:ph sz="quarter" idx="11"/>
          </p:nvPr>
        </p:nvSpPr>
        <p:spPr>
          <a:xfrm>
            <a:off x="1240221" y="2337434"/>
            <a:ext cx="9059918" cy="3910967"/>
          </a:xfrm>
        </p:spPr>
        <p:txBody>
          <a:bodyPr>
            <a:normAutofit/>
          </a:bodyPr>
          <a:lstStyle/>
          <a:p>
            <a:pPr marL="457200" indent="-457200">
              <a:buAutoNum type="arabicPeriod"/>
            </a:pPr>
            <a:r>
              <a:rPr lang="en-US" sz="2400" dirty="0"/>
              <a:t>Whether poll respondents are contacted by the phone or in person.</a:t>
            </a:r>
          </a:p>
          <a:p>
            <a:pPr marL="457200" indent="-457200">
              <a:buAutoNum type="arabicPeriod"/>
            </a:pPr>
            <a:r>
              <a:rPr lang="en-US" sz="2400" dirty="0"/>
              <a:t>Size of the population being polled.</a:t>
            </a:r>
          </a:p>
          <a:p>
            <a:pPr marL="457200" indent="-457200">
              <a:buAutoNum type="arabicPeriod"/>
            </a:pPr>
            <a:r>
              <a:rPr lang="en-US" sz="2400" dirty="0">
                <a:solidFill>
                  <a:srgbClr val="FF0000"/>
                </a:solidFill>
              </a:rPr>
              <a:t>Size of the sample.</a:t>
            </a:r>
          </a:p>
          <a:p>
            <a:pPr marL="457200" indent="-457200">
              <a:buAutoNum type="arabicPeriod"/>
            </a:pPr>
            <a:r>
              <a:rPr lang="en-US" sz="2400" dirty="0"/>
              <a:t>Whether the poll is conducted by an organization that specializes in polling (</a:t>
            </a:r>
            <a:r>
              <a:rPr lang="en-US" sz="2400" dirty="0" err="1"/>
              <a:t>e,g</a:t>
            </a:r>
            <a:r>
              <a:rPr lang="en-US" sz="2400" dirty="0"/>
              <a:t>,, Gallup poll or Harris Poll) or one that doesn’t specialize in polling (e.g., Fox News poll or New York Times poll).</a:t>
            </a:r>
          </a:p>
          <a:p>
            <a:pPr marL="457200" indent="-457200">
              <a:buAutoNum type="arabicPeriod"/>
            </a:pPr>
            <a:r>
              <a:rPr lang="en-US" sz="2400" dirty="0"/>
              <a:t>Whether the poll focuses on political questions or focuses on non-political questions, such as people’s media or buying habits.</a:t>
            </a:r>
          </a:p>
        </p:txBody>
      </p:sp>
      <p:sp>
        <p:nvSpPr>
          <p:cNvPr id="10" name="Text Placeholder 9">
            <a:extLst>
              <a:ext uri="{FF2B5EF4-FFF2-40B4-BE49-F238E27FC236}">
                <a16:creationId xmlns:a16="http://schemas.microsoft.com/office/drawing/2014/main" id="{6F7EEEF8-CAFF-417B-872B-F29D83E9B39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96A15665-8E34-44C0-8CEF-3A390334E1D7}"/>
              </a:ext>
            </a:extLst>
          </p:cNvPr>
          <p:cNvSpPr>
            <a:spLocks noGrp="1"/>
          </p:cNvSpPr>
          <p:nvPr>
            <p:ph type="sldNum" sz="quarter" idx="10"/>
          </p:nvPr>
        </p:nvSpPr>
        <p:spPr/>
        <p:txBody>
          <a:bodyPr>
            <a:normAutofit lnSpcReduction="10000"/>
          </a:bodyPr>
          <a:lstStyle/>
          <a:p>
            <a:fld id="{68151E55-6873-49E2-B8D5-2F265E6F1973}" type="slidenum">
              <a:rPr lang="en-US" smtClean="0"/>
              <a:t>139</a:t>
            </a:fld>
            <a:endParaRPr lang="en-US" dirty="0"/>
          </a:p>
        </p:txBody>
      </p:sp>
      <p:sp>
        <p:nvSpPr>
          <p:cNvPr id="11" name="Text Placeholder 10">
            <a:extLst>
              <a:ext uri="{FF2B5EF4-FFF2-40B4-BE49-F238E27FC236}">
                <a16:creationId xmlns:a16="http://schemas.microsoft.com/office/drawing/2014/main" id="{B64F32C7-4B00-4293-A026-E704062A8385}"/>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CC9C17F5-6C30-4B75-821D-CD99AED66F36}"/>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74617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0332" y="247651"/>
            <a:ext cx="11011551" cy="847725"/>
          </a:xfrm>
        </p:spPr>
        <p:txBody>
          <a:bodyPr>
            <a:noAutofit/>
          </a:bodyPr>
          <a:lstStyle/>
          <a:p>
            <a:pPr algn="ctr" defTabSz="457200"/>
            <a:r>
              <a:rPr lang="en-US" sz="3600" b="1" dirty="0">
                <a:solidFill>
                  <a:schemeClr val="tx1"/>
                </a:solidFill>
                <a:latin typeface="Sanserif"/>
              </a:rPr>
              <a:t>POLL:</a:t>
            </a:r>
            <a:r>
              <a:rPr lang="en-US" sz="3600" b="0" dirty="0">
                <a:solidFill>
                  <a:srgbClr val="AC0000"/>
                </a:solidFill>
                <a:latin typeface="Sanserif"/>
              </a:rPr>
              <a:t> </a:t>
            </a:r>
            <a:r>
              <a:rPr lang="en-US" sz="3200" b="1" dirty="0">
                <a:solidFill>
                  <a:srgbClr val="AC0000"/>
                </a:solidFill>
                <a:latin typeface="Sanserif"/>
              </a:rPr>
              <a:t>Critical thinking in forming a political opinion is associated with which of the following?</a:t>
            </a:r>
            <a:endParaRPr lang="en-IN" sz="3200" b="1" dirty="0">
              <a:solidFill>
                <a:srgbClr val="AC0000"/>
              </a:solidFill>
              <a:latin typeface="Sanserif"/>
            </a:endParaRPr>
          </a:p>
        </p:txBody>
      </p:sp>
      <p:sp>
        <p:nvSpPr>
          <p:cNvPr id="13" name="Content Placeholder 2"/>
          <p:cNvSpPr>
            <a:spLocks noGrp="1"/>
          </p:cNvSpPr>
          <p:nvPr>
            <p:ph sz="quarter" idx="11"/>
          </p:nvPr>
        </p:nvSpPr>
        <p:spPr>
          <a:xfrm>
            <a:off x="1208598" y="1767840"/>
            <a:ext cx="9485906" cy="4699636"/>
          </a:xfrm>
        </p:spPr>
        <p:txBody>
          <a:bodyPr>
            <a:normAutofit/>
          </a:bodyPr>
          <a:lstStyle/>
          <a:p>
            <a:pPr marL="514350" indent="-514350" defTabSz="457200">
              <a:spcAft>
                <a:spcPts val="0"/>
              </a:spcAft>
              <a:buAutoNum type="arabicPeriod"/>
              <a:defRPr/>
            </a:pPr>
            <a:r>
              <a:rPr lang="en-US" altLang="en-US" sz="2800" dirty="0">
                <a:solidFill>
                  <a:prstClr val="black"/>
                </a:solidFill>
                <a:latin typeface="Sanserif"/>
              </a:rPr>
              <a:t>Studying opinion polls to determine what most people think.</a:t>
            </a:r>
          </a:p>
          <a:p>
            <a:pPr marL="514350" indent="-514350" defTabSz="457200">
              <a:spcAft>
                <a:spcPts val="0"/>
              </a:spcAft>
              <a:buAutoNum type="arabicPeriod"/>
              <a:defRPr/>
            </a:pPr>
            <a:r>
              <a:rPr lang="en-US" altLang="en-US" sz="2800" dirty="0">
                <a:solidFill>
                  <a:prstClr val="black"/>
                </a:solidFill>
                <a:latin typeface="Sanserif"/>
              </a:rPr>
              <a:t>Trusting the judgment of close friends.</a:t>
            </a:r>
          </a:p>
          <a:p>
            <a:pPr marL="514350" indent="-514350" defTabSz="457200">
              <a:spcAft>
                <a:spcPts val="0"/>
              </a:spcAft>
              <a:buAutoNum type="arabicPeriod"/>
              <a:defRPr/>
            </a:pPr>
            <a:r>
              <a:rPr lang="en-US" altLang="en-US" sz="2800" dirty="0" err="1">
                <a:solidFill>
                  <a:prstClr val="black"/>
                </a:solidFill>
                <a:latin typeface="Sanserif"/>
              </a:rPr>
              <a:t>Ignorning</a:t>
            </a:r>
            <a:r>
              <a:rPr lang="en-US" altLang="en-US" sz="2800" dirty="0">
                <a:solidFill>
                  <a:prstClr val="black"/>
                </a:solidFill>
                <a:latin typeface="Sanserif"/>
              </a:rPr>
              <a:t> your values and interests in order to form an objective opinion.</a:t>
            </a:r>
          </a:p>
          <a:p>
            <a:pPr marL="514350" indent="-514350" defTabSz="457200">
              <a:spcAft>
                <a:spcPts val="0"/>
              </a:spcAft>
              <a:buAutoNum type="arabicPeriod"/>
              <a:defRPr/>
            </a:pPr>
            <a:r>
              <a:rPr lang="en-US" altLang="en-US" sz="2800" dirty="0">
                <a:solidFill>
                  <a:srgbClr val="FF0000"/>
                </a:solidFill>
                <a:latin typeface="Sanserif"/>
              </a:rPr>
              <a:t>Determining and weighing the relevant facts in the process of forming an opinion.</a:t>
            </a:r>
          </a:p>
          <a:p>
            <a:pPr marL="514350" indent="-514350" defTabSz="457200">
              <a:spcAft>
                <a:spcPts val="0"/>
              </a:spcAft>
              <a:buAutoNum type="arabicPeriod"/>
              <a:defRPr/>
            </a:pPr>
            <a:r>
              <a:rPr lang="en-US" altLang="en-US" sz="2800" dirty="0">
                <a:solidFill>
                  <a:prstClr val="black"/>
                </a:solidFill>
                <a:latin typeface="Sanserif"/>
              </a:rPr>
              <a:t>Relying on the judgment of trusted political leaders.</a:t>
            </a:r>
          </a:p>
          <a:p>
            <a:pPr marL="0" indent="0" defTabSz="457200">
              <a:spcAft>
                <a:spcPts val="0"/>
              </a:spcAft>
              <a:buNone/>
              <a:defRPr/>
            </a:pPr>
            <a:endParaRPr lang="en-US" altLang="en-US" sz="2800" dirty="0">
              <a:solidFill>
                <a:prstClr val="black"/>
              </a:solidFill>
              <a:latin typeface="Sanserif"/>
            </a:endParaRPr>
          </a:p>
          <a:p>
            <a:pPr defTabSz="457200">
              <a:spcAft>
                <a:spcPts val="0"/>
              </a:spcAft>
              <a:defRPr/>
            </a:pPr>
            <a:endParaRPr lang="en-US" altLang="en-US" sz="2800" dirty="0">
              <a:solidFill>
                <a:prstClr val="black"/>
              </a:solidFill>
              <a:latin typeface="Sanserif"/>
            </a:endParaRP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14</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DF4ACE2E-71BF-4CDC-853E-90D7D4AA88F8}"/>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42176947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20717" y="247651"/>
            <a:ext cx="11466786" cy="737870"/>
          </a:xfrm>
        </p:spPr>
        <p:txBody>
          <a:bodyPr>
            <a:noAutofit/>
          </a:bodyPr>
          <a:lstStyle/>
          <a:p>
            <a:pPr algn="ctr" defTabSz="457200"/>
            <a:r>
              <a:rPr lang="en-US" sz="4000" b="1" dirty="0">
                <a:solidFill>
                  <a:srgbClr val="AC0000"/>
                </a:solidFill>
                <a:latin typeface="Sanserif"/>
              </a:rPr>
              <a:t>Everything else being equal, the accuracy of a poll depends chiefly on the size of the sample</a:t>
            </a:r>
            <a:endParaRPr lang="en-IN" sz="4000" b="1" dirty="0">
              <a:solidFill>
                <a:srgbClr val="AC0000"/>
              </a:solidFill>
              <a:latin typeface="Sanserif"/>
            </a:endParaRPr>
          </a:p>
        </p:txBody>
      </p:sp>
      <p:sp>
        <p:nvSpPr>
          <p:cNvPr id="13" name="Content Placeholder 2"/>
          <p:cNvSpPr>
            <a:spLocks noGrp="1"/>
          </p:cNvSpPr>
          <p:nvPr>
            <p:ph sz="quarter" idx="11"/>
          </p:nvPr>
        </p:nvSpPr>
        <p:spPr>
          <a:xfrm>
            <a:off x="872359" y="1639614"/>
            <a:ext cx="10652233" cy="4970736"/>
          </a:xfrm>
        </p:spPr>
        <p:txBody>
          <a:bodyPr>
            <a:normAutofit fontScale="55000" lnSpcReduction="20000"/>
          </a:bodyPr>
          <a:lstStyle/>
          <a:p>
            <a:pPr defTabSz="457200">
              <a:spcBef>
                <a:spcPts val="1800"/>
              </a:spcBef>
              <a:spcAft>
                <a:spcPts val="0"/>
              </a:spcAft>
              <a:defRPr/>
            </a:pPr>
            <a:r>
              <a:rPr lang="en-US" altLang="en-US" sz="2800" dirty="0">
                <a:solidFill>
                  <a:prstClr val="black"/>
                </a:solidFill>
                <a:latin typeface="Sanserif"/>
              </a:rPr>
              <a:t>Polling is based on the law of probabilities. The larger the sample, the more likely that the results will reflect the actual characteristics of the population being sampled.</a:t>
            </a:r>
          </a:p>
          <a:p>
            <a:pPr defTabSz="457200">
              <a:spcBef>
                <a:spcPts val="1800"/>
              </a:spcBef>
              <a:spcAft>
                <a:spcPts val="0"/>
              </a:spcAft>
              <a:defRPr/>
            </a:pPr>
            <a:r>
              <a:rPr lang="en-US" altLang="en-US" sz="2800" dirty="0">
                <a:solidFill>
                  <a:prstClr val="black"/>
                </a:solidFill>
                <a:latin typeface="Sanserif"/>
              </a:rPr>
              <a:t>	Assume, for example, that you have a jar with 1000 marbles, half of them red and half blue. If you were blindfolded and took 10 	marbles from the jar, you might get 5 of each but the odds are better that you’ll get 6 or 7 of one color. If you were to conclude 	on that basis that 60 or 70 percent of the marbles were of that color, your estimate of the color distribution in the jar would be 	wildly inaccurate.</a:t>
            </a:r>
          </a:p>
          <a:p>
            <a:pPr defTabSz="457200">
              <a:spcBef>
                <a:spcPts val="1800"/>
              </a:spcBef>
              <a:spcAft>
                <a:spcPts val="0"/>
              </a:spcAft>
              <a:defRPr/>
            </a:pPr>
            <a:r>
              <a:rPr lang="en-US" altLang="en-US" sz="2800" dirty="0">
                <a:solidFill>
                  <a:prstClr val="black"/>
                </a:solidFill>
                <a:latin typeface="Sanserif"/>
              </a:rPr>
              <a:t>	On the other hand, if you were blindfolded and took 500 marbles from the jar, the odds are high that you’d get roughly half blue 	ones and half red ones, which is the actual distribution of the 1,000 marbles.</a:t>
            </a:r>
          </a:p>
          <a:p>
            <a:pPr defTabSz="457200">
              <a:spcBef>
                <a:spcPts val="1800"/>
              </a:spcBef>
              <a:spcAft>
                <a:spcPts val="0"/>
              </a:spcAft>
              <a:defRPr/>
            </a:pPr>
            <a:r>
              <a:rPr lang="en-US" altLang="en-US" sz="2800" dirty="0">
                <a:solidFill>
                  <a:prstClr val="black"/>
                </a:solidFill>
                <a:latin typeface="Sanserif"/>
              </a:rPr>
              <a:t>	If the jar had a million marbles rather than 1000, it is still the case that the random selection of 500 marbles would likely provide 	a close approximation of the distribution of marbles in the jar. Thus, the size of the sample is more important than the size of the 	population to the accuracy of a poll.</a:t>
            </a:r>
          </a:p>
          <a:p>
            <a:pPr defTabSz="457200">
              <a:spcBef>
                <a:spcPts val="1800"/>
              </a:spcBef>
              <a:spcAft>
                <a:spcPts val="0"/>
              </a:spcAft>
              <a:defRPr/>
            </a:pPr>
            <a:r>
              <a:rPr lang="en-US" altLang="en-US" sz="2800" b="1" dirty="0">
                <a:solidFill>
                  <a:prstClr val="black"/>
                </a:solidFill>
                <a:latin typeface="Sanserif"/>
              </a:rPr>
              <a:t>Sampling error </a:t>
            </a:r>
            <a:r>
              <a:rPr lang="en-US" altLang="en-US" sz="2800" dirty="0">
                <a:solidFill>
                  <a:prstClr val="black"/>
                </a:solidFill>
                <a:latin typeface="Sanserif"/>
              </a:rPr>
              <a:t>refers to the likelihood that a sample is an accurate reflection of the population being sampled. Everything else being equal, the larger the sample, the more accurate the results. Here’s are examples of the size of the sampling error:</a:t>
            </a:r>
          </a:p>
          <a:p>
            <a:pPr defTabSz="457200">
              <a:spcBef>
                <a:spcPts val="1800"/>
              </a:spcBef>
              <a:spcAft>
                <a:spcPts val="0"/>
              </a:spcAft>
              <a:defRPr/>
            </a:pPr>
            <a:r>
              <a:rPr lang="en-US" altLang="en-US" sz="2800" dirty="0">
                <a:solidFill>
                  <a:prstClr val="black"/>
                </a:solidFill>
                <a:latin typeface="Sanserif"/>
              </a:rPr>
              <a:t>	Sample of 100 respondents – sampling error is approximately +/- 13%</a:t>
            </a:r>
            <a:br>
              <a:rPr lang="en-US" altLang="en-US" sz="2800" dirty="0">
                <a:solidFill>
                  <a:prstClr val="black"/>
                </a:solidFill>
                <a:latin typeface="Sanserif"/>
              </a:rPr>
            </a:br>
            <a:r>
              <a:rPr lang="en-US" altLang="en-US" sz="2800" dirty="0">
                <a:solidFill>
                  <a:prstClr val="black"/>
                </a:solidFill>
                <a:latin typeface="Sanserif"/>
              </a:rPr>
              <a:t>	Sample of 375 respondents – sampling error is approximately +/- 5%</a:t>
            </a:r>
            <a:br>
              <a:rPr lang="en-US" altLang="en-US" sz="2800" dirty="0">
                <a:solidFill>
                  <a:prstClr val="black"/>
                </a:solidFill>
                <a:latin typeface="Sanserif"/>
              </a:rPr>
            </a:br>
            <a:r>
              <a:rPr lang="en-US" altLang="en-US" sz="2800" dirty="0">
                <a:solidFill>
                  <a:prstClr val="black"/>
                </a:solidFill>
                <a:latin typeface="Sanserif"/>
              </a:rPr>
              <a:t>	Sample of 1200 respondents – sampling error is approximately +/- 3%</a:t>
            </a:r>
            <a:br>
              <a:rPr lang="en-US" altLang="en-US" sz="2800" dirty="0">
                <a:solidFill>
                  <a:prstClr val="black"/>
                </a:solidFill>
                <a:latin typeface="Sanserif"/>
              </a:rPr>
            </a:br>
            <a:r>
              <a:rPr lang="en-US" altLang="en-US" sz="2800" dirty="0">
                <a:solidFill>
                  <a:prstClr val="black"/>
                </a:solidFill>
                <a:latin typeface="Sanserif"/>
              </a:rPr>
              <a:t>	</a:t>
            </a:r>
          </a:p>
          <a:p>
            <a:pPr defTabSz="457200">
              <a:spcBef>
                <a:spcPts val="1800"/>
              </a:spcBef>
              <a:spcAft>
                <a:spcPts val="0"/>
              </a:spcAft>
              <a:defRPr/>
            </a:pPr>
            <a:endParaRPr lang="en-US" altLang="en-US" sz="2800" dirty="0">
              <a:solidFill>
                <a:prstClr val="black"/>
              </a:solidFill>
              <a:latin typeface="Sanserif"/>
            </a:endParaRPr>
          </a:p>
          <a:p>
            <a:pPr marL="457200" indent="-457200" defTabSz="457200">
              <a:spcBef>
                <a:spcPts val="1800"/>
              </a:spcBef>
              <a:spcAft>
                <a:spcPts val="0"/>
              </a:spcAft>
              <a:buAutoNum type="arabicPeriod"/>
              <a:defRPr/>
            </a:pPr>
            <a:endParaRPr lang="en-US" altLang="en-US" sz="2800" dirty="0">
              <a:solidFill>
                <a:prstClr val="black"/>
              </a:solidFill>
              <a:latin typeface="Sanserif"/>
            </a:endParaRP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140</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9D8B3F2F-D4FF-44DD-829F-60D272194DD8}"/>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3443450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6, </a:t>
            </a:r>
          </a:p>
          <a:p>
            <a:pPr marL="0" indent="0" algn="ctr" defTabSz="457200">
              <a:spcBef>
                <a:spcPts val="1800"/>
              </a:spcBef>
              <a:spcAft>
                <a:spcPts val="0"/>
              </a:spcAft>
              <a:buNone/>
              <a:defRPr/>
            </a:pPr>
            <a:r>
              <a:rPr lang="en-US" altLang="en-US" sz="4400" b="1" dirty="0">
                <a:solidFill>
                  <a:srgbClr val="C00000"/>
                </a:solidFill>
                <a:latin typeface="Sanserif"/>
              </a:rPr>
              <a:t>Public Opinion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141</a:t>
            </a:fld>
            <a:endParaRPr lang="en-US" dirty="0">
              <a:solidFill>
                <a:srgbClr val="000000"/>
              </a:solidFill>
              <a:latin typeface="Sanserif"/>
            </a:endParaRPr>
          </a:p>
        </p:txBody>
      </p:sp>
    </p:spTree>
    <p:extLst>
      <p:ext uri="{BB962C8B-B14F-4D97-AF65-F5344CB8AC3E}">
        <p14:creationId xmlns:p14="http://schemas.microsoft.com/office/powerpoint/2010/main" val="17306825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365125"/>
          </a:xfrm>
        </p:spPr>
        <p:txBody>
          <a:bodyPr>
            <a:noAutofit/>
          </a:bodyPr>
          <a:lstStyle/>
          <a:p>
            <a:pPr marL="0" marR="0">
              <a:spcBef>
                <a:spcPts val="0"/>
              </a:spcBef>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400" dirty="0">
                <a:latin typeface="Calibri" panose="020F0502020204030204" pitchFamily="34" charset="0"/>
                <a:ea typeface="Calibri" panose="020F0502020204030204" pitchFamily="34" charset="0"/>
                <a:cs typeface="Times New Roman" panose="02020603050405020304" pitchFamily="18" charset="0"/>
              </a:rPr>
              <a:t>Most elected officials care what people like me think.</a:t>
            </a:r>
            <a:endParaRPr lang="en-US" sz="44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30400" y="2844800"/>
            <a:ext cx="7508875" cy="3479798"/>
          </a:xfrm>
        </p:spPr>
        <p:txBody>
          <a:bodyPr>
            <a:normAutofit/>
          </a:bodyPr>
          <a:lstStyle/>
          <a:p>
            <a:pPr marL="514350" indent="-514350">
              <a:buAutoNum type="arabicPeriod"/>
            </a:pPr>
            <a:r>
              <a:rPr lang="en-US" sz="3600" dirty="0"/>
              <a:t>Agree</a:t>
            </a:r>
          </a:p>
          <a:p>
            <a:pPr marL="514350" indent="-514350">
              <a:buAutoNum type="arabicPeriod"/>
            </a:pPr>
            <a:r>
              <a:rPr lang="en-US" sz="3600" dirty="0"/>
              <a:t>Disagree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142</a:t>
            </a:fld>
            <a:endParaRPr lang="en-US"/>
          </a:p>
        </p:txBody>
      </p:sp>
    </p:spTree>
    <p:extLst>
      <p:ext uri="{BB962C8B-B14F-4D97-AF65-F5344CB8AC3E}">
        <p14:creationId xmlns:p14="http://schemas.microsoft.com/office/powerpoint/2010/main" val="16548178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143</a:t>
            </a:fld>
            <a:endParaRPr lang="en-US"/>
          </a:p>
        </p:txBody>
      </p:sp>
      <p:sp>
        <p:nvSpPr>
          <p:cNvPr id="6" name="Footer Placeholder 5">
            <a:extLst>
              <a:ext uri="{FF2B5EF4-FFF2-40B4-BE49-F238E27FC236}">
                <a16:creationId xmlns:a16="http://schemas.microsoft.com/office/drawing/2014/main" id="{52AA1A62-DAAF-473F-A64E-A69F35959A6A}"/>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3341313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284479"/>
            <a:ext cx="11401425" cy="1267966"/>
          </a:xfrm>
        </p:spPr>
        <p:txBody>
          <a:bodyPr>
            <a:noAutofit/>
          </a:bodyPr>
          <a:lstStyle/>
          <a:p>
            <a:pPr marL="0" marR="0">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400" dirty="0">
                <a:latin typeface="Calibri" panose="020F0502020204030204" pitchFamily="34" charset="0"/>
                <a:ea typeface="Calibri" panose="020F0502020204030204" pitchFamily="34" charset="0"/>
                <a:cs typeface="Times New Roman" panose="02020603050405020304" pitchFamily="18" charset="0"/>
              </a:rPr>
              <a:t>Most elected officials care what people like me think.</a:t>
            </a:r>
            <a:endParaRPr lang="en-US" sz="44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848303"/>
            <a:ext cx="7534275" cy="3476295"/>
          </a:xfrm>
        </p:spPr>
        <p:txBody>
          <a:bodyPr>
            <a:normAutofit/>
          </a:bodyPr>
          <a:lstStyle/>
          <a:p>
            <a:pPr marL="514350" indent="-514350">
              <a:buAutoNum type="arabicPeriod"/>
            </a:pPr>
            <a:r>
              <a:rPr lang="en-US" dirty="0"/>
              <a:t>Agree</a:t>
            </a:r>
          </a:p>
          <a:p>
            <a:pPr marL="514350" indent="-514350">
              <a:buAutoNum type="arabicPeriod"/>
            </a:pPr>
            <a:r>
              <a:rPr lang="en-US" dirty="0"/>
              <a:t>Disagree</a:t>
            </a:r>
          </a:p>
          <a:p>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144</a:t>
            </a:fld>
            <a:endParaRPr lang="en-US"/>
          </a:p>
        </p:txBody>
      </p:sp>
      <p:sp>
        <p:nvSpPr>
          <p:cNvPr id="6" name="TextBox 5">
            <a:extLst>
              <a:ext uri="{FF2B5EF4-FFF2-40B4-BE49-F238E27FC236}">
                <a16:creationId xmlns:a16="http://schemas.microsoft.com/office/drawing/2014/main" id="{F020CBC5-1B54-4376-9EE2-2A790A546819}"/>
              </a:ext>
            </a:extLst>
          </p:cNvPr>
          <p:cNvSpPr txBox="1"/>
          <p:nvPr/>
        </p:nvSpPr>
        <p:spPr>
          <a:xfrm>
            <a:off x="1574800" y="5039360"/>
            <a:ext cx="958200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7" name="Footer Placeholder 6">
            <a:extLst>
              <a:ext uri="{FF2B5EF4-FFF2-40B4-BE49-F238E27FC236}">
                <a16:creationId xmlns:a16="http://schemas.microsoft.com/office/drawing/2014/main" id="{6B5F7772-856D-416C-A420-76DC7B343A41}"/>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746242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7"/>
            <a:ext cx="11277600" cy="1154890"/>
          </a:xfrm>
        </p:spPr>
        <p:txBody>
          <a:bodyPr>
            <a:noAutofit/>
          </a:bodyPr>
          <a:lstStyle/>
          <a:p>
            <a:r>
              <a:rPr lang="en-US" sz="4000" dirty="0"/>
              <a:t>What Americans think on the question of whether public officials care about them</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extLst>
              <p:ext uri="{D42A27DB-BD31-4B8C-83A1-F6EECF244321}">
                <p14:modId xmlns:p14="http://schemas.microsoft.com/office/powerpoint/2010/main" val="3172682500"/>
              </p:ext>
            </p:extLst>
          </p:nvPr>
        </p:nvGraphicFramePr>
        <p:xfrm>
          <a:off x="1513839" y="1590040"/>
          <a:ext cx="103313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145</a:t>
            </a:fld>
            <a:endParaRPr lang="en-US"/>
          </a:p>
        </p:txBody>
      </p:sp>
    </p:spTree>
    <p:extLst>
      <p:ext uri="{BB962C8B-B14F-4D97-AF65-F5344CB8AC3E}">
        <p14:creationId xmlns:p14="http://schemas.microsoft.com/office/powerpoint/2010/main" val="40665844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6, </a:t>
            </a:r>
          </a:p>
          <a:p>
            <a:pPr marL="0" indent="0" algn="ctr" defTabSz="457200">
              <a:spcBef>
                <a:spcPts val="1800"/>
              </a:spcBef>
              <a:spcAft>
                <a:spcPts val="0"/>
              </a:spcAft>
              <a:buNone/>
              <a:defRPr/>
            </a:pPr>
            <a:r>
              <a:rPr lang="en-US" altLang="en-US" sz="4400" b="1" dirty="0">
                <a:solidFill>
                  <a:srgbClr val="C00000"/>
                </a:solidFill>
                <a:latin typeface="Sanserif"/>
              </a:rPr>
              <a:t>Public Opinion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146</a:t>
            </a:fld>
            <a:endParaRPr lang="en-US" dirty="0">
              <a:solidFill>
                <a:srgbClr val="000000"/>
              </a:solidFill>
              <a:latin typeface="Sanserif"/>
            </a:endParaRPr>
          </a:p>
        </p:txBody>
      </p:sp>
    </p:spTree>
    <p:extLst>
      <p:ext uri="{BB962C8B-B14F-4D97-AF65-F5344CB8AC3E}">
        <p14:creationId xmlns:p14="http://schemas.microsoft.com/office/powerpoint/2010/main" val="40904584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365126"/>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latin typeface="Calibri" panose="020F0502020204030204" pitchFamily="34" charset="0"/>
                <a:ea typeface="Calibri" panose="020F0502020204030204" pitchFamily="34" charset="0"/>
                <a:cs typeface="Times New Roman" panose="02020603050405020304" pitchFamily="18" charset="0"/>
              </a:rPr>
              <a:t>Do you think of yourself as a liberal, a moderate, or a conservative?</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87880" y="2844799"/>
            <a:ext cx="7534275" cy="3053079"/>
          </a:xfrm>
        </p:spPr>
        <p:txBody>
          <a:bodyPr>
            <a:normAutofit/>
          </a:bodyPr>
          <a:lstStyle/>
          <a:p>
            <a:pPr marL="514350" indent="-514350">
              <a:buAutoNum type="arabicPeriod"/>
            </a:pPr>
            <a:r>
              <a:rPr lang="en-US" dirty="0"/>
              <a:t>Liberal</a:t>
            </a:r>
          </a:p>
          <a:p>
            <a:pPr marL="514350" indent="-514350">
              <a:buAutoNum type="arabicPeriod"/>
            </a:pPr>
            <a:r>
              <a:rPr lang="en-US" dirty="0"/>
              <a:t>Moderate</a:t>
            </a:r>
          </a:p>
          <a:p>
            <a:pPr marL="514350" indent="-514350">
              <a:buAutoNum type="arabicPeriod"/>
            </a:pPr>
            <a:r>
              <a:rPr lang="en-US" dirty="0"/>
              <a:t>Conservative</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147</a:t>
            </a:fld>
            <a:endParaRPr lang="en-US"/>
          </a:p>
        </p:txBody>
      </p:sp>
      <p:sp>
        <p:nvSpPr>
          <p:cNvPr id="6" name="Footer Placeholder 5">
            <a:extLst>
              <a:ext uri="{FF2B5EF4-FFF2-40B4-BE49-F238E27FC236}">
                <a16:creationId xmlns:a16="http://schemas.microsoft.com/office/drawing/2014/main" id="{57701297-9B20-4E08-91AC-24A8F7637AB4}"/>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7928523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148</a:t>
            </a:fld>
            <a:endParaRPr lang="en-US"/>
          </a:p>
        </p:txBody>
      </p:sp>
    </p:spTree>
    <p:extLst>
      <p:ext uri="{BB962C8B-B14F-4D97-AF65-F5344CB8AC3E}">
        <p14:creationId xmlns:p14="http://schemas.microsoft.com/office/powerpoint/2010/main" val="34746641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6"/>
            <a:ext cx="11401425" cy="244477"/>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latin typeface="Calibri" panose="020F0502020204030204" pitchFamily="34" charset="0"/>
                <a:ea typeface="Calibri" panose="020F0502020204030204" pitchFamily="34" charset="0"/>
                <a:cs typeface="Times New Roman" panose="02020603050405020304" pitchFamily="18" charset="0"/>
              </a:rPr>
              <a:t>Do you think of yourself as a liberal, a moderate, or a conservative?</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138680" y="2924175"/>
            <a:ext cx="7534275" cy="3053079"/>
          </a:xfrm>
        </p:spPr>
        <p:txBody>
          <a:bodyPr>
            <a:normAutofit/>
          </a:bodyPr>
          <a:lstStyle/>
          <a:p>
            <a:pPr marL="514350" indent="-514350">
              <a:buAutoNum type="arabicPeriod"/>
            </a:pPr>
            <a:r>
              <a:rPr lang="en-US" dirty="0"/>
              <a:t>Liberal</a:t>
            </a:r>
          </a:p>
          <a:p>
            <a:pPr marL="514350" indent="-514350">
              <a:buAutoNum type="arabicPeriod"/>
            </a:pPr>
            <a:r>
              <a:rPr lang="en-US" dirty="0"/>
              <a:t>Moderate</a:t>
            </a:r>
          </a:p>
          <a:p>
            <a:pPr marL="514350" indent="-514350">
              <a:buAutoNum type="arabicPeriod"/>
            </a:pPr>
            <a:r>
              <a:rPr lang="en-US" dirty="0"/>
              <a:t>Conservative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149</a:t>
            </a:fld>
            <a:endParaRPr lang="en-US"/>
          </a:p>
        </p:txBody>
      </p:sp>
      <p:sp>
        <p:nvSpPr>
          <p:cNvPr id="6" name="TextBox 5">
            <a:extLst>
              <a:ext uri="{FF2B5EF4-FFF2-40B4-BE49-F238E27FC236}">
                <a16:creationId xmlns:a16="http://schemas.microsoft.com/office/drawing/2014/main" id="{B8C9E649-8EFF-41A8-A701-005BA8266123}"/>
              </a:ext>
            </a:extLst>
          </p:cNvPr>
          <p:cNvSpPr txBox="1"/>
          <p:nvPr/>
        </p:nvSpPr>
        <p:spPr>
          <a:xfrm>
            <a:off x="1584960" y="5059680"/>
            <a:ext cx="957184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365316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0332" y="247651"/>
            <a:ext cx="11011551" cy="847725"/>
          </a:xfrm>
        </p:spPr>
        <p:txBody>
          <a:bodyPr>
            <a:noAutofit/>
          </a:bodyPr>
          <a:lstStyle/>
          <a:p>
            <a:pPr algn="ctr" defTabSz="457200"/>
            <a:r>
              <a:rPr lang="en-US" sz="4400" b="0" dirty="0">
                <a:solidFill>
                  <a:srgbClr val="AC0000"/>
                </a:solidFill>
                <a:latin typeface="+mn-lt"/>
              </a:rPr>
              <a:t>The Critical Thinking Process</a:t>
            </a:r>
            <a:endParaRPr lang="en-IN" sz="4400" b="0" dirty="0">
              <a:solidFill>
                <a:srgbClr val="AC0000"/>
              </a:solidFill>
              <a:latin typeface="+mn-lt"/>
            </a:endParaRPr>
          </a:p>
        </p:txBody>
      </p:sp>
      <p:sp>
        <p:nvSpPr>
          <p:cNvPr id="13" name="Content Placeholder 2"/>
          <p:cNvSpPr>
            <a:spLocks noGrp="1"/>
          </p:cNvSpPr>
          <p:nvPr>
            <p:ph sz="quarter" idx="11"/>
          </p:nvPr>
        </p:nvSpPr>
        <p:spPr>
          <a:xfrm>
            <a:off x="711200" y="1516697"/>
            <a:ext cx="11011551" cy="4792663"/>
          </a:xfrm>
        </p:spPr>
        <p:txBody>
          <a:bodyPr>
            <a:noAutofit/>
          </a:bodyPr>
          <a:lstStyle/>
          <a:p>
            <a:pPr defTabSz="457200">
              <a:spcBef>
                <a:spcPts val="1800"/>
              </a:spcBef>
              <a:spcAft>
                <a:spcPts val="0"/>
              </a:spcAft>
              <a:defRPr/>
            </a:pPr>
            <a:r>
              <a:rPr lang="en-US" altLang="en-US" sz="2000" b="1" dirty="0">
                <a:solidFill>
                  <a:prstClr val="black"/>
                </a:solidFill>
              </a:rPr>
              <a:t>Critical thinking </a:t>
            </a:r>
            <a:r>
              <a:rPr lang="en-US" altLang="en-US" sz="2000" dirty="0">
                <a:solidFill>
                  <a:prstClr val="black"/>
                </a:solidFill>
              </a:rPr>
              <a:t>is the process of forming an opinion after weighing the relevant facts.</a:t>
            </a:r>
            <a:br>
              <a:rPr lang="en-US" altLang="en-US" sz="2000" dirty="0">
                <a:solidFill>
                  <a:prstClr val="black"/>
                </a:solidFill>
              </a:rPr>
            </a:br>
            <a:r>
              <a:rPr lang="en-US" altLang="en-US" sz="2000" dirty="0">
                <a:solidFill>
                  <a:prstClr val="black"/>
                </a:solidFill>
              </a:rPr>
              <a:t>	Citizens differ in the interests and values, which can lead responsible citizens to hold different 	opinions even when they share the same facts.</a:t>
            </a:r>
            <a:br>
              <a:rPr lang="en-US" altLang="en-US" sz="2000" dirty="0">
                <a:solidFill>
                  <a:prstClr val="black"/>
                </a:solidFill>
              </a:rPr>
            </a:br>
            <a:r>
              <a:rPr lang="en-US" altLang="en-US" sz="2000" dirty="0">
                <a:solidFill>
                  <a:prstClr val="black"/>
                </a:solidFill>
              </a:rPr>
              <a:t>	But critical thinking can break down when people accept information, not by judging its accuracy, 	but by whether it conforms with what they’d like to believe or is  being voiced by friends or admired 	figures.</a:t>
            </a:r>
          </a:p>
          <a:p>
            <a:pPr defTabSz="457200">
              <a:spcBef>
                <a:spcPts val="1800"/>
              </a:spcBef>
              <a:spcAft>
                <a:spcPts val="0"/>
              </a:spcAft>
              <a:defRPr/>
            </a:pPr>
            <a:r>
              <a:rPr lang="en-US" altLang="en-US" sz="2000" b="1" dirty="0">
                <a:solidFill>
                  <a:prstClr val="black"/>
                </a:solidFill>
              </a:rPr>
              <a:t>Obstacles to critical thinking:</a:t>
            </a:r>
            <a:br>
              <a:rPr lang="en-US" altLang="en-US" sz="2000" b="1" dirty="0">
                <a:solidFill>
                  <a:prstClr val="black"/>
                </a:solidFill>
              </a:rPr>
            </a:br>
            <a:r>
              <a:rPr lang="en-US" altLang="en-US" sz="2000" b="1" dirty="0">
                <a:solidFill>
                  <a:prstClr val="black"/>
                </a:solidFill>
              </a:rPr>
              <a:t>	1. Misinformation </a:t>
            </a:r>
            <a:r>
              <a:rPr lang="en-US" altLang="en-US" sz="2000" dirty="0">
                <a:solidFill>
                  <a:prstClr val="black"/>
                </a:solidFill>
              </a:rPr>
              <a:t>The rise of social media and partisan blogs &amp; talk shows has increased the level of 	political misinformation, as has the weakening of norms against lying and deception by political 	leaders &amp; advocates.</a:t>
            </a:r>
            <a:br>
              <a:rPr lang="en-US" altLang="en-US" sz="2000" dirty="0">
                <a:solidFill>
                  <a:prstClr val="black"/>
                </a:solidFill>
              </a:rPr>
            </a:br>
            <a:r>
              <a:rPr lang="en-US" altLang="en-US" sz="2000" dirty="0">
                <a:solidFill>
                  <a:prstClr val="black"/>
                </a:solidFill>
              </a:rPr>
              <a:t>	</a:t>
            </a:r>
            <a:r>
              <a:rPr lang="en-US" altLang="en-US" sz="2000" b="1" dirty="0">
                <a:solidFill>
                  <a:prstClr val="black"/>
                </a:solidFill>
              </a:rPr>
              <a:t>2. Our habits </a:t>
            </a:r>
            <a:r>
              <a:rPr lang="en-US" altLang="en-US" sz="2000" dirty="0">
                <a:solidFill>
                  <a:prstClr val="black"/>
                </a:solidFill>
              </a:rPr>
              <a:t>We have a natural tendency to believe what we’d like to believe even when 	confronted with conflicting information. Moreover, most people are “cognitively lazy” – 	rather than 	taking the time to assess a claim, they judge it on basis of who’s saying it, blindly trusting the 	opinion of friends and favored leaders &amp; media figures.</a:t>
            </a:r>
            <a:r>
              <a:rPr lang="en-US" altLang="en-US" sz="2200" b="1" dirty="0">
                <a:solidFill>
                  <a:prstClr val="black"/>
                </a:solidFill>
                <a:latin typeface="Sanserif"/>
              </a:rPr>
              <a:t>	</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15</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336AB695-24E3-4634-8713-AB502E32AC46}"/>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24047244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say is their ideology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extLst>
              <p:ext uri="{D42A27DB-BD31-4B8C-83A1-F6EECF244321}">
                <p14:modId xmlns:p14="http://schemas.microsoft.com/office/powerpoint/2010/main" val="2986640141"/>
              </p:ext>
            </p:extLst>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150</a:t>
            </a:fld>
            <a:endParaRPr lang="en-US"/>
          </a:p>
        </p:txBody>
      </p:sp>
      <p:sp>
        <p:nvSpPr>
          <p:cNvPr id="3" name="TextBox 2">
            <a:extLst>
              <a:ext uri="{FF2B5EF4-FFF2-40B4-BE49-F238E27FC236}">
                <a16:creationId xmlns:a16="http://schemas.microsoft.com/office/drawing/2014/main" id="{23DD7BAD-AAD5-4332-B9D4-64770F609716}"/>
              </a:ext>
            </a:extLst>
          </p:cNvPr>
          <p:cNvSpPr txBox="1"/>
          <p:nvPr/>
        </p:nvSpPr>
        <p:spPr>
          <a:xfrm>
            <a:off x="457200" y="6314440"/>
            <a:ext cx="3434080" cy="369332"/>
          </a:xfrm>
          <a:prstGeom prst="rect">
            <a:avLst/>
          </a:prstGeom>
          <a:noFill/>
        </p:spPr>
        <p:txBody>
          <a:bodyPr wrap="square" rtlCol="0">
            <a:spAutoFit/>
          </a:bodyPr>
          <a:lstStyle/>
          <a:p>
            <a:r>
              <a:rPr lang="en-US" dirty="0"/>
              <a:t>Source: Gallup poll, 2015</a:t>
            </a:r>
          </a:p>
        </p:txBody>
      </p:sp>
      <p:sp>
        <p:nvSpPr>
          <p:cNvPr id="6" name="Footer Placeholder 5">
            <a:extLst>
              <a:ext uri="{FF2B5EF4-FFF2-40B4-BE49-F238E27FC236}">
                <a16:creationId xmlns:a16="http://schemas.microsoft.com/office/drawing/2014/main" id="{CB7588F0-0E19-4F43-93FE-4E5C46673663}"/>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1566330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p:txBody>
          <a:bodyPr/>
          <a:lstStyle/>
          <a:p>
            <a:r>
              <a:rPr lang="en-US" sz="2800" dirty="0">
                <a:latin typeface="Sanserif"/>
              </a:rPr>
              <a:t>Chapter 7: Political Participation</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45793" y="4069830"/>
            <a:ext cx="3209063" cy="804094"/>
          </a:xfrm>
        </p:spPr>
        <p:txBody>
          <a:bodyPr>
            <a:normAutofit lnSpcReduction="10000"/>
          </a:bodyPr>
          <a:lstStyle/>
          <a:p>
            <a:pPr>
              <a:defRPr/>
            </a:pPr>
            <a:r>
              <a:rPr lang="en-US" sz="2400" b="1" dirty="0">
                <a:latin typeface="Sanserif"/>
              </a:rPr>
              <a:t>Activating the Popular Will</a:t>
            </a:r>
          </a:p>
        </p:txBody>
      </p:sp>
      <p:sp>
        <p:nvSpPr>
          <p:cNvPr id="8" name="TextBox 7">
            <a:extLst>
              <a:ext uri="{FF2B5EF4-FFF2-40B4-BE49-F238E27FC236}">
                <a16:creationId xmlns:a16="http://schemas.microsoft.com/office/drawing/2014/main" id="{5E978197-F61C-4600-8248-D19035A443D2}"/>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11" name="Picture Placeholder 10">
            <a:extLst>
              <a:ext uri="{FF2B5EF4-FFF2-40B4-BE49-F238E27FC236}">
                <a16:creationId xmlns:a16="http://schemas.microsoft.com/office/drawing/2014/main" id="{D26EB019-F9B1-4001-BE1F-8019EFC4257D}"/>
              </a:ext>
            </a:extLst>
          </p:cNvPr>
          <p:cNvSpPr>
            <a:spLocks noGrp="1"/>
          </p:cNvSpPr>
          <p:nvPr>
            <p:ph type="pic" sz="quarter" idx="11"/>
          </p:nvPr>
        </p:nvSpPr>
        <p:spPr/>
      </p:sp>
      <p:pic>
        <p:nvPicPr>
          <p:cNvPr id="12" name="Picture 11">
            <a:extLst>
              <a:ext uri="{FF2B5EF4-FFF2-40B4-BE49-F238E27FC236}">
                <a16:creationId xmlns:a16="http://schemas.microsoft.com/office/drawing/2014/main" id="{E596FB02-645D-4897-8896-7BE60C9248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96161" y="882261"/>
            <a:ext cx="3773439"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0386A996-057D-48D9-B8FE-D828165A92CA}"/>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39018977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7, </a:t>
            </a:r>
          </a:p>
          <a:p>
            <a:pPr marL="0" indent="0" algn="ctr" defTabSz="457200">
              <a:spcBef>
                <a:spcPts val="1800"/>
              </a:spcBef>
              <a:spcAft>
                <a:spcPts val="0"/>
              </a:spcAft>
              <a:buNone/>
              <a:defRPr/>
            </a:pPr>
            <a:r>
              <a:rPr lang="en-US" altLang="en-US" sz="4400" b="1" dirty="0">
                <a:solidFill>
                  <a:srgbClr val="C00000"/>
                </a:solidFill>
                <a:latin typeface="Sanserif"/>
              </a:rPr>
              <a:t>Political Participation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152</a:t>
            </a:fld>
            <a:endParaRPr lang="en-US" dirty="0">
              <a:solidFill>
                <a:srgbClr val="000000"/>
              </a:solidFill>
              <a:latin typeface="Sanserif"/>
            </a:endParaRPr>
          </a:p>
        </p:txBody>
      </p:sp>
    </p:spTree>
    <p:extLst>
      <p:ext uri="{BB962C8B-B14F-4D97-AF65-F5344CB8AC3E}">
        <p14:creationId xmlns:p14="http://schemas.microsoft.com/office/powerpoint/2010/main" val="31274984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822" y="358753"/>
            <a:ext cx="11539658" cy="596287"/>
          </a:xfrm>
        </p:spPr>
        <p:txBody>
          <a:bodyPr>
            <a:noAutofit/>
          </a:bodyPr>
          <a:lstStyle/>
          <a:p>
            <a:r>
              <a:rPr lang="en-US" sz="3200" dirty="0">
                <a:solidFill>
                  <a:schemeClr val="tx1"/>
                </a:solidFill>
              </a:rPr>
              <a:t>POLL: </a:t>
            </a:r>
            <a:r>
              <a:rPr lang="en-US" sz="3200" dirty="0"/>
              <a:t>What is the major reason the United States has a lower turnout rate than nearly all European democracies?</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1694268" y="2014446"/>
            <a:ext cx="9028386" cy="3831057"/>
          </a:xfrm>
        </p:spPr>
        <p:txBody>
          <a:bodyPr>
            <a:normAutofit fontScale="70000" lnSpcReduction="20000"/>
          </a:bodyPr>
          <a:lstStyle/>
          <a:p>
            <a:r>
              <a:rPr lang="en-US" dirty="0"/>
              <a:t>1. American voters have the choice between only two parties (two-party system) whereas European voters have more choices (multi-party system).</a:t>
            </a:r>
          </a:p>
          <a:p>
            <a:r>
              <a:rPr lang="en-US" dirty="0"/>
              <a:t>2. Americans are free to vote or not vote, whereas voting is mandatory in most European democracies (a small fine is levied on non-voters).</a:t>
            </a:r>
          </a:p>
          <a:p>
            <a:r>
              <a:rPr lang="en-US" dirty="0"/>
              <a:t>3. Get-out-the-vote efforts are greater in Europe because labor unions and other such organizations are stronger and make a concerted effort to get their members to the polls on Election Day.</a:t>
            </a:r>
          </a:p>
          <a:p>
            <a:r>
              <a:rPr lang="en-US" dirty="0"/>
              <a:t>4. </a:t>
            </a:r>
            <a:r>
              <a:rPr lang="en-US" dirty="0">
                <a:solidFill>
                  <a:srgbClr val="FF0000"/>
                </a:solidFill>
              </a:rPr>
              <a:t>Responsibility for registering to vote in the United States is placed on the individual whereas government assumes that responsibility in most European countries.</a:t>
            </a:r>
          </a:p>
          <a:p>
            <a:r>
              <a:rPr lang="en-US" dirty="0"/>
              <a:t>5. Unlike the lengthy U.S. election campaigns, European political campaigns last only a few weeks, making it easier for voters to stay engaged throughout the campaign.</a:t>
            </a:r>
          </a:p>
          <a:p>
            <a:endParaRPr lang="en-US" dirty="0"/>
          </a:p>
        </p:txBody>
      </p:sp>
      <p:sp>
        <p:nvSpPr>
          <p:cNvPr id="4" name="Footer Placeholder 3">
            <a:extLst>
              <a:ext uri="{FF2B5EF4-FFF2-40B4-BE49-F238E27FC236}">
                <a16:creationId xmlns:a16="http://schemas.microsoft.com/office/drawing/2014/main" id="{A9591D14-0D1A-4BD3-BE26-9F2888E6546C}"/>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9A4FE750-7EED-42B3-8680-A659829F770E}"/>
              </a:ext>
            </a:extLst>
          </p:cNvPr>
          <p:cNvSpPr>
            <a:spLocks noGrp="1"/>
          </p:cNvSpPr>
          <p:nvPr>
            <p:ph type="sldNum" sz="quarter" idx="12"/>
          </p:nvPr>
        </p:nvSpPr>
        <p:spPr/>
        <p:txBody>
          <a:bodyPr>
            <a:normAutofit lnSpcReduction="10000"/>
          </a:bodyPr>
          <a:lstStyle/>
          <a:p>
            <a:fld id="{F0C94032-CD4C-4C25-B0C2-CEC720522D92}" type="slidenum">
              <a:rPr kumimoji="0" lang="en-US" smtClean="0"/>
              <a:pPr/>
              <a:t>153</a:t>
            </a:fld>
            <a:endParaRPr kumimoji="0" lang="en-US" dirty="0">
              <a:solidFill>
                <a:srgbClr val="FFFFFF"/>
              </a:solidFill>
            </a:endParaRPr>
          </a:p>
        </p:txBody>
      </p:sp>
    </p:spTree>
    <p:extLst>
      <p:ext uri="{BB962C8B-B14F-4D97-AF65-F5344CB8AC3E}">
        <p14:creationId xmlns:p14="http://schemas.microsoft.com/office/powerpoint/2010/main" val="33235586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AD67-2AE5-44DC-8C41-40385FCD4195}"/>
              </a:ext>
            </a:extLst>
          </p:cNvPr>
          <p:cNvSpPr>
            <a:spLocks noGrp="1"/>
          </p:cNvSpPr>
          <p:nvPr>
            <p:ph type="title"/>
          </p:nvPr>
        </p:nvSpPr>
        <p:spPr/>
        <p:txBody>
          <a:bodyPr/>
          <a:lstStyle/>
          <a:p>
            <a:r>
              <a:rPr lang="en-US" dirty="0"/>
              <a:t>America’s Lower Voter Turnout</a:t>
            </a:r>
          </a:p>
        </p:txBody>
      </p:sp>
      <p:sp>
        <p:nvSpPr>
          <p:cNvPr id="3" name="Content Placeholder 2">
            <a:extLst>
              <a:ext uri="{FF2B5EF4-FFF2-40B4-BE49-F238E27FC236}">
                <a16:creationId xmlns:a16="http://schemas.microsoft.com/office/drawing/2014/main" id="{B8E9E323-0A1F-4BFA-911B-3824C69C7160}"/>
              </a:ext>
            </a:extLst>
          </p:cNvPr>
          <p:cNvSpPr>
            <a:spLocks noGrp="1"/>
          </p:cNvSpPr>
          <p:nvPr>
            <p:ph idx="1"/>
          </p:nvPr>
        </p:nvSpPr>
        <p:spPr>
          <a:xfrm>
            <a:off x="982717" y="1574800"/>
            <a:ext cx="10226565" cy="4666700"/>
          </a:xfrm>
        </p:spPr>
        <p:txBody>
          <a:bodyPr>
            <a:normAutofit/>
          </a:bodyPr>
          <a:lstStyle/>
          <a:p>
            <a:r>
              <a:rPr lang="en-US" dirty="0"/>
              <a:t>America’s lower voter turnout is mostly a result of its voter registration process.</a:t>
            </a:r>
          </a:p>
          <a:p>
            <a:pPr marL="205740" lvl="1" indent="0">
              <a:buNone/>
            </a:pPr>
            <a:r>
              <a:rPr lang="en-US" dirty="0"/>
              <a:t>	</a:t>
            </a:r>
            <a:r>
              <a:rPr lang="en-US" sz="2000" dirty="0"/>
              <a:t>1. In most European democracies, government takes responsibility to automatically 	register all vote-eligible adults. In the United States, the responsibility rests with the 	individual (who, for example, must register again after moving to a new location). </a:t>
            </a:r>
          </a:p>
          <a:p>
            <a:pPr marL="205740" lvl="1" indent="0">
              <a:buNone/>
            </a:pPr>
            <a:r>
              <a:rPr lang="en-US" sz="2000" dirty="0"/>
              <a:t>	2. In most European democracies, the registration process is the same 	regardless of 	where a citizen resides. In the U.S., registration is the responsibility of the state 	governments, some of which make it relatively easy to register (for example, by allowing 	voters to register at the polls on Election Day) whereas other states make it relatively 	hard (for example, by requiring voters to have a government-issued photo ID and by 	closing the registration rolls several weeks before Election Day).</a:t>
            </a:r>
          </a:p>
        </p:txBody>
      </p:sp>
      <p:sp>
        <p:nvSpPr>
          <p:cNvPr id="4" name="Footer Placeholder 3">
            <a:extLst>
              <a:ext uri="{FF2B5EF4-FFF2-40B4-BE49-F238E27FC236}">
                <a16:creationId xmlns:a16="http://schemas.microsoft.com/office/drawing/2014/main" id="{5D4AAC21-5364-42E2-8DEA-28BACEA8FEF7}"/>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5F07957-EF1D-45C4-820C-4F9FB2764705}"/>
              </a:ext>
            </a:extLst>
          </p:cNvPr>
          <p:cNvSpPr>
            <a:spLocks noGrp="1"/>
          </p:cNvSpPr>
          <p:nvPr>
            <p:ph type="sldNum" sz="quarter" idx="12"/>
          </p:nvPr>
        </p:nvSpPr>
        <p:spPr/>
        <p:txBody>
          <a:bodyPr>
            <a:normAutofit lnSpcReduction="10000"/>
          </a:bodyPr>
          <a:lstStyle/>
          <a:p>
            <a:fld id="{F0C94032-CD4C-4C25-B0C2-CEC720522D92}" type="slidenum">
              <a:rPr kumimoji="0" lang="en-US" smtClean="0"/>
              <a:pPr/>
              <a:t>154</a:t>
            </a:fld>
            <a:endParaRPr kumimoji="0" lang="en-US" dirty="0">
              <a:solidFill>
                <a:srgbClr val="FFFFFF"/>
              </a:solidFill>
            </a:endParaRPr>
          </a:p>
        </p:txBody>
      </p:sp>
    </p:spTree>
    <p:extLst>
      <p:ext uri="{BB962C8B-B14F-4D97-AF65-F5344CB8AC3E}">
        <p14:creationId xmlns:p14="http://schemas.microsoft.com/office/powerpoint/2010/main" val="33201398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CEC1-6830-48FD-9FB9-BA2E5315535F}"/>
              </a:ext>
            </a:extLst>
          </p:cNvPr>
          <p:cNvSpPr>
            <a:spLocks noGrp="1"/>
          </p:cNvSpPr>
          <p:nvPr>
            <p:ph type="title"/>
          </p:nvPr>
        </p:nvSpPr>
        <p:spPr>
          <a:xfrm>
            <a:off x="154745" y="352803"/>
            <a:ext cx="11451101" cy="908757"/>
          </a:xfrm>
        </p:spPr>
        <p:txBody>
          <a:bodyPr>
            <a:normAutofit fontScale="90000"/>
          </a:bodyPr>
          <a:lstStyle/>
          <a:p>
            <a:r>
              <a:rPr lang="en-US" dirty="0"/>
              <a:t>Relationship between Barriers to Voting </a:t>
            </a:r>
            <a:br>
              <a:rPr lang="en-US" dirty="0"/>
            </a:br>
            <a:r>
              <a:rPr lang="en-US" dirty="0"/>
              <a:t>and Voter Turnout Rate in the 50 States</a:t>
            </a:r>
          </a:p>
        </p:txBody>
      </p:sp>
      <p:graphicFrame>
        <p:nvGraphicFramePr>
          <p:cNvPr id="6" name="Content Placeholder 5">
            <a:extLst>
              <a:ext uri="{FF2B5EF4-FFF2-40B4-BE49-F238E27FC236}">
                <a16:creationId xmlns:a16="http://schemas.microsoft.com/office/drawing/2014/main" id="{6A133EAC-AC0B-4E6F-9F17-B4475A4AA51B}"/>
              </a:ext>
            </a:extLst>
          </p:cNvPr>
          <p:cNvGraphicFramePr>
            <a:graphicFrameLocks noGrp="1"/>
          </p:cNvGraphicFramePr>
          <p:nvPr>
            <p:ph idx="1"/>
          </p:nvPr>
        </p:nvGraphicFramePr>
        <p:xfrm>
          <a:off x="1587061" y="1597682"/>
          <a:ext cx="9929689" cy="39987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CF43B38-3197-48D3-B870-BA1385E78788}"/>
              </a:ext>
            </a:extLst>
          </p:cNvPr>
          <p:cNvSpPr txBox="1"/>
          <p:nvPr/>
        </p:nvSpPr>
        <p:spPr>
          <a:xfrm>
            <a:off x="154744" y="2979477"/>
            <a:ext cx="131670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State turnout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presidential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election)</a:t>
            </a:r>
          </a:p>
        </p:txBody>
      </p:sp>
      <p:sp>
        <p:nvSpPr>
          <p:cNvPr id="4" name="TextBox 3">
            <a:extLst>
              <a:ext uri="{FF2B5EF4-FFF2-40B4-BE49-F238E27FC236}">
                <a16:creationId xmlns:a16="http://schemas.microsoft.com/office/drawing/2014/main" id="{4B0895F6-4535-4A1D-A2B0-C1DFA0D8EDD0}"/>
              </a:ext>
            </a:extLst>
          </p:cNvPr>
          <p:cNvSpPr txBox="1"/>
          <p:nvPr/>
        </p:nvSpPr>
        <p:spPr>
          <a:xfrm>
            <a:off x="227491" y="1734597"/>
            <a:ext cx="883857" cy="3727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highest</a:t>
            </a:r>
          </a:p>
        </p:txBody>
      </p:sp>
      <p:sp>
        <p:nvSpPr>
          <p:cNvPr id="7" name="TextBox 6">
            <a:extLst>
              <a:ext uri="{FF2B5EF4-FFF2-40B4-BE49-F238E27FC236}">
                <a16:creationId xmlns:a16="http://schemas.microsoft.com/office/drawing/2014/main" id="{F36F7E61-F74E-4F73-8DFE-222EB96D0775}"/>
              </a:ext>
            </a:extLst>
          </p:cNvPr>
          <p:cNvSpPr txBox="1"/>
          <p:nvPr/>
        </p:nvSpPr>
        <p:spPr>
          <a:xfrm>
            <a:off x="323557" y="5147687"/>
            <a:ext cx="872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lowest</a:t>
            </a:r>
          </a:p>
        </p:txBody>
      </p:sp>
      <p:sp>
        <p:nvSpPr>
          <p:cNvPr id="8" name="TextBox 7">
            <a:extLst>
              <a:ext uri="{FF2B5EF4-FFF2-40B4-BE49-F238E27FC236}">
                <a16:creationId xmlns:a16="http://schemas.microsoft.com/office/drawing/2014/main" id="{A858CA79-80ED-4B58-91E1-24860245274E}"/>
              </a:ext>
            </a:extLst>
          </p:cNvPr>
          <p:cNvSpPr txBox="1"/>
          <p:nvPr/>
        </p:nvSpPr>
        <p:spPr>
          <a:xfrm>
            <a:off x="5044966" y="5811566"/>
            <a:ext cx="3620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State rank in voting barriers (2020)</a:t>
            </a:r>
          </a:p>
        </p:txBody>
      </p:sp>
      <p:sp>
        <p:nvSpPr>
          <p:cNvPr id="9" name="TextBox 8">
            <a:extLst>
              <a:ext uri="{FF2B5EF4-FFF2-40B4-BE49-F238E27FC236}">
                <a16:creationId xmlns:a16="http://schemas.microsoft.com/office/drawing/2014/main" id="{8820D822-2A5A-4FE8-942B-4B80E436D82D}"/>
              </a:ext>
            </a:extLst>
          </p:cNvPr>
          <p:cNvSpPr txBox="1"/>
          <p:nvPr/>
        </p:nvSpPr>
        <p:spPr>
          <a:xfrm>
            <a:off x="1353046" y="5618389"/>
            <a:ext cx="872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lowest</a:t>
            </a:r>
          </a:p>
        </p:txBody>
      </p:sp>
      <p:sp>
        <p:nvSpPr>
          <p:cNvPr id="10" name="TextBox 9">
            <a:extLst>
              <a:ext uri="{FF2B5EF4-FFF2-40B4-BE49-F238E27FC236}">
                <a16:creationId xmlns:a16="http://schemas.microsoft.com/office/drawing/2014/main" id="{86F5AE12-D0AF-4618-BD66-D4671ECBB9CC}"/>
              </a:ext>
            </a:extLst>
          </p:cNvPr>
          <p:cNvSpPr txBox="1"/>
          <p:nvPr/>
        </p:nvSpPr>
        <p:spPr>
          <a:xfrm>
            <a:off x="10745853" y="5629384"/>
            <a:ext cx="987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highest</a:t>
            </a:r>
          </a:p>
        </p:txBody>
      </p:sp>
      <p:sp>
        <p:nvSpPr>
          <p:cNvPr id="13" name="TextBox 12">
            <a:extLst>
              <a:ext uri="{FF2B5EF4-FFF2-40B4-BE49-F238E27FC236}">
                <a16:creationId xmlns:a16="http://schemas.microsoft.com/office/drawing/2014/main" id="{9E25BF14-D7D6-436B-9577-80880D1C9558}"/>
              </a:ext>
            </a:extLst>
          </p:cNvPr>
          <p:cNvSpPr txBox="1"/>
          <p:nvPr/>
        </p:nvSpPr>
        <p:spPr>
          <a:xfrm>
            <a:off x="154744" y="6165191"/>
            <a:ext cx="114511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For barriers: Scot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Schranfruagal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“Cost of Voting in the American States:2020,” Election Law Journal (cost index is based registration deadlines and restrictions; For turnout, US Census Bureau (based on percentage of vote-eligible citizens who voted). </a:t>
            </a:r>
          </a:p>
        </p:txBody>
      </p:sp>
      <p:sp>
        <p:nvSpPr>
          <p:cNvPr id="5" name="Footer Placeholder 4">
            <a:extLst>
              <a:ext uri="{FF2B5EF4-FFF2-40B4-BE49-F238E27FC236}">
                <a16:creationId xmlns:a16="http://schemas.microsoft.com/office/drawing/2014/main" id="{FF3C2002-4CFC-420A-9BFD-4612C389F3D6}"/>
              </a:ext>
            </a:extLst>
          </p:cNvPr>
          <p:cNvSpPr>
            <a:spLocks noGrp="1"/>
          </p:cNvSpPr>
          <p:nvPr>
            <p:ph type="ftr" sz="quarter" idx="11"/>
          </p:nvPr>
        </p:nvSpPr>
        <p:spPr/>
        <p:txBody>
          <a:bodyPr/>
          <a:lstStyle/>
          <a:p>
            <a:r>
              <a:rPr kumimoji="0" lang="en-US"/>
              <a:t>© Thomas E. Patterson</a:t>
            </a:r>
          </a:p>
        </p:txBody>
      </p:sp>
      <p:sp>
        <p:nvSpPr>
          <p:cNvPr id="11" name="Slide Number Placeholder 10">
            <a:extLst>
              <a:ext uri="{FF2B5EF4-FFF2-40B4-BE49-F238E27FC236}">
                <a16:creationId xmlns:a16="http://schemas.microsoft.com/office/drawing/2014/main" id="{CC30F1CE-8D3B-40FB-9745-E9FC0810697B}"/>
              </a:ext>
            </a:extLst>
          </p:cNvPr>
          <p:cNvSpPr>
            <a:spLocks noGrp="1"/>
          </p:cNvSpPr>
          <p:nvPr>
            <p:ph type="sldNum" sz="quarter" idx="12"/>
          </p:nvPr>
        </p:nvSpPr>
        <p:spPr/>
        <p:txBody>
          <a:bodyPr>
            <a:normAutofit lnSpcReduction="10000"/>
          </a:bodyPr>
          <a:lstStyle/>
          <a:p>
            <a:fld id="{F0C94032-CD4C-4C25-B0C2-CEC720522D92}" type="slidenum">
              <a:rPr kumimoji="0" lang="en-US" smtClean="0"/>
              <a:pPr/>
              <a:t>155</a:t>
            </a:fld>
            <a:endParaRPr kumimoji="0" lang="en-US" dirty="0">
              <a:solidFill>
                <a:srgbClr val="FFFFFF"/>
              </a:solidFill>
            </a:endParaRPr>
          </a:p>
        </p:txBody>
      </p:sp>
    </p:spTree>
    <p:extLst>
      <p:ext uri="{BB962C8B-B14F-4D97-AF65-F5344CB8AC3E}">
        <p14:creationId xmlns:p14="http://schemas.microsoft.com/office/powerpoint/2010/main" val="40320757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7, </a:t>
            </a:r>
          </a:p>
          <a:p>
            <a:pPr marL="0" indent="0" algn="ctr" defTabSz="457200">
              <a:spcBef>
                <a:spcPts val="1800"/>
              </a:spcBef>
              <a:spcAft>
                <a:spcPts val="0"/>
              </a:spcAft>
              <a:buNone/>
              <a:defRPr/>
            </a:pPr>
            <a:r>
              <a:rPr lang="en-US" altLang="en-US" sz="4400" b="1" dirty="0">
                <a:solidFill>
                  <a:srgbClr val="C00000"/>
                </a:solidFill>
                <a:latin typeface="Sanserif"/>
              </a:rPr>
              <a:t>Political Participation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156</a:t>
            </a:fld>
            <a:endParaRPr lang="en-US" dirty="0">
              <a:solidFill>
                <a:srgbClr val="000000"/>
              </a:solidFill>
              <a:latin typeface="Sanserif"/>
            </a:endParaRPr>
          </a:p>
        </p:txBody>
      </p:sp>
    </p:spTree>
    <p:extLst>
      <p:ext uri="{BB962C8B-B14F-4D97-AF65-F5344CB8AC3E}">
        <p14:creationId xmlns:p14="http://schemas.microsoft.com/office/powerpoint/2010/main" val="22433387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05EB-37B3-4E0D-8928-6F1AEF2A51A9}"/>
              </a:ext>
            </a:extLst>
          </p:cNvPr>
          <p:cNvSpPr>
            <a:spLocks noGrp="1"/>
          </p:cNvSpPr>
          <p:nvPr>
            <p:ph type="title"/>
          </p:nvPr>
        </p:nvSpPr>
        <p:spPr>
          <a:xfrm>
            <a:off x="233680" y="136257"/>
            <a:ext cx="11501120" cy="1408064"/>
          </a:xfrm>
        </p:spPr>
        <p:txBody>
          <a:bodyPr>
            <a:normAutofit/>
          </a:bodyPr>
          <a:lstStyle/>
          <a:p>
            <a:r>
              <a:rPr lang="en-US" b="1" dirty="0">
                <a:solidFill>
                  <a:schemeClr val="tx1"/>
                </a:solidFill>
              </a:rPr>
              <a:t>POLL: </a:t>
            </a:r>
            <a:r>
              <a:rPr lang="en-US" dirty="0"/>
              <a:t>Which difference in voter turnout rate is the largest?</a:t>
            </a:r>
          </a:p>
        </p:txBody>
      </p:sp>
      <p:sp>
        <p:nvSpPr>
          <p:cNvPr id="3" name="Content Placeholder 2">
            <a:extLst>
              <a:ext uri="{FF2B5EF4-FFF2-40B4-BE49-F238E27FC236}">
                <a16:creationId xmlns:a16="http://schemas.microsoft.com/office/drawing/2014/main" id="{CF6A2841-3681-4514-93E6-EBF5572150D5}"/>
              </a:ext>
            </a:extLst>
          </p:cNvPr>
          <p:cNvSpPr>
            <a:spLocks noGrp="1"/>
          </p:cNvSpPr>
          <p:nvPr>
            <p:ph idx="1"/>
          </p:nvPr>
        </p:nvSpPr>
        <p:spPr>
          <a:xfrm>
            <a:off x="1692166" y="2042160"/>
            <a:ext cx="9501351" cy="3938226"/>
          </a:xfrm>
        </p:spPr>
        <p:txBody>
          <a:bodyPr>
            <a:normAutofit/>
          </a:bodyPr>
          <a:lstStyle/>
          <a:p>
            <a:pPr marL="385763" indent="-385763">
              <a:buAutoNum type="arabicPeriod"/>
            </a:pPr>
            <a:r>
              <a:rPr lang="en-US" dirty="0"/>
              <a:t>Turnout among Whites compared with turnout among Black</a:t>
            </a:r>
          </a:p>
          <a:p>
            <a:pPr marL="385763" indent="-385763">
              <a:buAutoNum type="arabicPeriod"/>
            </a:pPr>
            <a:r>
              <a:rPr lang="en-US" dirty="0">
                <a:solidFill>
                  <a:srgbClr val="FF0000"/>
                </a:solidFill>
              </a:rPr>
              <a:t>Turnout among lower-income Americans compared with turnout among higher-income Americans</a:t>
            </a:r>
          </a:p>
          <a:p>
            <a:pPr marL="385763" indent="-385763">
              <a:buAutoNum type="arabicPeriod"/>
            </a:pPr>
            <a:r>
              <a:rPr lang="en-US" dirty="0"/>
              <a:t>Turnout among men compared with turnout among women</a:t>
            </a:r>
          </a:p>
          <a:p>
            <a:pPr marL="385763" indent="-385763">
              <a:buAutoNum type="arabicPeriod"/>
            </a:pPr>
            <a:r>
              <a:rPr lang="en-US" dirty="0"/>
              <a:t>Turnout in southern states compared turnout in other states.</a:t>
            </a:r>
          </a:p>
        </p:txBody>
      </p:sp>
      <p:sp>
        <p:nvSpPr>
          <p:cNvPr id="4" name="Footer Placeholder 3">
            <a:extLst>
              <a:ext uri="{FF2B5EF4-FFF2-40B4-BE49-F238E27FC236}">
                <a16:creationId xmlns:a16="http://schemas.microsoft.com/office/drawing/2014/main" id="{5169389B-3A88-4108-B6D6-8F0B84BD4A06}"/>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1FEB1E01-C03A-4D66-A15A-D2AA71E7B72A}"/>
              </a:ext>
            </a:extLst>
          </p:cNvPr>
          <p:cNvSpPr>
            <a:spLocks noGrp="1"/>
          </p:cNvSpPr>
          <p:nvPr>
            <p:ph type="sldNum" sz="quarter" idx="12"/>
          </p:nvPr>
        </p:nvSpPr>
        <p:spPr/>
        <p:txBody>
          <a:bodyPr>
            <a:normAutofit lnSpcReduction="10000"/>
          </a:bodyPr>
          <a:lstStyle/>
          <a:p>
            <a:fld id="{F0C94032-CD4C-4C25-B0C2-CEC720522D92}" type="slidenum">
              <a:rPr kumimoji="0" lang="en-US" smtClean="0"/>
              <a:pPr/>
              <a:t>157</a:t>
            </a:fld>
            <a:endParaRPr kumimoji="0" lang="en-US" dirty="0">
              <a:solidFill>
                <a:srgbClr val="FFFFFF"/>
              </a:solidFill>
            </a:endParaRPr>
          </a:p>
        </p:txBody>
      </p:sp>
    </p:spTree>
    <p:extLst>
      <p:ext uri="{BB962C8B-B14F-4D97-AF65-F5344CB8AC3E}">
        <p14:creationId xmlns:p14="http://schemas.microsoft.com/office/powerpoint/2010/main" val="19440088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A0CD-A092-400F-9585-755BFD4E18E9}"/>
              </a:ext>
            </a:extLst>
          </p:cNvPr>
          <p:cNvSpPr>
            <a:spLocks noGrp="1"/>
          </p:cNvSpPr>
          <p:nvPr>
            <p:ph type="title"/>
          </p:nvPr>
        </p:nvSpPr>
        <p:spPr>
          <a:xfrm>
            <a:off x="430924" y="178675"/>
            <a:ext cx="11303876" cy="1124607"/>
          </a:xfrm>
        </p:spPr>
        <p:txBody>
          <a:bodyPr>
            <a:normAutofit/>
          </a:bodyPr>
          <a:lstStyle/>
          <a:p>
            <a:r>
              <a:rPr lang="en-US" sz="4400" dirty="0"/>
              <a:t>Voter turnout rates</a:t>
            </a:r>
          </a:p>
        </p:txBody>
      </p:sp>
      <p:graphicFrame>
        <p:nvGraphicFramePr>
          <p:cNvPr id="6" name="Content Placeholder 5">
            <a:extLst>
              <a:ext uri="{FF2B5EF4-FFF2-40B4-BE49-F238E27FC236}">
                <a16:creationId xmlns:a16="http://schemas.microsoft.com/office/drawing/2014/main" id="{E7EDD19E-030E-4B59-8976-B55C3565D9E4}"/>
              </a:ext>
            </a:extLst>
          </p:cNvPr>
          <p:cNvGraphicFramePr>
            <a:graphicFrameLocks noGrp="1"/>
          </p:cNvGraphicFramePr>
          <p:nvPr>
            <p:ph idx="1"/>
            <p:extLst>
              <p:ext uri="{D42A27DB-BD31-4B8C-83A1-F6EECF244321}">
                <p14:modId xmlns:p14="http://schemas.microsoft.com/office/powerpoint/2010/main" val="3563657929"/>
              </p:ext>
            </p:extLst>
          </p:nvPr>
        </p:nvGraphicFramePr>
        <p:xfrm>
          <a:off x="883921" y="1439030"/>
          <a:ext cx="10237076" cy="49545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EB8E8E5-9045-475A-BAC7-E15E9A532A5E}"/>
              </a:ext>
            </a:extLst>
          </p:cNvPr>
          <p:cNvSpPr txBox="1"/>
          <p:nvPr/>
        </p:nvSpPr>
        <p:spPr>
          <a:xfrm>
            <a:off x="294640" y="6393536"/>
            <a:ext cx="3387081" cy="300082"/>
          </a:xfrm>
          <a:prstGeom prst="rect">
            <a:avLst/>
          </a:prstGeom>
          <a:noFill/>
        </p:spPr>
        <p:txBody>
          <a:bodyPr wrap="none" rtlCol="0">
            <a:spAutoFit/>
          </a:bodyPr>
          <a:lstStyle/>
          <a:p>
            <a:pPr defTabSz="685800"/>
            <a:r>
              <a:rPr lang="en-US" sz="1350" dirty="0">
                <a:solidFill>
                  <a:prstClr val="black"/>
                </a:solidFill>
                <a:latin typeface="Calibri" panose="020F0502020204030204"/>
              </a:rPr>
              <a:t>Source: U.S. Census Bureau, 2019 (2018 data)</a:t>
            </a:r>
          </a:p>
        </p:txBody>
      </p:sp>
      <p:sp>
        <p:nvSpPr>
          <p:cNvPr id="3" name="Footer Placeholder 2">
            <a:extLst>
              <a:ext uri="{FF2B5EF4-FFF2-40B4-BE49-F238E27FC236}">
                <a16:creationId xmlns:a16="http://schemas.microsoft.com/office/drawing/2014/main" id="{4DC95D65-A248-444E-87C1-7081A83819A8}"/>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218AB186-5646-415F-A8C5-9D2FCCFFF66B}"/>
              </a:ext>
            </a:extLst>
          </p:cNvPr>
          <p:cNvSpPr>
            <a:spLocks noGrp="1"/>
          </p:cNvSpPr>
          <p:nvPr>
            <p:ph type="sldNum" sz="quarter" idx="12"/>
          </p:nvPr>
        </p:nvSpPr>
        <p:spPr/>
        <p:txBody>
          <a:bodyPr>
            <a:normAutofit lnSpcReduction="10000"/>
          </a:bodyPr>
          <a:lstStyle/>
          <a:p>
            <a:fld id="{F0C94032-CD4C-4C25-B0C2-CEC720522D92}" type="slidenum">
              <a:rPr kumimoji="0" lang="en-US" smtClean="0"/>
              <a:pPr/>
              <a:t>158</a:t>
            </a:fld>
            <a:endParaRPr kumimoji="0" lang="en-US" dirty="0">
              <a:solidFill>
                <a:srgbClr val="FFFFFF"/>
              </a:solidFill>
            </a:endParaRPr>
          </a:p>
        </p:txBody>
      </p:sp>
    </p:spTree>
    <p:extLst>
      <p:ext uri="{BB962C8B-B14F-4D97-AF65-F5344CB8AC3E}">
        <p14:creationId xmlns:p14="http://schemas.microsoft.com/office/powerpoint/2010/main" val="27387391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73E1-88EB-412F-9D25-32955EF1558C}"/>
              </a:ext>
            </a:extLst>
          </p:cNvPr>
          <p:cNvSpPr>
            <a:spLocks noGrp="1"/>
          </p:cNvSpPr>
          <p:nvPr>
            <p:ph type="title"/>
          </p:nvPr>
        </p:nvSpPr>
        <p:spPr>
          <a:xfrm>
            <a:off x="457200" y="136258"/>
            <a:ext cx="11277600" cy="862226"/>
          </a:xfrm>
        </p:spPr>
        <p:txBody>
          <a:bodyPr/>
          <a:lstStyle/>
          <a:p>
            <a:r>
              <a:rPr lang="en-US" dirty="0"/>
              <a:t>Why Income Level Affects Turnout</a:t>
            </a:r>
          </a:p>
        </p:txBody>
      </p:sp>
      <p:sp>
        <p:nvSpPr>
          <p:cNvPr id="3" name="Content Placeholder 2">
            <a:extLst>
              <a:ext uri="{FF2B5EF4-FFF2-40B4-BE49-F238E27FC236}">
                <a16:creationId xmlns:a16="http://schemas.microsoft.com/office/drawing/2014/main" id="{E949D446-7618-4960-A844-EE5B4A6AAF60}"/>
              </a:ext>
            </a:extLst>
          </p:cNvPr>
          <p:cNvSpPr>
            <a:spLocks noGrp="1"/>
          </p:cNvSpPr>
          <p:nvPr>
            <p:ph idx="1"/>
          </p:nvPr>
        </p:nvSpPr>
        <p:spPr>
          <a:xfrm>
            <a:off x="378373" y="1602130"/>
            <a:ext cx="11125200" cy="5496909"/>
          </a:xfrm>
        </p:spPr>
        <p:txBody>
          <a:bodyPr>
            <a:noAutofit/>
          </a:bodyPr>
          <a:lstStyle/>
          <a:p>
            <a:r>
              <a:rPr lang="en-US" sz="2000" dirty="0"/>
              <a:t>America’s system of placing registration responsibility on citizens serves to disadvantage those of low income. They are, for example, </a:t>
            </a:r>
          </a:p>
          <a:p>
            <a:r>
              <a:rPr lang="en-US" sz="2000" dirty="0"/>
              <a:t>	1. Less likely to be homeowners. If they move to a new apartment, they must 	reregister in order to retain their eligibility to vote.</a:t>
            </a:r>
          </a:p>
          <a:p>
            <a:r>
              <a:rPr lang="en-US" sz="2000" dirty="0"/>
              <a:t>	2. Less likely to have easy access to transportation, which makes it harder 	for them to get to a government registration office.</a:t>
            </a:r>
          </a:p>
          <a:p>
            <a:r>
              <a:rPr lang="en-US" sz="2000" dirty="0"/>
              <a:t>	3. Less likely to know what’s required in order to registration, including 	where 	to go, what the registration deadline is, and what documentation they might 	need to prove their registration eligibility.</a:t>
            </a:r>
          </a:p>
          <a:p>
            <a:r>
              <a:rPr lang="en-US" sz="2000" dirty="0"/>
              <a:t>	4. More likely to think that elected officials don’t care about people like 	them, 	which can lead them to think that voting doesn’t matter.</a:t>
            </a:r>
          </a:p>
          <a:p>
            <a:r>
              <a:rPr lang="en-US" sz="2000" b="1" dirty="0"/>
              <a:t>A Consequence: </a:t>
            </a:r>
            <a:r>
              <a:rPr lang="en-US" sz="2000" dirty="0"/>
              <a:t>Lower-income voters comprise a smaller share of the voting public in the US than in European democracies with the result that U.S. elected officials pay less attention to them than to higher-income voters.</a:t>
            </a:r>
          </a:p>
          <a:p>
            <a:endParaRPr lang="en-US" sz="2000" dirty="0"/>
          </a:p>
          <a:p>
            <a:endParaRPr lang="en-US" sz="2000" dirty="0"/>
          </a:p>
          <a:p>
            <a:r>
              <a:rPr lang="en-US" sz="2000" dirty="0"/>
              <a:t>  </a:t>
            </a:r>
          </a:p>
        </p:txBody>
      </p:sp>
      <p:sp>
        <p:nvSpPr>
          <p:cNvPr id="4" name="Footer Placeholder 3">
            <a:extLst>
              <a:ext uri="{FF2B5EF4-FFF2-40B4-BE49-F238E27FC236}">
                <a16:creationId xmlns:a16="http://schemas.microsoft.com/office/drawing/2014/main" id="{B0F3EF67-2B2E-42B0-A709-83F3DA03C0A8}"/>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30ECD3B1-645C-4ECA-9665-5B2255D5958D}"/>
              </a:ext>
            </a:extLst>
          </p:cNvPr>
          <p:cNvSpPr>
            <a:spLocks noGrp="1"/>
          </p:cNvSpPr>
          <p:nvPr>
            <p:ph type="sldNum" sz="quarter" idx="12"/>
          </p:nvPr>
        </p:nvSpPr>
        <p:spPr/>
        <p:txBody>
          <a:bodyPr>
            <a:normAutofit lnSpcReduction="10000"/>
          </a:bodyPr>
          <a:lstStyle/>
          <a:p>
            <a:fld id="{20BC5037-A240-4F61-9152-036A0AF9E395}" type="slidenum">
              <a:rPr lang="en-US" smtClean="0"/>
              <a:t>159</a:t>
            </a:fld>
            <a:endParaRPr lang="en-US"/>
          </a:p>
        </p:txBody>
      </p:sp>
      <p:sp>
        <p:nvSpPr>
          <p:cNvPr id="6" name="TextBox 5">
            <a:extLst>
              <a:ext uri="{FF2B5EF4-FFF2-40B4-BE49-F238E27FC236}">
                <a16:creationId xmlns:a16="http://schemas.microsoft.com/office/drawing/2014/main" id="{2426664D-D79F-4A2F-AE8E-158A9811F8C3}"/>
              </a:ext>
            </a:extLst>
          </p:cNvPr>
          <p:cNvSpPr txBox="1"/>
          <p:nvPr/>
        </p:nvSpPr>
        <p:spPr>
          <a:xfrm>
            <a:off x="378373" y="6295697"/>
            <a:ext cx="6611006" cy="369332"/>
          </a:xfrm>
          <a:prstGeom prst="rect">
            <a:avLst/>
          </a:prstGeom>
          <a:noFill/>
        </p:spPr>
        <p:txBody>
          <a:bodyPr wrap="square" rtlCol="0">
            <a:spAutoFit/>
          </a:bodyPr>
          <a:lstStyle/>
          <a:p>
            <a:r>
              <a:rPr lang="en-US" dirty="0"/>
              <a:t>Source: Larry Bartels, </a:t>
            </a:r>
            <a:r>
              <a:rPr lang="en-US" i="1" dirty="0"/>
              <a:t>Unequal Democracy </a:t>
            </a:r>
            <a:r>
              <a:rPr lang="en-US" dirty="0"/>
              <a:t>(2016).</a:t>
            </a:r>
          </a:p>
        </p:txBody>
      </p:sp>
    </p:spTree>
    <p:extLst>
      <p:ext uri="{BB962C8B-B14F-4D97-AF65-F5344CB8AC3E}">
        <p14:creationId xmlns:p14="http://schemas.microsoft.com/office/powerpoint/2010/main" val="369872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44808" y="180936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 </a:t>
            </a:r>
          </a:p>
          <a:p>
            <a:pPr marL="0" indent="0" algn="ctr" defTabSz="457200">
              <a:spcBef>
                <a:spcPts val="1800"/>
              </a:spcBef>
              <a:spcAft>
                <a:spcPts val="0"/>
              </a:spcAft>
              <a:buNone/>
              <a:defRPr/>
            </a:pPr>
            <a:r>
              <a:rPr lang="en-US" altLang="en-US" sz="4400" b="1" dirty="0">
                <a:solidFill>
                  <a:srgbClr val="C00000"/>
                </a:solidFill>
                <a:latin typeface="Sanserif"/>
              </a:rPr>
              <a:t>Critical Thinking &amp; Political Culture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16</a:t>
            </a:fld>
            <a:endParaRPr lang="en-US" dirty="0">
              <a:solidFill>
                <a:srgbClr val="000000"/>
              </a:solidFill>
              <a:latin typeface="Sanserif"/>
            </a:endParaRPr>
          </a:p>
        </p:txBody>
      </p:sp>
    </p:spTree>
    <p:extLst>
      <p:ext uri="{BB962C8B-B14F-4D97-AF65-F5344CB8AC3E}">
        <p14:creationId xmlns:p14="http://schemas.microsoft.com/office/powerpoint/2010/main" val="10395441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7, </a:t>
            </a:r>
          </a:p>
          <a:p>
            <a:pPr marL="0" indent="0" algn="ctr" defTabSz="457200">
              <a:spcBef>
                <a:spcPts val="1800"/>
              </a:spcBef>
              <a:spcAft>
                <a:spcPts val="0"/>
              </a:spcAft>
              <a:buNone/>
              <a:defRPr/>
            </a:pPr>
            <a:r>
              <a:rPr lang="en-US" altLang="en-US" sz="4400" b="1" dirty="0">
                <a:solidFill>
                  <a:srgbClr val="C00000"/>
                </a:solidFill>
                <a:latin typeface="Sanserif"/>
              </a:rPr>
              <a:t>Political Participation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160</a:t>
            </a:fld>
            <a:endParaRPr lang="en-US" dirty="0">
              <a:solidFill>
                <a:srgbClr val="000000"/>
              </a:solidFill>
              <a:latin typeface="Sanserif"/>
            </a:endParaRPr>
          </a:p>
        </p:txBody>
      </p:sp>
    </p:spTree>
    <p:extLst>
      <p:ext uri="{BB962C8B-B14F-4D97-AF65-F5344CB8AC3E}">
        <p14:creationId xmlns:p14="http://schemas.microsoft.com/office/powerpoint/2010/main" val="769565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Political Movement, by definition</a:t>
            </a:r>
          </a:p>
        </p:txBody>
      </p:sp>
      <p:sp>
        <p:nvSpPr>
          <p:cNvPr id="6" name="Content Placeholder 5"/>
          <p:cNvSpPr>
            <a:spLocks noGrp="1"/>
          </p:cNvSpPr>
          <p:nvPr>
            <p:ph sz="quarter" idx="1"/>
          </p:nvPr>
        </p:nvSpPr>
        <p:spPr>
          <a:xfrm>
            <a:off x="934720" y="1835703"/>
            <a:ext cx="10026595" cy="4415790"/>
          </a:xfrm>
        </p:spPr>
        <p:txBody>
          <a:bodyPr>
            <a:normAutofit fontScale="92500" lnSpcReduction="20000"/>
          </a:bodyPr>
          <a:lstStyle/>
          <a:p>
            <a:r>
              <a:rPr lang="en-US" sz="3200" dirty="0"/>
              <a:t>Active, sustained, and organized effort to achieve social and political change</a:t>
            </a:r>
          </a:p>
          <a:p>
            <a:pPr marL="0" indent="0">
              <a:buNone/>
            </a:pPr>
            <a:endParaRPr lang="en-US" sz="3200" dirty="0"/>
          </a:p>
          <a:p>
            <a:r>
              <a:rPr lang="en-US" sz="3200" dirty="0"/>
              <a:t>Challenge to authority from </a:t>
            </a:r>
            <a:r>
              <a:rPr lang="en-US" sz="3200" u="sng" dirty="0"/>
              <a:t>outside</a:t>
            </a:r>
            <a:r>
              <a:rPr lang="en-US" sz="3200" dirty="0"/>
              <a:t> established institutions (and thus different, for example, from lobbying or voting, which take place within the context of institutions)</a:t>
            </a:r>
          </a:p>
          <a:p>
            <a:endParaRPr lang="en-US" sz="3200" dirty="0"/>
          </a:p>
          <a:p>
            <a:r>
              <a:rPr lang="en-US" sz="3200" dirty="0"/>
              <a:t>There have been literally thousands of political movements over the course of US history – the large majority have failed and had little to no impact on public opinion or policy</a:t>
            </a:r>
          </a:p>
        </p:txBody>
      </p:sp>
      <p:sp>
        <p:nvSpPr>
          <p:cNvPr id="2" name="Footer Placeholder 1">
            <a:extLst>
              <a:ext uri="{FF2B5EF4-FFF2-40B4-BE49-F238E27FC236}">
                <a16:creationId xmlns:a16="http://schemas.microsoft.com/office/drawing/2014/main" id="{1D87BB98-58E5-46C6-B452-7DBE56E7A316}"/>
              </a:ext>
            </a:extLst>
          </p:cNvPr>
          <p:cNvSpPr>
            <a:spLocks noGrp="1"/>
          </p:cNvSpPr>
          <p:nvPr>
            <p:ph type="ftr" sz="quarter" idx="11"/>
          </p:nvPr>
        </p:nvSpPr>
        <p:spPr/>
        <p:txBody>
          <a:bodyPr/>
          <a:lstStyle/>
          <a:p>
            <a:r>
              <a:rPr kumimoji="0" lang="en-US"/>
              <a:t>© Thomas E. Patterson</a:t>
            </a:r>
          </a:p>
        </p:txBody>
      </p:sp>
      <p:sp>
        <p:nvSpPr>
          <p:cNvPr id="3" name="Slide Number Placeholder 2">
            <a:extLst>
              <a:ext uri="{FF2B5EF4-FFF2-40B4-BE49-F238E27FC236}">
                <a16:creationId xmlns:a16="http://schemas.microsoft.com/office/drawing/2014/main" id="{BC592612-EF74-42C5-9119-8B4FF19ED4D3}"/>
              </a:ext>
            </a:extLst>
          </p:cNvPr>
          <p:cNvSpPr>
            <a:spLocks noGrp="1"/>
          </p:cNvSpPr>
          <p:nvPr>
            <p:ph type="sldNum" sz="quarter" idx="12"/>
          </p:nvPr>
        </p:nvSpPr>
        <p:spPr/>
        <p:txBody>
          <a:bodyPr>
            <a:normAutofit lnSpcReduction="10000"/>
          </a:bodyPr>
          <a:lstStyle/>
          <a:p>
            <a:fld id="{F0C94032-CD4C-4C25-B0C2-CEC720522D92}" type="slidenum">
              <a:rPr kumimoji="0" lang="en-US" smtClean="0"/>
              <a:pPr/>
              <a:t>161</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39622945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05EB-37B3-4E0D-8928-6F1AEF2A51A9}"/>
              </a:ext>
            </a:extLst>
          </p:cNvPr>
          <p:cNvSpPr>
            <a:spLocks noGrp="1"/>
          </p:cNvSpPr>
          <p:nvPr>
            <p:ph type="title"/>
          </p:nvPr>
        </p:nvSpPr>
        <p:spPr>
          <a:xfrm>
            <a:off x="252247" y="136257"/>
            <a:ext cx="11613931" cy="930544"/>
          </a:xfrm>
        </p:spPr>
        <p:txBody>
          <a:bodyPr>
            <a:noAutofit/>
          </a:bodyPr>
          <a:lstStyle/>
          <a:p>
            <a:br>
              <a:rPr lang="en-US" sz="3200" b="1" dirty="0"/>
            </a:br>
            <a:r>
              <a:rPr lang="en-US" sz="3200" b="1" dirty="0">
                <a:solidFill>
                  <a:schemeClr val="tx1"/>
                </a:solidFill>
              </a:rPr>
              <a:t>POLL: </a:t>
            </a:r>
            <a:r>
              <a:rPr lang="en-US" sz="3200" dirty="0"/>
              <a:t>Which statement about protest movements is </a:t>
            </a:r>
            <a:r>
              <a:rPr lang="en-US" sz="3200" u="sng" dirty="0"/>
              <a:t>not</a:t>
            </a:r>
            <a:r>
              <a:rPr lang="en-US" sz="3200" dirty="0"/>
              <a:t> true?</a:t>
            </a:r>
          </a:p>
        </p:txBody>
      </p:sp>
      <p:sp>
        <p:nvSpPr>
          <p:cNvPr id="3" name="Content Placeholder 2">
            <a:extLst>
              <a:ext uri="{FF2B5EF4-FFF2-40B4-BE49-F238E27FC236}">
                <a16:creationId xmlns:a16="http://schemas.microsoft.com/office/drawing/2014/main" id="{CF6A2841-3681-4514-93E6-EBF5572150D5}"/>
              </a:ext>
            </a:extLst>
          </p:cNvPr>
          <p:cNvSpPr>
            <a:spLocks noGrp="1"/>
          </p:cNvSpPr>
          <p:nvPr>
            <p:ph idx="1"/>
          </p:nvPr>
        </p:nvSpPr>
        <p:spPr>
          <a:xfrm>
            <a:off x="1397876" y="1807779"/>
            <a:ext cx="9795641" cy="4445875"/>
          </a:xfrm>
        </p:spPr>
        <p:txBody>
          <a:bodyPr>
            <a:normAutofit lnSpcReduction="10000"/>
          </a:bodyPr>
          <a:lstStyle/>
          <a:p>
            <a:pPr marL="385763" indent="-385763">
              <a:buAutoNum type="arabicPeriod"/>
            </a:pPr>
            <a:r>
              <a:rPr lang="en-US" dirty="0"/>
              <a:t>Protest movements take place largely outside established political institutions.</a:t>
            </a:r>
          </a:p>
          <a:p>
            <a:pPr marL="385763" indent="-385763">
              <a:buAutoNum type="arabicPeriod"/>
            </a:pPr>
            <a:r>
              <a:rPr lang="en-US" dirty="0"/>
              <a:t>Protest movements are part of America’s tradition of free expression, which nearly always results in a high level of public support for the protesters.</a:t>
            </a:r>
          </a:p>
          <a:p>
            <a:pPr marL="385763" indent="-385763">
              <a:buAutoNum type="arabicPeriod"/>
            </a:pPr>
            <a:r>
              <a:rPr lang="en-US" dirty="0"/>
              <a:t>Most protest movements fail to achieve their policy goals.</a:t>
            </a:r>
          </a:p>
          <a:p>
            <a:pPr marL="385763" indent="-385763">
              <a:buAutoNum type="arabicPeriod"/>
            </a:pPr>
            <a:r>
              <a:rPr lang="en-US" dirty="0"/>
              <a:t>Protest movements rooted in America’s founding ideals (such as equality, liberty, and self-government) have typically been more successful than those that seek goals that run counter to those ideals. </a:t>
            </a:r>
          </a:p>
        </p:txBody>
      </p:sp>
      <p:sp>
        <p:nvSpPr>
          <p:cNvPr id="4" name="Footer Placeholder 3">
            <a:extLst>
              <a:ext uri="{FF2B5EF4-FFF2-40B4-BE49-F238E27FC236}">
                <a16:creationId xmlns:a16="http://schemas.microsoft.com/office/drawing/2014/main" id="{78428A4E-4EDF-4666-B2E8-72F0468AF1E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CC93D294-2896-40E4-89D3-01446BFA145A}"/>
              </a:ext>
            </a:extLst>
          </p:cNvPr>
          <p:cNvSpPr>
            <a:spLocks noGrp="1"/>
          </p:cNvSpPr>
          <p:nvPr>
            <p:ph type="sldNum" sz="quarter" idx="12"/>
          </p:nvPr>
        </p:nvSpPr>
        <p:spPr/>
        <p:txBody>
          <a:bodyPr>
            <a:normAutofit lnSpcReduction="10000"/>
          </a:bodyPr>
          <a:lstStyle/>
          <a:p>
            <a:fld id="{F0C94032-CD4C-4C25-B0C2-CEC720522D92}" type="slidenum">
              <a:rPr kumimoji="0" lang="en-US" smtClean="0"/>
              <a:pPr/>
              <a:t>162</a:t>
            </a:fld>
            <a:endParaRPr kumimoji="0" lang="en-US" dirty="0">
              <a:solidFill>
                <a:srgbClr val="FFFFFF"/>
              </a:solidFill>
            </a:endParaRPr>
          </a:p>
        </p:txBody>
      </p:sp>
    </p:spTree>
    <p:extLst>
      <p:ext uri="{BB962C8B-B14F-4D97-AF65-F5344CB8AC3E}">
        <p14:creationId xmlns:p14="http://schemas.microsoft.com/office/powerpoint/2010/main" val="17692508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1" y="136257"/>
            <a:ext cx="11541760" cy="1387742"/>
          </a:xfrm>
        </p:spPr>
        <p:txBody>
          <a:bodyPr>
            <a:noAutofit/>
          </a:bodyPr>
          <a:lstStyle/>
          <a:p>
            <a:pPr algn="ctr"/>
            <a:r>
              <a:rPr lang="en-US" sz="2800" dirty="0"/>
              <a:t>Americans support free expression in the abstract, but often have a negative view of protest activity - an example is the Vietnam War Protest Movement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16995052"/>
              </p:ext>
            </p:extLst>
          </p:nvPr>
        </p:nvGraphicFramePr>
        <p:xfrm>
          <a:off x="1975945" y="2289602"/>
          <a:ext cx="8586952" cy="35646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8CB1192-7CB5-4661-B5A3-7C9330A1BCFC}"/>
              </a:ext>
            </a:extLst>
          </p:cNvPr>
          <p:cNvSpPr txBox="1"/>
          <p:nvPr/>
        </p:nvSpPr>
        <p:spPr>
          <a:xfrm>
            <a:off x="2564523" y="1675968"/>
            <a:ext cx="7651531"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prstClr val="black"/>
                </a:solidFill>
                <a:latin typeface="Verdana" panose="020B0604030504040204" pitchFamily="34" charset="0"/>
                <a:ea typeface="MS PGothic" panose="020B0600070205080204" pitchFamily="34" charset="-128"/>
              </a:rPr>
              <a:t>Percentage of respondents (Gallup poll, 1968)</a:t>
            </a:r>
          </a:p>
        </p:txBody>
      </p:sp>
      <p:sp>
        <p:nvSpPr>
          <p:cNvPr id="5" name="TextBox 4">
            <a:extLst>
              <a:ext uri="{FF2B5EF4-FFF2-40B4-BE49-F238E27FC236}">
                <a16:creationId xmlns:a16="http://schemas.microsoft.com/office/drawing/2014/main" id="{83E2D13E-D70E-475B-818A-31CD0D6C778F}"/>
              </a:ext>
            </a:extLst>
          </p:cNvPr>
          <p:cNvSpPr txBox="1"/>
          <p:nvPr/>
        </p:nvSpPr>
        <p:spPr>
          <a:xfrm>
            <a:off x="554420" y="6085489"/>
            <a:ext cx="10972800" cy="369332"/>
          </a:xfrm>
          <a:prstGeom prst="rect">
            <a:avLst/>
          </a:prstGeom>
          <a:noFill/>
        </p:spPr>
        <p:txBody>
          <a:bodyPr wrap="square" rtlCol="0">
            <a:spAutoFit/>
          </a:bodyPr>
          <a:lstStyle/>
          <a:p>
            <a:r>
              <a:rPr lang="en-US" b="1" dirty="0"/>
              <a:t>NOTE: In 1968, polls indicated that more Americans supported the war in Vietnam than opposed it.</a:t>
            </a:r>
          </a:p>
        </p:txBody>
      </p:sp>
      <p:sp>
        <p:nvSpPr>
          <p:cNvPr id="6" name="Footer Placeholder 5">
            <a:extLst>
              <a:ext uri="{FF2B5EF4-FFF2-40B4-BE49-F238E27FC236}">
                <a16:creationId xmlns:a16="http://schemas.microsoft.com/office/drawing/2014/main" id="{B0A04ADB-E938-4C92-93F8-1B0443BAF5DA}"/>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A6A7CF3E-E001-4BB1-A06C-99F4D5344AA9}"/>
              </a:ext>
            </a:extLst>
          </p:cNvPr>
          <p:cNvSpPr>
            <a:spLocks noGrp="1"/>
          </p:cNvSpPr>
          <p:nvPr>
            <p:ph type="sldNum" sz="quarter" idx="12"/>
          </p:nvPr>
        </p:nvSpPr>
        <p:spPr/>
        <p:txBody>
          <a:bodyPr>
            <a:normAutofit lnSpcReduction="10000"/>
          </a:bodyPr>
          <a:lstStyle/>
          <a:p>
            <a:fld id="{F0C94032-CD4C-4C25-B0C2-CEC720522D92}" type="slidenum">
              <a:rPr kumimoji="0" lang="en-US" smtClean="0"/>
              <a:pPr/>
              <a:t>163</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17056835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
            <a:ext cx="7772400" cy="1336561"/>
          </a:xfrm>
        </p:spPr>
        <p:txBody>
          <a:bodyPr>
            <a:normAutofit/>
          </a:bodyPr>
          <a:lstStyle/>
          <a:p>
            <a:r>
              <a:rPr lang="en-US" sz="4000" b="1" dirty="0">
                <a:solidFill>
                  <a:srgbClr val="C00000"/>
                </a:solidFill>
              </a:rPr>
              <a:t>Examples of Political Movements</a:t>
            </a:r>
          </a:p>
        </p:txBody>
      </p:sp>
      <p:sp>
        <p:nvSpPr>
          <p:cNvPr id="5" name="Content Placeholder 4"/>
          <p:cNvSpPr>
            <a:spLocks noGrp="1"/>
          </p:cNvSpPr>
          <p:nvPr>
            <p:ph sz="quarter" idx="1"/>
          </p:nvPr>
        </p:nvSpPr>
        <p:spPr>
          <a:xfrm>
            <a:off x="845820" y="1921336"/>
            <a:ext cx="5088526" cy="4098464"/>
          </a:xfrm>
        </p:spPr>
        <p:txBody>
          <a:bodyPr>
            <a:normAutofit fontScale="92500"/>
          </a:bodyPr>
          <a:lstStyle/>
          <a:p>
            <a:r>
              <a:rPr lang="en-US" dirty="0"/>
              <a:t>Jeffersonian democracy</a:t>
            </a:r>
          </a:p>
          <a:p>
            <a:r>
              <a:rPr lang="en-US" dirty="0" err="1"/>
              <a:t>Jacksonian</a:t>
            </a:r>
            <a:r>
              <a:rPr lang="en-US" dirty="0"/>
              <a:t> democracy</a:t>
            </a:r>
          </a:p>
          <a:p>
            <a:r>
              <a:rPr lang="en-US" dirty="0"/>
              <a:t>Abolitionist movement</a:t>
            </a:r>
          </a:p>
          <a:p>
            <a:r>
              <a:rPr lang="en-US" dirty="0"/>
              <a:t>Women’s suffrage</a:t>
            </a:r>
          </a:p>
          <a:p>
            <a:r>
              <a:rPr lang="en-US" dirty="0"/>
              <a:t>Progressive movement</a:t>
            </a:r>
          </a:p>
          <a:p>
            <a:r>
              <a:rPr lang="en-US" dirty="0"/>
              <a:t>Civil rights movement</a:t>
            </a:r>
          </a:p>
          <a:p>
            <a:r>
              <a:rPr lang="en-US" dirty="0"/>
              <a:t>Women’s rights movement</a:t>
            </a:r>
          </a:p>
          <a:p>
            <a:r>
              <a:rPr lang="en-US" dirty="0"/>
              <a:t>Farm workers movement</a:t>
            </a:r>
          </a:p>
          <a:p>
            <a:r>
              <a:rPr lang="en-US" dirty="0"/>
              <a:t>Gay rights movement</a:t>
            </a:r>
          </a:p>
          <a:p>
            <a:endParaRPr lang="en-US" dirty="0"/>
          </a:p>
        </p:txBody>
      </p:sp>
      <p:sp>
        <p:nvSpPr>
          <p:cNvPr id="6" name="Content Placeholder 5"/>
          <p:cNvSpPr>
            <a:spLocks noGrp="1"/>
          </p:cNvSpPr>
          <p:nvPr>
            <p:ph sz="quarter" idx="2"/>
          </p:nvPr>
        </p:nvSpPr>
        <p:spPr>
          <a:xfrm>
            <a:off x="6960870" y="2108775"/>
            <a:ext cx="3017520" cy="3758626"/>
          </a:xfrm>
        </p:spPr>
        <p:txBody>
          <a:bodyPr>
            <a:normAutofit fontScale="92500"/>
          </a:bodyPr>
          <a:lstStyle/>
          <a:p>
            <a:r>
              <a:rPr lang="en-US" dirty="0"/>
              <a:t>Anarchist movement</a:t>
            </a:r>
          </a:p>
          <a:p>
            <a:r>
              <a:rPr lang="en-US" dirty="0"/>
              <a:t>Utopian movement</a:t>
            </a:r>
          </a:p>
          <a:p>
            <a:r>
              <a:rPr lang="en-US" dirty="0"/>
              <a:t>Social Gospel movement</a:t>
            </a:r>
          </a:p>
          <a:p>
            <a:r>
              <a:rPr lang="en-US" dirty="0"/>
              <a:t>Socialist movement</a:t>
            </a:r>
          </a:p>
          <a:p>
            <a:r>
              <a:rPr lang="en-US" dirty="0"/>
              <a:t>Communist movement</a:t>
            </a:r>
          </a:p>
          <a:p>
            <a:r>
              <a:rPr lang="en-US" dirty="0"/>
              <a:t>Nativist movement</a:t>
            </a:r>
          </a:p>
          <a:p>
            <a:r>
              <a:rPr lang="en-US" dirty="0"/>
              <a:t>States’ rights movement (post-World War II)</a:t>
            </a:r>
          </a:p>
          <a:p>
            <a:r>
              <a:rPr lang="en-US" dirty="0"/>
              <a:t>Black power movement</a:t>
            </a:r>
          </a:p>
          <a:p>
            <a:endParaRPr lang="en-US" dirty="0"/>
          </a:p>
        </p:txBody>
      </p:sp>
      <p:sp>
        <p:nvSpPr>
          <p:cNvPr id="2" name="TextBox 1"/>
          <p:cNvSpPr txBox="1"/>
          <p:nvPr/>
        </p:nvSpPr>
        <p:spPr>
          <a:xfrm>
            <a:off x="628650" y="1336561"/>
            <a:ext cx="6216202" cy="584775"/>
          </a:xfrm>
          <a:prstGeom prst="rect">
            <a:avLst/>
          </a:prstGeom>
          <a:noFill/>
        </p:spPr>
        <p:txBody>
          <a:bodyPr wrap="square" rtlCol="0">
            <a:spAutoFit/>
          </a:bodyPr>
          <a:lstStyle/>
          <a:p>
            <a:pPr eaLnBrk="0" fontAlgn="base" hangingPunct="0">
              <a:spcBef>
                <a:spcPct val="0"/>
              </a:spcBef>
              <a:spcAft>
                <a:spcPct val="0"/>
              </a:spcAft>
            </a:pPr>
            <a:r>
              <a:rPr lang="en-US" sz="3200" b="1" dirty="0">
                <a:solidFill>
                  <a:prstClr val="black"/>
                </a:solidFill>
                <a:latin typeface="Verdana" panose="020B0604030504040204" pitchFamily="34" charset="0"/>
                <a:ea typeface="MS PGothic" panose="020B0600070205080204" pitchFamily="34" charset="-128"/>
              </a:rPr>
              <a:t>MORE SUCCESSFUL</a:t>
            </a:r>
          </a:p>
        </p:txBody>
      </p:sp>
      <p:sp>
        <p:nvSpPr>
          <p:cNvPr id="8" name="TextBox 7"/>
          <p:cNvSpPr txBox="1"/>
          <p:nvPr/>
        </p:nvSpPr>
        <p:spPr>
          <a:xfrm>
            <a:off x="6583680" y="1336561"/>
            <a:ext cx="4423410" cy="584775"/>
          </a:xfrm>
          <a:prstGeom prst="rect">
            <a:avLst/>
          </a:prstGeom>
          <a:noFill/>
        </p:spPr>
        <p:txBody>
          <a:bodyPr wrap="square" rtlCol="0">
            <a:spAutoFit/>
          </a:bodyPr>
          <a:lstStyle/>
          <a:p>
            <a:pPr eaLnBrk="0" fontAlgn="base" hangingPunct="0">
              <a:spcBef>
                <a:spcPct val="0"/>
              </a:spcBef>
              <a:spcAft>
                <a:spcPct val="0"/>
              </a:spcAft>
            </a:pPr>
            <a:r>
              <a:rPr lang="en-US" sz="3200" b="1" dirty="0">
                <a:solidFill>
                  <a:prstClr val="black"/>
                </a:solidFill>
                <a:latin typeface="Verdana" panose="020B0604030504040204" pitchFamily="34" charset="0"/>
                <a:ea typeface="MS PGothic" panose="020B0600070205080204" pitchFamily="34" charset="-128"/>
              </a:rPr>
              <a:t>LESS SUCCESSFUL</a:t>
            </a:r>
          </a:p>
        </p:txBody>
      </p:sp>
      <p:sp>
        <p:nvSpPr>
          <p:cNvPr id="3" name="TextBox 2"/>
          <p:cNvSpPr txBox="1"/>
          <p:nvPr/>
        </p:nvSpPr>
        <p:spPr>
          <a:xfrm>
            <a:off x="1305580" y="5715000"/>
            <a:ext cx="8828827" cy="1200329"/>
          </a:xfrm>
          <a:prstGeom prst="rect">
            <a:avLst/>
          </a:prstGeom>
          <a:noFill/>
        </p:spPr>
        <p:txBody>
          <a:bodyPr wrap="none" rtlCol="0">
            <a:spAutoFit/>
          </a:bodyPr>
          <a:lstStyle/>
          <a:p>
            <a:pPr algn="ctr" eaLnBrk="0" fontAlgn="base" hangingPunct="0">
              <a:spcBef>
                <a:spcPct val="0"/>
              </a:spcBef>
              <a:spcAft>
                <a:spcPct val="0"/>
              </a:spcAft>
            </a:pPr>
            <a:r>
              <a:rPr lang="en-US" sz="2400" b="1" dirty="0">
                <a:solidFill>
                  <a:srgbClr val="002060"/>
                </a:solidFill>
                <a:latin typeface="Verdana" panose="020B0604030504040204" pitchFamily="34" charset="0"/>
                <a:ea typeface="MS PGothic" panose="020B0600070205080204" pitchFamily="34" charset="-128"/>
              </a:rPr>
              <a:t>What distinguishes the more successful ones </a:t>
            </a:r>
          </a:p>
          <a:p>
            <a:pPr algn="ctr" eaLnBrk="0" fontAlgn="base" hangingPunct="0">
              <a:spcBef>
                <a:spcPct val="0"/>
              </a:spcBef>
              <a:spcAft>
                <a:spcPct val="0"/>
              </a:spcAft>
            </a:pPr>
            <a:r>
              <a:rPr lang="en-US" sz="2400" b="1" dirty="0">
                <a:solidFill>
                  <a:srgbClr val="002060"/>
                </a:solidFill>
                <a:latin typeface="Verdana" panose="020B0604030504040204" pitchFamily="34" charset="0"/>
                <a:ea typeface="MS PGothic" panose="020B0600070205080204" pitchFamily="34" charset="-128"/>
              </a:rPr>
              <a:t>from the less successful ones?</a:t>
            </a:r>
          </a:p>
          <a:p>
            <a:pPr eaLnBrk="0" fontAlgn="base" hangingPunct="0">
              <a:spcBef>
                <a:spcPct val="0"/>
              </a:spcBef>
              <a:spcAft>
                <a:spcPct val="0"/>
              </a:spcAft>
            </a:pPr>
            <a:endParaRPr lang="en-US" sz="2400" dirty="0">
              <a:solidFill>
                <a:prstClr val="black"/>
              </a:solidFill>
              <a:latin typeface="Verdana" panose="020B0604030504040204" pitchFamily="34" charset="0"/>
              <a:ea typeface="MS PGothic" panose="020B0600070205080204" pitchFamily="34" charset="-128"/>
            </a:endParaRPr>
          </a:p>
        </p:txBody>
      </p:sp>
      <p:sp>
        <p:nvSpPr>
          <p:cNvPr id="7" name="Footer Placeholder 6">
            <a:extLst>
              <a:ext uri="{FF2B5EF4-FFF2-40B4-BE49-F238E27FC236}">
                <a16:creationId xmlns:a16="http://schemas.microsoft.com/office/drawing/2014/main" id="{75CF8A03-F73E-4155-BBC0-A02082709A9F}"/>
              </a:ext>
            </a:extLst>
          </p:cNvPr>
          <p:cNvSpPr>
            <a:spLocks noGrp="1"/>
          </p:cNvSpPr>
          <p:nvPr>
            <p:ph type="ftr" sz="quarter" idx="17"/>
          </p:nvPr>
        </p:nvSpPr>
        <p:spPr/>
        <p:txBody>
          <a:bodyPr/>
          <a:lstStyle/>
          <a:p>
            <a:r>
              <a:rPr kumimoji="0" lang="en-US"/>
              <a:t>© Thomas E. Patterson</a:t>
            </a:r>
          </a:p>
        </p:txBody>
      </p:sp>
      <p:sp>
        <p:nvSpPr>
          <p:cNvPr id="9" name="Slide Number Placeholder 8">
            <a:extLst>
              <a:ext uri="{FF2B5EF4-FFF2-40B4-BE49-F238E27FC236}">
                <a16:creationId xmlns:a16="http://schemas.microsoft.com/office/drawing/2014/main" id="{5B8D760A-2367-4D49-9A1F-37FF4BC7D315}"/>
              </a:ext>
            </a:extLst>
          </p:cNvPr>
          <p:cNvSpPr>
            <a:spLocks noGrp="1"/>
          </p:cNvSpPr>
          <p:nvPr>
            <p:ph type="sldNum" sz="quarter" idx="16"/>
          </p:nvPr>
        </p:nvSpPr>
        <p:spPr/>
        <p:txBody>
          <a:bodyPr>
            <a:normAutofit lnSpcReduction="10000"/>
          </a:bodyPr>
          <a:lstStyle/>
          <a:p>
            <a:pPr algn="ctr" eaLnBrk="1" latinLnBrk="0" hangingPunct="1"/>
            <a:fld id="{F0C94032-CD4C-4C25-B0C2-CEC720522D92}" type="slidenum">
              <a:rPr kumimoji="0" lang="en-US" smtClean="0"/>
              <a:pPr algn="ctr" eaLnBrk="1" latinLnBrk="0" hangingPunct="1"/>
              <a:t>164</a:t>
            </a:fld>
            <a:endParaRPr kumimoji="0" lang="en-US"/>
          </a:p>
        </p:txBody>
      </p:sp>
      <p:sp>
        <p:nvSpPr>
          <p:cNvPr id="10" name="Footer Placeholder 3">
            <a:extLst>
              <a:ext uri="{FF2B5EF4-FFF2-40B4-BE49-F238E27FC236}">
                <a16:creationId xmlns:a16="http://schemas.microsoft.com/office/drawing/2014/main" id="{5BC461A5-A480-4144-9927-CD74F359252E}"/>
              </a:ext>
            </a:extLst>
          </p:cNvPr>
          <p:cNvSpPr txBox="1">
            <a:spLocks/>
          </p:cNvSpPr>
          <p:nvPr/>
        </p:nvSpPr>
        <p:spPr>
          <a:xfrm>
            <a:off x="433265" y="6552183"/>
            <a:ext cx="1586228" cy="237744"/>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custDataLst>
      <p:tags r:id="rId1"/>
    </p:custData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Successful &amp; unsuccessful movements</a:t>
            </a:r>
          </a:p>
        </p:txBody>
      </p:sp>
      <p:sp>
        <p:nvSpPr>
          <p:cNvPr id="6" name="Content Placeholder 5"/>
          <p:cNvSpPr>
            <a:spLocks noGrp="1"/>
          </p:cNvSpPr>
          <p:nvPr>
            <p:ph sz="quarter" idx="1"/>
          </p:nvPr>
        </p:nvSpPr>
        <p:spPr>
          <a:xfrm>
            <a:off x="2438400" y="1676400"/>
            <a:ext cx="7772400" cy="4572000"/>
          </a:xfrm>
        </p:spPr>
        <p:txBody>
          <a:bodyPr>
            <a:normAutofit/>
          </a:bodyPr>
          <a:lstStyle/>
          <a:p>
            <a:r>
              <a:rPr lang="en-US" sz="2800" dirty="0"/>
              <a:t>Successful movements tend to base their claim on </a:t>
            </a:r>
            <a:r>
              <a:rPr lang="en-US" sz="2800" b="1" dirty="0"/>
              <a:t>widely accepted American ideals</a:t>
            </a:r>
            <a:r>
              <a:rPr lang="en-US" sz="2800" dirty="0"/>
              <a:t>, such as equality or self-government, making it harder for opponents to delegitimize the movement.</a:t>
            </a:r>
          </a:p>
          <a:p>
            <a:endParaRPr lang="en-US" sz="2800" dirty="0"/>
          </a:p>
          <a:p>
            <a:r>
              <a:rPr lang="en-US" sz="2800" dirty="0"/>
              <a:t>Less successful social movements tend to have </a:t>
            </a:r>
            <a:r>
              <a:rPr lang="en-US" sz="2800" b="1" dirty="0"/>
              <a:t>goals that run counter to cultural ideals</a:t>
            </a:r>
            <a:r>
              <a:rPr lang="en-US" sz="2800" dirty="0"/>
              <a:t>. The anthropologist David </a:t>
            </a:r>
            <a:r>
              <a:rPr lang="en-US" sz="2800" dirty="0" err="1"/>
              <a:t>Aberle</a:t>
            </a:r>
            <a:r>
              <a:rPr lang="en-US" sz="2800" dirty="0"/>
              <a:t> labels such protests as “revolutionary movements.” They seek to overturn the existing value system—that’s a far harder task.</a:t>
            </a:r>
          </a:p>
          <a:p>
            <a:endParaRPr lang="en-US" sz="2800" dirty="0"/>
          </a:p>
          <a:p>
            <a:endParaRPr lang="en-US" sz="2800" dirty="0"/>
          </a:p>
        </p:txBody>
      </p:sp>
      <p:sp>
        <p:nvSpPr>
          <p:cNvPr id="2" name="Footer Placeholder 1">
            <a:extLst>
              <a:ext uri="{FF2B5EF4-FFF2-40B4-BE49-F238E27FC236}">
                <a16:creationId xmlns:a16="http://schemas.microsoft.com/office/drawing/2014/main" id="{2EC42159-83BD-48F7-9449-E580B5B03B01}"/>
              </a:ext>
            </a:extLst>
          </p:cNvPr>
          <p:cNvSpPr>
            <a:spLocks noGrp="1"/>
          </p:cNvSpPr>
          <p:nvPr>
            <p:ph type="ftr" sz="quarter" idx="11"/>
          </p:nvPr>
        </p:nvSpPr>
        <p:spPr/>
        <p:txBody>
          <a:bodyPr/>
          <a:lstStyle/>
          <a:p>
            <a:r>
              <a:rPr kumimoji="0" lang="en-US"/>
              <a:t>© Thomas E. Patterson</a:t>
            </a:r>
          </a:p>
        </p:txBody>
      </p:sp>
      <p:sp>
        <p:nvSpPr>
          <p:cNvPr id="3" name="Slide Number Placeholder 2">
            <a:extLst>
              <a:ext uri="{FF2B5EF4-FFF2-40B4-BE49-F238E27FC236}">
                <a16:creationId xmlns:a16="http://schemas.microsoft.com/office/drawing/2014/main" id="{E5636C46-A097-4AFB-9F88-BB9D34A280CA}"/>
              </a:ext>
            </a:extLst>
          </p:cNvPr>
          <p:cNvSpPr>
            <a:spLocks noGrp="1"/>
          </p:cNvSpPr>
          <p:nvPr>
            <p:ph type="sldNum" sz="quarter" idx="12"/>
          </p:nvPr>
        </p:nvSpPr>
        <p:spPr/>
        <p:txBody>
          <a:bodyPr>
            <a:normAutofit lnSpcReduction="10000"/>
          </a:bodyPr>
          <a:lstStyle/>
          <a:p>
            <a:fld id="{F0C94032-CD4C-4C25-B0C2-CEC720522D92}" type="slidenum">
              <a:rPr kumimoji="0" lang="en-US" smtClean="0"/>
              <a:pPr/>
              <a:t>165</a:t>
            </a:fld>
            <a:endParaRPr kumimoji="0" lang="en-US" dirty="0">
              <a:solidFill>
                <a:srgbClr val="FFFFFF"/>
              </a:solidFill>
            </a:endParaRPr>
          </a:p>
        </p:txBody>
      </p:sp>
    </p:spTree>
    <p:extLst>
      <p:ext uri="{BB962C8B-B14F-4D97-AF65-F5344CB8AC3E}">
        <p14:creationId xmlns:p14="http://schemas.microsoft.com/office/powerpoint/2010/main" val="16318833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7, </a:t>
            </a:r>
          </a:p>
          <a:p>
            <a:pPr marL="0" indent="0" algn="ctr" defTabSz="457200">
              <a:spcBef>
                <a:spcPts val="1800"/>
              </a:spcBef>
              <a:spcAft>
                <a:spcPts val="0"/>
              </a:spcAft>
              <a:buNone/>
              <a:defRPr/>
            </a:pPr>
            <a:r>
              <a:rPr lang="en-US" altLang="en-US" sz="4400" b="1" dirty="0">
                <a:solidFill>
                  <a:srgbClr val="C00000"/>
                </a:solidFill>
                <a:latin typeface="Sanserif"/>
              </a:rPr>
              <a:t>Political Participation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166</a:t>
            </a:fld>
            <a:endParaRPr lang="en-US" dirty="0">
              <a:solidFill>
                <a:srgbClr val="000000"/>
              </a:solidFill>
              <a:latin typeface="Sanserif"/>
            </a:endParaRPr>
          </a:p>
        </p:txBody>
      </p:sp>
    </p:spTree>
    <p:extLst>
      <p:ext uri="{BB962C8B-B14F-4D97-AF65-F5344CB8AC3E}">
        <p14:creationId xmlns:p14="http://schemas.microsoft.com/office/powerpoint/2010/main" val="5073984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981344"/>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400" dirty="0">
                <a:effectLst/>
                <a:latin typeface="Calibri" panose="020F0502020204030204" pitchFamily="34" charset="0"/>
                <a:ea typeface="Calibri" panose="020F0502020204030204" pitchFamily="34" charset="0"/>
                <a:cs typeface="Times New Roman" panose="02020603050405020304" pitchFamily="18" charset="0"/>
              </a:rPr>
              <a:t>Voters should be allowed to vote early or by mail-in absentee ballot only if they have a documented reason for not being able to vote in-person on Election Day.</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3271519"/>
            <a:ext cx="7534275" cy="3053079"/>
          </a:xfrm>
        </p:spPr>
        <p:txBody>
          <a:bodyPr>
            <a:normAutofit/>
          </a:bodyPr>
          <a:lstStyle/>
          <a:p>
            <a:pPr marL="514350" indent="-514350">
              <a:buAutoNum type="arabicPeriod"/>
            </a:pPr>
            <a:r>
              <a:rPr lang="en-US" dirty="0"/>
              <a:t>Agree</a:t>
            </a:r>
          </a:p>
          <a:p>
            <a:pPr marL="514350" indent="-514350">
              <a:buAutoNum type="arabicPeriod"/>
            </a:pPr>
            <a:r>
              <a:rPr lang="en-US" dirty="0"/>
              <a:t>Disagree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167</a:t>
            </a:fld>
            <a:endParaRPr lang="en-US"/>
          </a:p>
        </p:txBody>
      </p:sp>
    </p:spTree>
    <p:extLst>
      <p:ext uri="{BB962C8B-B14F-4D97-AF65-F5344CB8AC3E}">
        <p14:creationId xmlns:p14="http://schemas.microsoft.com/office/powerpoint/2010/main" val="31114576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168</a:t>
            </a:fld>
            <a:endParaRPr lang="en-US"/>
          </a:p>
        </p:txBody>
      </p:sp>
    </p:spTree>
    <p:extLst>
      <p:ext uri="{BB962C8B-B14F-4D97-AF65-F5344CB8AC3E}">
        <p14:creationId xmlns:p14="http://schemas.microsoft.com/office/powerpoint/2010/main" val="10602039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6"/>
            <a:ext cx="11401425" cy="923331"/>
          </a:xfrm>
        </p:spPr>
        <p:txBody>
          <a:bodyPr>
            <a:noAutofit/>
          </a:bodyPr>
          <a:lstStyle/>
          <a:p>
            <a:pPr marL="0" marR="0">
              <a:lnSpc>
                <a:spcPct val="100000"/>
              </a:lnSpc>
              <a:spcBef>
                <a:spcPts val="0"/>
              </a:spcBef>
            </a:pPr>
            <a:br>
              <a:rPr lang="en-US" sz="2800" dirty="0"/>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400" dirty="0">
                <a:effectLst/>
                <a:latin typeface="Calibri" panose="020F0502020204030204" pitchFamily="34" charset="0"/>
                <a:ea typeface="Calibri" panose="020F0502020204030204" pitchFamily="34" charset="0"/>
                <a:cs typeface="Times New Roman" panose="02020603050405020304" pitchFamily="18" charset="0"/>
              </a:rPr>
              <a:t>Voters should be allowed to vote early or by mail-in absentee ballot only if they have a documented reason for not being able to vote in-person on Election Day.</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06600" y="2590799"/>
            <a:ext cx="7534275" cy="3053079"/>
          </a:xfrm>
        </p:spPr>
        <p:txBody>
          <a:bodyPr>
            <a:normAutofit/>
          </a:bodyPr>
          <a:lstStyle/>
          <a:p>
            <a:pPr marL="514350" indent="-514350">
              <a:buAutoNum type="arabicPeriod"/>
            </a:pPr>
            <a:r>
              <a:rPr lang="en-US" dirty="0"/>
              <a:t>Agree</a:t>
            </a:r>
          </a:p>
          <a:p>
            <a:pPr marL="514350" indent="-514350">
              <a:buAutoNum type="arabicPeriod"/>
            </a:pPr>
            <a:r>
              <a:rPr lang="en-US" dirty="0"/>
              <a:t>Disagree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169</a:t>
            </a:fld>
            <a:endParaRPr lang="en-US"/>
          </a:p>
        </p:txBody>
      </p:sp>
      <p:sp>
        <p:nvSpPr>
          <p:cNvPr id="6" name="TextBox 5">
            <a:extLst>
              <a:ext uri="{FF2B5EF4-FFF2-40B4-BE49-F238E27FC236}">
                <a16:creationId xmlns:a16="http://schemas.microsoft.com/office/drawing/2014/main" id="{04A60AA4-3C7E-4CBC-96F5-1D17BB0A9904}"/>
              </a:ext>
            </a:extLst>
          </p:cNvPr>
          <p:cNvSpPr txBox="1"/>
          <p:nvPr/>
        </p:nvSpPr>
        <p:spPr>
          <a:xfrm>
            <a:off x="1584960" y="5039360"/>
            <a:ext cx="957184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355277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0332" y="247651"/>
            <a:ext cx="11011551" cy="847725"/>
          </a:xfrm>
        </p:spPr>
        <p:txBody>
          <a:bodyPr>
            <a:noAutofit/>
          </a:bodyPr>
          <a:lstStyle/>
          <a:p>
            <a:pPr algn="ctr" defTabSz="457200"/>
            <a:r>
              <a:rPr lang="en-US" sz="4000" b="1" dirty="0">
                <a:solidFill>
                  <a:srgbClr val="AC0000"/>
                </a:solidFill>
                <a:latin typeface="Sanserif"/>
              </a:rPr>
              <a:t>America’s Founding Ideals</a:t>
            </a:r>
            <a:endParaRPr lang="en-IN" sz="4000" b="1" dirty="0">
              <a:solidFill>
                <a:srgbClr val="AC0000"/>
              </a:solidFill>
              <a:latin typeface="Sanserif"/>
            </a:endParaRPr>
          </a:p>
        </p:txBody>
      </p:sp>
      <p:sp>
        <p:nvSpPr>
          <p:cNvPr id="13" name="Content Placeholder 2"/>
          <p:cNvSpPr>
            <a:spLocks noGrp="1"/>
          </p:cNvSpPr>
          <p:nvPr>
            <p:ph sz="quarter" idx="11"/>
          </p:nvPr>
        </p:nvSpPr>
        <p:spPr>
          <a:xfrm>
            <a:off x="1448463" y="1748153"/>
            <a:ext cx="9780103" cy="4862196"/>
          </a:xfrm>
        </p:spPr>
        <p:txBody>
          <a:bodyPr>
            <a:normAutofit lnSpcReduction="10000"/>
          </a:bodyPr>
          <a:lstStyle/>
          <a:p>
            <a:pPr defTabSz="457200">
              <a:spcBef>
                <a:spcPts val="1800"/>
              </a:spcBef>
              <a:spcAft>
                <a:spcPts val="0"/>
              </a:spcAft>
              <a:defRPr/>
            </a:pPr>
            <a:r>
              <a:rPr lang="en-US" altLang="en-US" sz="2400" b="1" dirty="0">
                <a:solidFill>
                  <a:prstClr val="black"/>
                </a:solidFill>
                <a:latin typeface="Sanserif"/>
              </a:rPr>
              <a:t>Liberty</a:t>
            </a:r>
            <a:r>
              <a:rPr lang="en-US" altLang="en-US" sz="2400" dirty="0">
                <a:solidFill>
                  <a:prstClr val="black"/>
                </a:solidFill>
                <a:latin typeface="Sanserif"/>
              </a:rPr>
              <a:t> – the principle that people are free to act and think as they choose, provided they don’t infringe unreasonably on freedom and well-being of others.</a:t>
            </a:r>
          </a:p>
          <a:p>
            <a:pPr defTabSz="457200">
              <a:spcBef>
                <a:spcPts val="1800"/>
              </a:spcBef>
              <a:spcAft>
                <a:spcPts val="0"/>
              </a:spcAft>
              <a:defRPr/>
            </a:pPr>
            <a:r>
              <a:rPr lang="en-US" altLang="en-US" sz="2400" b="1" dirty="0">
                <a:solidFill>
                  <a:prstClr val="black"/>
                </a:solidFill>
                <a:latin typeface="Sanserif"/>
              </a:rPr>
              <a:t>Individualism</a:t>
            </a:r>
            <a:r>
              <a:rPr lang="en-US" altLang="en-US" sz="2400" dirty="0">
                <a:solidFill>
                  <a:prstClr val="black"/>
                </a:solidFill>
                <a:latin typeface="Sanserif"/>
              </a:rPr>
              <a:t> – the principle that people should be self-reliant and be rewarded for their effort.</a:t>
            </a:r>
          </a:p>
          <a:p>
            <a:pPr defTabSz="457200">
              <a:spcBef>
                <a:spcPts val="1800"/>
              </a:spcBef>
              <a:spcAft>
                <a:spcPts val="0"/>
              </a:spcAft>
              <a:defRPr/>
            </a:pPr>
            <a:r>
              <a:rPr lang="en-US" altLang="en-US" sz="2400" b="1" dirty="0">
                <a:solidFill>
                  <a:prstClr val="black"/>
                </a:solidFill>
                <a:latin typeface="Sanserif"/>
              </a:rPr>
              <a:t>Equality</a:t>
            </a:r>
            <a:r>
              <a:rPr lang="en-US" altLang="en-US" sz="2400" dirty="0">
                <a:solidFill>
                  <a:prstClr val="black"/>
                </a:solidFill>
                <a:latin typeface="Sanserif"/>
              </a:rPr>
              <a:t> – the principle that individuals are equal in their moral worth and entitled to equal treatment under the law.</a:t>
            </a:r>
          </a:p>
          <a:p>
            <a:pPr defTabSz="457200">
              <a:spcBef>
                <a:spcPts val="1800"/>
              </a:spcBef>
              <a:spcAft>
                <a:spcPts val="0"/>
              </a:spcAft>
              <a:defRPr/>
            </a:pPr>
            <a:r>
              <a:rPr lang="en-US" altLang="en-US" sz="2400" b="1" dirty="0">
                <a:solidFill>
                  <a:prstClr val="black"/>
                </a:solidFill>
                <a:latin typeface="Sanserif"/>
              </a:rPr>
              <a:t>Self-government</a:t>
            </a:r>
            <a:r>
              <a:rPr lang="en-US" altLang="en-US" sz="2400" dirty="0">
                <a:solidFill>
                  <a:prstClr val="black"/>
                </a:solidFill>
                <a:latin typeface="Sanserif"/>
              </a:rPr>
              <a:t> – the principle that people are ultimate source of governing authority and should have a voice in their governing.</a:t>
            </a:r>
          </a:p>
          <a:p>
            <a:pPr defTabSz="457200">
              <a:spcBef>
                <a:spcPts val="1800"/>
              </a:spcBef>
              <a:spcAft>
                <a:spcPts val="0"/>
              </a:spcAft>
              <a:defRPr/>
            </a:pPr>
            <a:r>
              <a:rPr lang="en-US" altLang="en-US" sz="2400" dirty="0">
                <a:solidFill>
                  <a:prstClr val="black"/>
                </a:solidFill>
                <a:latin typeface="Sanserif"/>
              </a:rPr>
              <a:t>	</a:t>
            </a:r>
            <a:r>
              <a:rPr lang="en-US" altLang="en-US" sz="2400" b="1" dirty="0">
                <a:solidFill>
                  <a:prstClr val="black"/>
                </a:solidFill>
                <a:latin typeface="Sanserif"/>
              </a:rPr>
              <a:t>In the abstract, Americans embrace these ideals. But, in practice, the 	ideals can conflict and are sometimes a source of conflict.</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17</a:t>
            </a:fld>
            <a:endParaRPr lang="en-US" dirty="0">
              <a:solidFill>
                <a:srgbClr val="000000"/>
              </a:solidFill>
              <a:latin typeface="Sanserif"/>
            </a:endParaRPr>
          </a:p>
        </p:txBody>
      </p:sp>
    </p:spTree>
    <p:extLst>
      <p:ext uri="{BB962C8B-B14F-4D97-AF65-F5344CB8AC3E}">
        <p14:creationId xmlns:p14="http://schemas.microsoft.com/office/powerpoint/2010/main" val="36022656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7"/>
            <a:ext cx="11519136" cy="1135966"/>
          </a:xfrm>
        </p:spPr>
        <p:txBody>
          <a:bodyPr>
            <a:normAutofit fontScale="90000"/>
          </a:bodyPr>
          <a:lstStyle/>
          <a:p>
            <a:r>
              <a:rPr lang="en-US" dirty="0"/>
              <a:t>Americans’ opinions on requiring documentation for being allowed to cast an early or absentee ballot</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10194684"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170</a:t>
            </a:fld>
            <a:endParaRPr lang="en-US"/>
          </a:p>
        </p:txBody>
      </p:sp>
    </p:spTree>
    <p:extLst>
      <p:ext uri="{BB962C8B-B14F-4D97-AF65-F5344CB8AC3E}">
        <p14:creationId xmlns:p14="http://schemas.microsoft.com/office/powerpoint/2010/main" val="7003523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37617" y="2460979"/>
            <a:ext cx="3313290" cy="1569155"/>
          </a:xfrm>
        </p:spPr>
        <p:txBody>
          <a:bodyPr/>
          <a:lstStyle/>
          <a:p>
            <a:r>
              <a:rPr lang="en-US" sz="2800" dirty="0">
                <a:solidFill>
                  <a:prstClr val="white"/>
                </a:solidFill>
                <a:latin typeface="Sanserif"/>
              </a:rPr>
              <a:t>Chapter 8 Political Parties, Candidates, and Campaigns</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37617" y="4030134"/>
            <a:ext cx="3313290" cy="857955"/>
          </a:xfrm>
        </p:spPr>
        <p:txBody>
          <a:bodyPr/>
          <a:lstStyle/>
          <a:p>
            <a:pPr defTabSz="457200">
              <a:spcBef>
                <a:spcPct val="20000"/>
              </a:spcBef>
              <a:spcAft>
                <a:spcPts val="0"/>
              </a:spcAft>
              <a:defRPr/>
            </a:pPr>
            <a:r>
              <a:rPr lang="en-US" sz="2400" b="1" dirty="0">
                <a:solidFill>
                  <a:prstClr val="white"/>
                </a:solidFill>
                <a:latin typeface="Sanserif"/>
              </a:rPr>
              <a:t>Defining the Voter’s Choice</a:t>
            </a:r>
          </a:p>
        </p:txBody>
      </p:sp>
      <p:sp>
        <p:nvSpPr>
          <p:cNvPr id="6" name="TextBox 5">
            <a:extLst>
              <a:ext uri="{FF2B5EF4-FFF2-40B4-BE49-F238E27FC236}">
                <a16:creationId xmlns:a16="http://schemas.microsoft.com/office/drawing/2014/main" id="{25434A85-FCBE-4314-A137-49DB4E8A085A}"/>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40DF338D-3DAC-4780-BF0A-A8E4D22DD3A8}"/>
              </a:ext>
            </a:extLst>
          </p:cNvPr>
          <p:cNvSpPr>
            <a:spLocks noGrp="1"/>
          </p:cNvSpPr>
          <p:nvPr>
            <p:ph type="pic" sz="quarter" idx="11"/>
          </p:nvPr>
        </p:nvSpPr>
        <p:spPr/>
      </p:sp>
      <p:pic>
        <p:nvPicPr>
          <p:cNvPr id="9" name="Picture 8">
            <a:extLst>
              <a:ext uri="{FF2B5EF4-FFF2-40B4-BE49-F238E27FC236}">
                <a16:creationId xmlns:a16="http://schemas.microsoft.com/office/drawing/2014/main" id="{BF5DBED4-F81C-445E-B276-CF0B71AAB0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27966" y="882261"/>
            <a:ext cx="3778579"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1711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878069" y="2083683"/>
            <a:ext cx="10861040"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8, </a:t>
            </a:r>
          </a:p>
          <a:p>
            <a:pPr marL="0" indent="0" algn="ctr" defTabSz="457200">
              <a:spcBef>
                <a:spcPts val="1800"/>
              </a:spcBef>
              <a:spcAft>
                <a:spcPts val="0"/>
              </a:spcAft>
              <a:buNone/>
              <a:defRPr/>
            </a:pPr>
            <a:r>
              <a:rPr lang="en-US" altLang="en-US" sz="4400" b="1" dirty="0">
                <a:solidFill>
                  <a:srgbClr val="C00000"/>
                </a:solidFill>
                <a:latin typeface="Sanserif"/>
              </a:rPr>
              <a:t>Political Parties, Candidates &amp; Campaigns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172</a:t>
            </a:fld>
            <a:endParaRPr lang="en-US" dirty="0">
              <a:solidFill>
                <a:srgbClr val="000000"/>
              </a:solidFill>
              <a:latin typeface="Sanserif"/>
            </a:endParaRPr>
          </a:p>
        </p:txBody>
      </p:sp>
    </p:spTree>
    <p:extLst>
      <p:ext uri="{BB962C8B-B14F-4D97-AF65-F5344CB8AC3E}">
        <p14:creationId xmlns:p14="http://schemas.microsoft.com/office/powerpoint/2010/main" val="41118647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8B89-9D6C-4DC2-9C38-C4BB56A3434D}"/>
              </a:ext>
            </a:extLst>
          </p:cNvPr>
          <p:cNvSpPr>
            <a:spLocks noGrp="1"/>
          </p:cNvSpPr>
          <p:nvPr>
            <p:ph type="title"/>
          </p:nvPr>
        </p:nvSpPr>
        <p:spPr/>
        <p:txBody>
          <a:bodyPr>
            <a:normAutofit/>
          </a:bodyPr>
          <a:lstStyle/>
          <a:p>
            <a:r>
              <a:rPr lang="en-US" dirty="0"/>
              <a:t>Party Realignment</a:t>
            </a:r>
          </a:p>
        </p:txBody>
      </p:sp>
      <p:sp>
        <p:nvSpPr>
          <p:cNvPr id="3" name="Content Placeholder 2">
            <a:extLst>
              <a:ext uri="{FF2B5EF4-FFF2-40B4-BE49-F238E27FC236}">
                <a16:creationId xmlns:a16="http://schemas.microsoft.com/office/drawing/2014/main" id="{AB814DBB-7E6D-4758-88CF-7A3A3A9A7BA2}"/>
              </a:ext>
            </a:extLst>
          </p:cNvPr>
          <p:cNvSpPr>
            <a:spLocks noGrp="1"/>
          </p:cNvSpPr>
          <p:nvPr>
            <p:ph idx="1"/>
          </p:nvPr>
        </p:nvSpPr>
        <p:spPr>
          <a:xfrm>
            <a:off x="1355833" y="1920240"/>
            <a:ext cx="10625959" cy="3948854"/>
          </a:xfrm>
        </p:spPr>
        <p:txBody>
          <a:bodyPr>
            <a:normAutofit/>
          </a:bodyPr>
          <a:lstStyle/>
          <a:p>
            <a:pPr marL="0" indent="0">
              <a:buNone/>
            </a:pPr>
            <a:r>
              <a:rPr lang="en-US" sz="3200" dirty="0"/>
              <a:t>A single election where control of the presidency and Congress shifts from one party to the other is </a:t>
            </a:r>
            <a:r>
              <a:rPr lang="en-US" sz="3200" u="sng" dirty="0"/>
              <a:t>not</a:t>
            </a:r>
            <a:r>
              <a:rPr lang="en-US" sz="3200" dirty="0"/>
              <a:t> a party realignment.</a:t>
            </a:r>
          </a:p>
          <a:p>
            <a:pPr marL="0" indent="0">
              <a:buNone/>
            </a:pPr>
            <a:r>
              <a:rPr lang="en-US" sz="3200" dirty="0"/>
              <a:t>Instead, a party realignment is defined as a long-lasting change </a:t>
            </a:r>
          </a:p>
          <a:p>
            <a:pPr marL="0" indent="0">
              <a:buNone/>
            </a:pPr>
            <a:r>
              <a:rPr lang="en-US" sz="3200" dirty="0"/>
              <a:t>	</a:t>
            </a:r>
            <a:r>
              <a:rPr lang="en-US" sz="3000" dirty="0"/>
              <a:t>- in the parties’ coalitions</a:t>
            </a:r>
          </a:p>
          <a:p>
            <a:pPr marL="0" indent="0">
              <a:buNone/>
            </a:pPr>
            <a:r>
              <a:rPr lang="en-US" sz="3000" dirty="0"/>
              <a:t>	- in the platform of one or both parties</a:t>
            </a:r>
          </a:p>
          <a:p>
            <a:pPr marL="0" indent="0">
              <a:buNone/>
            </a:pPr>
            <a:r>
              <a:rPr lang="en-US" sz="3000" dirty="0"/>
              <a:t>	- in the parties’ chances of winning elections</a:t>
            </a:r>
          </a:p>
        </p:txBody>
      </p:sp>
      <p:sp>
        <p:nvSpPr>
          <p:cNvPr id="4" name="Footer Placeholder 3">
            <a:extLst>
              <a:ext uri="{FF2B5EF4-FFF2-40B4-BE49-F238E27FC236}">
                <a16:creationId xmlns:a16="http://schemas.microsoft.com/office/drawing/2014/main" id="{445108B6-E08E-4B73-B901-281CA0A975D3}"/>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730FC156-C677-4BF6-8CCA-B718627B35C3}"/>
              </a:ext>
            </a:extLst>
          </p:cNvPr>
          <p:cNvSpPr>
            <a:spLocks noGrp="1"/>
          </p:cNvSpPr>
          <p:nvPr>
            <p:ph type="sldNum" sz="quarter" idx="12"/>
          </p:nvPr>
        </p:nvSpPr>
        <p:spPr/>
        <p:txBody>
          <a:bodyPr>
            <a:normAutofit lnSpcReduction="10000"/>
          </a:bodyPr>
          <a:lstStyle/>
          <a:p>
            <a:fld id="{F0C94032-CD4C-4C25-B0C2-CEC720522D92}" type="slidenum">
              <a:rPr kumimoji="0" lang="en-US" smtClean="0"/>
              <a:pPr/>
              <a:t>173</a:t>
            </a:fld>
            <a:endParaRPr kumimoji="0" lang="en-US" dirty="0">
              <a:solidFill>
                <a:srgbClr val="FFFFFF"/>
              </a:solidFill>
            </a:endParaRPr>
          </a:p>
        </p:txBody>
      </p:sp>
    </p:spTree>
    <p:extLst>
      <p:ext uri="{BB962C8B-B14F-4D97-AF65-F5344CB8AC3E}">
        <p14:creationId xmlns:p14="http://schemas.microsoft.com/office/powerpoint/2010/main" val="22512736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6DAC-FE23-4EBD-B35E-E731716EDD09}"/>
              </a:ext>
            </a:extLst>
          </p:cNvPr>
          <p:cNvSpPr>
            <a:spLocks noGrp="1"/>
          </p:cNvSpPr>
          <p:nvPr>
            <p:ph type="title"/>
          </p:nvPr>
        </p:nvSpPr>
        <p:spPr>
          <a:xfrm>
            <a:off x="457200" y="136257"/>
            <a:ext cx="11277600" cy="1115012"/>
          </a:xfrm>
        </p:spPr>
        <p:txBody>
          <a:bodyPr>
            <a:normAutofit fontScale="90000"/>
          </a:bodyPr>
          <a:lstStyle/>
          <a:p>
            <a:r>
              <a:rPr lang="en-US" dirty="0">
                <a:solidFill>
                  <a:schemeClr val="tx1"/>
                </a:solidFill>
              </a:rPr>
              <a:t>POLL: </a:t>
            </a:r>
            <a:r>
              <a:rPr lang="en-US" dirty="0"/>
              <a:t>How has the most recent party alignment differed from previous ones in U.S. history?</a:t>
            </a:r>
          </a:p>
        </p:txBody>
      </p:sp>
      <p:sp>
        <p:nvSpPr>
          <p:cNvPr id="3" name="Content Placeholder 2">
            <a:extLst>
              <a:ext uri="{FF2B5EF4-FFF2-40B4-BE49-F238E27FC236}">
                <a16:creationId xmlns:a16="http://schemas.microsoft.com/office/drawing/2014/main" id="{3D0C6956-F88E-43A2-8C6C-E634C45D5187}"/>
              </a:ext>
            </a:extLst>
          </p:cNvPr>
          <p:cNvSpPr>
            <a:spLocks noGrp="1"/>
          </p:cNvSpPr>
          <p:nvPr>
            <p:ph idx="1"/>
          </p:nvPr>
        </p:nvSpPr>
        <p:spPr/>
        <p:txBody>
          <a:bodyPr/>
          <a:lstStyle/>
          <a:p>
            <a:pPr marL="514350" indent="-514350">
              <a:buAutoNum type="arabicPeriod"/>
            </a:pPr>
            <a:r>
              <a:rPr lang="en-US" dirty="0">
                <a:solidFill>
                  <a:srgbClr val="FF0000"/>
                </a:solidFill>
              </a:rPr>
              <a:t>It occurred more gradually in comparison with earlier ones.</a:t>
            </a:r>
          </a:p>
          <a:p>
            <a:pPr marL="514350" indent="-514350">
              <a:buAutoNum type="arabicPeriod"/>
            </a:pPr>
            <a:r>
              <a:rPr lang="en-US" dirty="0"/>
              <a:t>It did not have a large impact on the parties’ platforms, unlike earlier realignments.</a:t>
            </a:r>
          </a:p>
          <a:p>
            <a:pPr marL="514350" indent="-514350">
              <a:buAutoNum type="arabicPeriod"/>
            </a:pPr>
            <a:r>
              <a:rPr lang="en-US" dirty="0"/>
              <a:t>It did not occur along regional lines, unlike earlier realignments.</a:t>
            </a:r>
          </a:p>
          <a:p>
            <a:pPr marL="514350" indent="-514350">
              <a:buAutoNum type="arabicPeriod"/>
            </a:pPr>
            <a:r>
              <a:rPr lang="en-US" dirty="0"/>
              <a:t>It did not substantially alter the parties’ chances of winning elections, unlike earlier realignments.</a:t>
            </a:r>
          </a:p>
          <a:p>
            <a:pPr marL="514350" indent="-514350">
              <a:buAutoNum type="arabicPeriod"/>
            </a:pPr>
            <a:r>
              <a:rPr lang="en-US" dirty="0"/>
              <a:t>It did not disrupt the parties’ coalitions to anywhere near the degree of earlier realignments.</a:t>
            </a:r>
          </a:p>
          <a:p>
            <a:pPr marL="514350" indent="-514350">
              <a:buAutoNum type="arabicPeriod"/>
            </a:pPr>
            <a:endParaRPr lang="en-US" dirty="0"/>
          </a:p>
        </p:txBody>
      </p:sp>
      <p:sp>
        <p:nvSpPr>
          <p:cNvPr id="5" name="Slide Number Placeholder 4">
            <a:extLst>
              <a:ext uri="{FF2B5EF4-FFF2-40B4-BE49-F238E27FC236}">
                <a16:creationId xmlns:a16="http://schemas.microsoft.com/office/drawing/2014/main" id="{7B3990A4-F3C3-4737-BD45-DEF2FB88858F}"/>
              </a:ext>
            </a:extLst>
          </p:cNvPr>
          <p:cNvSpPr>
            <a:spLocks noGrp="1"/>
          </p:cNvSpPr>
          <p:nvPr>
            <p:ph type="sldNum" sz="quarter" idx="12"/>
          </p:nvPr>
        </p:nvSpPr>
        <p:spPr/>
        <p:txBody>
          <a:bodyPr>
            <a:normAutofit lnSpcReduction="10000"/>
          </a:bodyPr>
          <a:lstStyle/>
          <a:p>
            <a:fld id="{20BC5037-A240-4F61-9152-036A0AF9E395}" type="slidenum">
              <a:rPr lang="en-US" smtClean="0"/>
              <a:t>174</a:t>
            </a:fld>
            <a:endParaRPr lang="en-US"/>
          </a:p>
        </p:txBody>
      </p:sp>
      <p:sp>
        <p:nvSpPr>
          <p:cNvPr id="6" name="Footer Placeholder 5">
            <a:extLst>
              <a:ext uri="{FF2B5EF4-FFF2-40B4-BE49-F238E27FC236}">
                <a16:creationId xmlns:a16="http://schemas.microsoft.com/office/drawing/2014/main" id="{67E6D2FC-7ED3-4690-8DDB-1A6B28B1A45F}"/>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7503633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DE42-99DC-46AC-B39A-EC57CFF826B2}"/>
              </a:ext>
            </a:extLst>
          </p:cNvPr>
          <p:cNvSpPr>
            <a:spLocks noGrp="1"/>
          </p:cNvSpPr>
          <p:nvPr>
            <p:ph type="title"/>
          </p:nvPr>
        </p:nvSpPr>
        <p:spPr>
          <a:xfrm>
            <a:off x="457200" y="136257"/>
            <a:ext cx="11277600" cy="1240598"/>
          </a:xfrm>
        </p:spPr>
        <p:txBody>
          <a:bodyPr>
            <a:normAutofit/>
          </a:bodyPr>
          <a:lstStyle/>
          <a:p>
            <a:r>
              <a:rPr lang="en-US" dirty="0"/>
              <a:t>The Distinguishing Feature </a:t>
            </a:r>
            <a:br>
              <a:rPr lang="en-US" dirty="0"/>
            </a:br>
            <a:r>
              <a:rPr lang="en-US" dirty="0"/>
              <a:t>of the Most Recent Realignment</a:t>
            </a:r>
          </a:p>
        </p:txBody>
      </p:sp>
      <p:sp>
        <p:nvSpPr>
          <p:cNvPr id="3" name="Content Placeholder 2">
            <a:extLst>
              <a:ext uri="{FF2B5EF4-FFF2-40B4-BE49-F238E27FC236}">
                <a16:creationId xmlns:a16="http://schemas.microsoft.com/office/drawing/2014/main" id="{1308312C-EF6B-4A3C-824D-447BB321C678}"/>
              </a:ext>
            </a:extLst>
          </p:cNvPr>
          <p:cNvSpPr>
            <a:spLocks noGrp="1"/>
          </p:cNvSpPr>
          <p:nvPr>
            <p:ph idx="1"/>
          </p:nvPr>
        </p:nvSpPr>
        <p:spPr>
          <a:xfrm>
            <a:off x="609600" y="1376855"/>
            <a:ext cx="10972800" cy="5344888"/>
          </a:xfrm>
        </p:spPr>
        <p:txBody>
          <a:bodyPr>
            <a:normAutofit/>
          </a:bodyPr>
          <a:lstStyle/>
          <a:p>
            <a:r>
              <a:rPr lang="en-US" dirty="0"/>
              <a:t>Unlike early ones, it occurred gradually rather than suddenly.</a:t>
            </a:r>
          </a:p>
          <a:p>
            <a:r>
              <a:rPr lang="en-US" dirty="0"/>
              <a:t>Otherwise, it had the features of previous ones:</a:t>
            </a:r>
          </a:p>
          <a:p>
            <a:r>
              <a:rPr lang="en-US" dirty="0"/>
              <a:t>	</a:t>
            </a:r>
            <a:r>
              <a:rPr lang="en-US" sz="2400" dirty="0"/>
              <a:t>- a large change in the platform of at least one party (the Republican Party, 	which since Lincoln had been the “federal” party, has became more of a states’ 	rights party)</a:t>
            </a:r>
          </a:p>
          <a:p>
            <a:r>
              <a:rPr lang="en-US" sz="2400" dirty="0"/>
              <a:t>	 - large change in the parties’ chances of winning –Democrats dominated 	elections from the 1930s thru 1960s; since then, the parties have been closely 	competitive </a:t>
            </a:r>
          </a:p>
          <a:p>
            <a:r>
              <a:rPr lang="en-US" sz="2400" dirty="0"/>
              <a:t>	- large change in the parties’ coalitions (the once “solid Democratic	South” is now solidly Republican, and working-class whites, who once voted 	heavily Democratic, now vote heavily Republican; meanwhile, the 	Democratic 	Party has become dominant in the once-Republican New England and West 	Coast states) </a:t>
            </a:r>
          </a:p>
          <a:p>
            <a:endParaRPr lang="en-US" sz="2400" dirty="0"/>
          </a:p>
        </p:txBody>
      </p:sp>
      <p:sp>
        <p:nvSpPr>
          <p:cNvPr id="5" name="Slide Number Placeholder 4">
            <a:extLst>
              <a:ext uri="{FF2B5EF4-FFF2-40B4-BE49-F238E27FC236}">
                <a16:creationId xmlns:a16="http://schemas.microsoft.com/office/drawing/2014/main" id="{9784D0A2-6B0D-4A9D-BD78-AFF09D1A6D32}"/>
              </a:ext>
            </a:extLst>
          </p:cNvPr>
          <p:cNvSpPr>
            <a:spLocks noGrp="1"/>
          </p:cNvSpPr>
          <p:nvPr>
            <p:ph type="sldNum" sz="quarter" idx="12"/>
          </p:nvPr>
        </p:nvSpPr>
        <p:spPr/>
        <p:txBody>
          <a:bodyPr>
            <a:normAutofit lnSpcReduction="10000"/>
          </a:bodyPr>
          <a:lstStyle/>
          <a:p>
            <a:fld id="{20BC5037-A240-4F61-9152-036A0AF9E395}" type="slidenum">
              <a:rPr lang="en-US" smtClean="0"/>
              <a:t>175</a:t>
            </a:fld>
            <a:endParaRPr lang="en-US"/>
          </a:p>
        </p:txBody>
      </p:sp>
      <p:sp>
        <p:nvSpPr>
          <p:cNvPr id="6" name="Footer Placeholder 5">
            <a:extLst>
              <a:ext uri="{FF2B5EF4-FFF2-40B4-BE49-F238E27FC236}">
                <a16:creationId xmlns:a16="http://schemas.microsoft.com/office/drawing/2014/main" id="{F13448F2-6966-4FE1-86FB-DEF0A02052F7}"/>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5448096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0800"/>
            <a:ext cx="11490960" cy="1524000"/>
          </a:xfrm>
        </p:spPr>
        <p:txBody>
          <a:bodyPr>
            <a:noAutofit/>
          </a:bodyPr>
          <a:lstStyle/>
          <a:p>
            <a:pPr algn="ctr"/>
            <a:r>
              <a:rPr lang="en-US" dirty="0"/>
              <a:t>Indicator of a Gradual Realignment</a:t>
            </a:r>
            <a:br>
              <a:rPr lang="en-US" dirty="0"/>
            </a:br>
            <a:r>
              <a:rPr lang="en-US" sz="2800" dirty="0"/>
              <a:t>Political Party of House Members from Southern and New England States</a:t>
            </a:r>
          </a:p>
        </p:txBody>
      </p:sp>
      <p:graphicFrame>
        <p:nvGraphicFramePr>
          <p:cNvPr id="4" name="Content Placeholder 3"/>
          <p:cNvGraphicFramePr>
            <a:graphicFrameLocks noGrp="1"/>
          </p:cNvGraphicFramePr>
          <p:nvPr>
            <p:ph sz="quarter" idx="1"/>
          </p:nvPr>
        </p:nvGraphicFramePr>
        <p:xfrm>
          <a:off x="1676400" y="16002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C2D54723-D80A-48DA-8859-3D0FBFEB74FB}"/>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4B15E052-87ED-4E13-AA93-A577BBE5C8C3}"/>
              </a:ext>
            </a:extLst>
          </p:cNvPr>
          <p:cNvSpPr>
            <a:spLocks noGrp="1"/>
          </p:cNvSpPr>
          <p:nvPr>
            <p:ph type="sldNum" sz="quarter" idx="12"/>
          </p:nvPr>
        </p:nvSpPr>
        <p:spPr/>
        <p:txBody>
          <a:bodyPr>
            <a:normAutofit lnSpcReduction="10000"/>
          </a:bodyPr>
          <a:lstStyle/>
          <a:p>
            <a:fld id="{F0C94032-CD4C-4C25-B0C2-CEC720522D92}" type="slidenum">
              <a:rPr kumimoji="0" lang="en-US" smtClean="0"/>
              <a:pPr/>
              <a:t>176</a:t>
            </a:fld>
            <a:endParaRPr kumimoji="0" lang="en-US" dirty="0">
              <a:solidFill>
                <a:srgbClr val="FFFFFF"/>
              </a:solidFill>
            </a:endParaRPr>
          </a:p>
        </p:txBody>
      </p:sp>
    </p:spTree>
    <p:extLst>
      <p:ext uri="{BB962C8B-B14F-4D97-AF65-F5344CB8AC3E}">
        <p14:creationId xmlns:p14="http://schemas.microsoft.com/office/powerpoint/2010/main" val="10523780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878069" y="2083683"/>
            <a:ext cx="10861040"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8, </a:t>
            </a:r>
          </a:p>
          <a:p>
            <a:pPr marL="0" indent="0" algn="ctr" defTabSz="457200">
              <a:spcBef>
                <a:spcPts val="1800"/>
              </a:spcBef>
              <a:spcAft>
                <a:spcPts val="0"/>
              </a:spcAft>
              <a:buNone/>
              <a:defRPr/>
            </a:pPr>
            <a:r>
              <a:rPr lang="en-US" altLang="en-US" sz="4400" b="1" dirty="0">
                <a:solidFill>
                  <a:srgbClr val="C00000"/>
                </a:solidFill>
                <a:latin typeface="Sanserif"/>
              </a:rPr>
              <a:t>Political Parties, Candidates &amp; Campaigns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177</a:t>
            </a:fld>
            <a:endParaRPr lang="en-US" dirty="0">
              <a:solidFill>
                <a:srgbClr val="000000"/>
              </a:solidFill>
              <a:latin typeface="Sanserif"/>
            </a:endParaRPr>
          </a:p>
        </p:txBody>
      </p:sp>
    </p:spTree>
    <p:extLst>
      <p:ext uri="{BB962C8B-B14F-4D97-AF65-F5344CB8AC3E}">
        <p14:creationId xmlns:p14="http://schemas.microsoft.com/office/powerpoint/2010/main" val="10775667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8B89-9D6C-4DC2-9C38-C4BB56A3434D}"/>
              </a:ext>
            </a:extLst>
          </p:cNvPr>
          <p:cNvSpPr>
            <a:spLocks noGrp="1"/>
          </p:cNvSpPr>
          <p:nvPr>
            <p:ph type="title"/>
          </p:nvPr>
        </p:nvSpPr>
        <p:spPr/>
        <p:txBody>
          <a:bodyPr>
            <a:noAutofit/>
          </a:bodyPr>
          <a:lstStyle/>
          <a:p>
            <a:r>
              <a:rPr lang="en-US" sz="4000" dirty="0"/>
              <a:t>Today’s political parties are distinguished</a:t>
            </a:r>
            <a:br>
              <a:rPr lang="en-US" sz="4000" dirty="0"/>
            </a:br>
            <a:r>
              <a:rPr lang="en-US" sz="4000" dirty="0"/>
              <a:t> by their competitiveness</a:t>
            </a:r>
          </a:p>
        </p:txBody>
      </p:sp>
      <p:sp>
        <p:nvSpPr>
          <p:cNvPr id="3" name="Content Placeholder 2">
            <a:extLst>
              <a:ext uri="{FF2B5EF4-FFF2-40B4-BE49-F238E27FC236}">
                <a16:creationId xmlns:a16="http://schemas.microsoft.com/office/drawing/2014/main" id="{AB814DBB-7E6D-4758-88CF-7A3A3A9A7BA2}"/>
              </a:ext>
            </a:extLst>
          </p:cNvPr>
          <p:cNvSpPr>
            <a:spLocks noGrp="1"/>
          </p:cNvSpPr>
          <p:nvPr>
            <p:ph idx="1"/>
          </p:nvPr>
        </p:nvSpPr>
        <p:spPr>
          <a:xfrm>
            <a:off x="1355834" y="1702676"/>
            <a:ext cx="9186042" cy="4166418"/>
          </a:xfrm>
        </p:spPr>
        <p:txBody>
          <a:bodyPr>
            <a:normAutofit/>
          </a:bodyPr>
          <a:lstStyle/>
          <a:p>
            <a:pPr marL="0" indent="0">
              <a:buNone/>
            </a:pPr>
            <a:r>
              <a:rPr lang="en-US" sz="3200" dirty="0"/>
              <a:t>Party politics in recent years has been markedly different than in most times in the past.</a:t>
            </a:r>
          </a:p>
          <a:p>
            <a:pPr marL="0" indent="0">
              <a:buNone/>
            </a:pPr>
            <a:r>
              <a:rPr lang="en-US" sz="3200" dirty="0"/>
              <a:t>Over the course of U.S. history, one of the two major parties has usually been much stronger than the other</a:t>
            </a:r>
          </a:p>
          <a:p>
            <a:pPr marL="0" indent="0">
              <a:buNone/>
            </a:pPr>
            <a:r>
              <a:rPr lang="en-US" sz="3200" dirty="0"/>
              <a:t>That’s not been true the past two decades – the Republican and Democratic parties have been closely matched.</a:t>
            </a:r>
          </a:p>
        </p:txBody>
      </p:sp>
      <p:sp>
        <p:nvSpPr>
          <p:cNvPr id="4" name="Footer Placeholder 3">
            <a:extLst>
              <a:ext uri="{FF2B5EF4-FFF2-40B4-BE49-F238E27FC236}">
                <a16:creationId xmlns:a16="http://schemas.microsoft.com/office/drawing/2014/main" id="{EBFA41E0-8DB5-462C-9EE0-61EB7B7CD88F}"/>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6AE93120-CB3B-4B76-A425-3604AF51ED79}"/>
              </a:ext>
            </a:extLst>
          </p:cNvPr>
          <p:cNvSpPr>
            <a:spLocks noGrp="1"/>
          </p:cNvSpPr>
          <p:nvPr>
            <p:ph type="sldNum" sz="quarter" idx="12"/>
          </p:nvPr>
        </p:nvSpPr>
        <p:spPr/>
        <p:txBody>
          <a:bodyPr>
            <a:normAutofit lnSpcReduction="10000"/>
          </a:bodyPr>
          <a:lstStyle/>
          <a:p>
            <a:fld id="{F0C94032-CD4C-4C25-B0C2-CEC720522D92}" type="slidenum">
              <a:rPr kumimoji="0" lang="en-US" smtClean="0"/>
              <a:pPr/>
              <a:t>178</a:t>
            </a:fld>
            <a:endParaRPr kumimoji="0" lang="en-US" dirty="0">
              <a:solidFill>
                <a:srgbClr val="FFFFFF"/>
              </a:solidFill>
            </a:endParaRPr>
          </a:p>
        </p:txBody>
      </p:sp>
    </p:spTree>
    <p:extLst>
      <p:ext uri="{BB962C8B-B14F-4D97-AF65-F5344CB8AC3E}">
        <p14:creationId xmlns:p14="http://schemas.microsoft.com/office/powerpoint/2010/main" val="42669535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7087-C6C2-4B99-8F81-912284DC0816}"/>
              </a:ext>
            </a:extLst>
          </p:cNvPr>
          <p:cNvSpPr>
            <a:spLocks noGrp="1"/>
          </p:cNvSpPr>
          <p:nvPr>
            <p:ph type="title"/>
          </p:nvPr>
        </p:nvSpPr>
        <p:spPr>
          <a:xfrm>
            <a:off x="424543" y="-168812"/>
            <a:ext cx="11397343" cy="1638384"/>
          </a:xfrm>
        </p:spPr>
        <p:txBody>
          <a:bodyPr>
            <a:normAutofit/>
          </a:bodyPr>
          <a:lstStyle/>
          <a:p>
            <a:pPr algn="ctr"/>
            <a:r>
              <a:rPr lang="en-US" dirty="0"/>
              <a:t>Closely Matched Parties – </a:t>
            </a:r>
            <a:br>
              <a:rPr lang="en-US" dirty="0"/>
            </a:br>
            <a:r>
              <a:rPr lang="en-US" dirty="0"/>
              <a:t>Presidency</a:t>
            </a:r>
          </a:p>
        </p:txBody>
      </p:sp>
      <p:graphicFrame>
        <p:nvGraphicFramePr>
          <p:cNvPr id="6" name="Content Placeholder 5">
            <a:extLst>
              <a:ext uri="{FF2B5EF4-FFF2-40B4-BE49-F238E27FC236}">
                <a16:creationId xmlns:a16="http://schemas.microsoft.com/office/drawing/2014/main" id="{EA718D8B-0741-435C-8F19-0DC999E3B003}"/>
              </a:ext>
            </a:extLst>
          </p:cNvPr>
          <p:cNvGraphicFramePr>
            <a:graphicFrameLocks noGrp="1"/>
          </p:cNvGraphicFramePr>
          <p:nvPr>
            <p:ph idx="1"/>
          </p:nvPr>
        </p:nvGraphicFramePr>
        <p:xfrm>
          <a:off x="838200" y="1856935"/>
          <a:ext cx="10515600" cy="432002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2DAF6B7B-A054-408C-9899-2A46CB6C99E5}"/>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13A417E8-28DA-4894-9B14-FC9E528F6B93}"/>
              </a:ext>
            </a:extLst>
          </p:cNvPr>
          <p:cNvSpPr>
            <a:spLocks noGrp="1"/>
          </p:cNvSpPr>
          <p:nvPr>
            <p:ph type="sldNum" sz="quarter" idx="12"/>
          </p:nvPr>
        </p:nvSpPr>
        <p:spPr/>
        <p:txBody>
          <a:bodyPr>
            <a:normAutofit lnSpcReduction="10000"/>
          </a:bodyPr>
          <a:lstStyle/>
          <a:p>
            <a:fld id="{F0C94032-CD4C-4C25-B0C2-CEC720522D92}" type="slidenum">
              <a:rPr kumimoji="0" lang="en-US" smtClean="0"/>
              <a:pPr/>
              <a:t>179</a:t>
            </a:fld>
            <a:endParaRPr kumimoji="0" lang="en-US" dirty="0">
              <a:solidFill>
                <a:srgbClr val="FFFFFF"/>
              </a:solidFill>
            </a:endParaRPr>
          </a:p>
        </p:txBody>
      </p:sp>
    </p:spTree>
    <p:extLst>
      <p:ext uri="{BB962C8B-B14F-4D97-AF65-F5344CB8AC3E}">
        <p14:creationId xmlns:p14="http://schemas.microsoft.com/office/powerpoint/2010/main" val="123366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0332" y="247651"/>
            <a:ext cx="11011551" cy="847725"/>
          </a:xfrm>
        </p:spPr>
        <p:txBody>
          <a:bodyPr>
            <a:noAutofit/>
          </a:bodyPr>
          <a:lstStyle/>
          <a:p>
            <a:pPr algn="ctr" defTabSz="457200"/>
            <a:r>
              <a:rPr lang="en-US" sz="3200" b="1" dirty="0">
                <a:solidFill>
                  <a:schemeClr val="tx1"/>
                </a:solidFill>
                <a:latin typeface="Sanserif"/>
              </a:rPr>
              <a:t>POLL:</a:t>
            </a:r>
            <a:r>
              <a:rPr lang="en-US" sz="3200" b="1" dirty="0">
                <a:solidFill>
                  <a:srgbClr val="AC0000"/>
                </a:solidFill>
                <a:latin typeface="Sanserif"/>
              </a:rPr>
              <a:t> America’s founding ideals can conflict in practice. Which two ideals are the </a:t>
            </a:r>
            <a:r>
              <a:rPr lang="en-US" sz="3200" b="1" u="sng" dirty="0">
                <a:solidFill>
                  <a:srgbClr val="AC0000"/>
                </a:solidFill>
                <a:latin typeface="Sanserif"/>
              </a:rPr>
              <a:t>least</a:t>
            </a:r>
            <a:r>
              <a:rPr lang="en-US" sz="3200" b="1" dirty="0">
                <a:solidFill>
                  <a:srgbClr val="AC0000"/>
                </a:solidFill>
                <a:latin typeface="Sanserif"/>
              </a:rPr>
              <a:t> likely to conflict? </a:t>
            </a:r>
            <a:endParaRPr lang="en-IN" sz="3200" b="1" dirty="0">
              <a:solidFill>
                <a:srgbClr val="AC0000"/>
              </a:solidFill>
              <a:latin typeface="Sanserif"/>
            </a:endParaRPr>
          </a:p>
        </p:txBody>
      </p:sp>
      <p:sp>
        <p:nvSpPr>
          <p:cNvPr id="13" name="Content Placeholder 2"/>
          <p:cNvSpPr>
            <a:spLocks noGrp="1"/>
          </p:cNvSpPr>
          <p:nvPr>
            <p:ph sz="quarter" idx="11"/>
          </p:nvPr>
        </p:nvSpPr>
        <p:spPr>
          <a:xfrm>
            <a:off x="2032000" y="2100054"/>
            <a:ext cx="9186406" cy="4757946"/>
          </a:xfrm>
        </p:spPr>
        <p:txBody>
          <a:bodyPr>
            <a:normAutofit/>
          </a:bodyPr>
          <a:lstStyle/>
          <a:p>
            <a:pPr marL="514350" indent="-514350" defTabSz="457200">
              <a:spcAft>
                <a:spcPts val="0"/>
              </a:spcAft>
              <a:buAutoNum type="arabicPeriod"/>
              <a:defRPr/>
            </a:pPr>
            <a:r>
              <a:rPr lang="en-US" altLang="en-US" sz="3200" dirty="0">
                <a:solidFill>
                  <a:prstClr val="black"/>
                </a:solidFill>
              </a:rPr>
              <a:t>Liberty and self-government</a:t>
            </a:r>
          </a:p>
          <a:p>
            <a:pPr marL="514350" indent="-514350" defTabSz="457200">
              <a:spcAft>
                <a:spcPts val="0"/>
              </a:spcAft>
              <a:buAutoNum type="arabicPeriod"/>
              <a:defRPr/>
            </a:pPr>
            <a:r>
              <a:rPr lang="en-US" altLang="en-US" sz="3200" dirty="0">
                <a:solidFill>
                  <a:prstClr val="black"/>
                </a:solidFill>
              </a:rPr>
              <a:t>Liberty and equality</a:t>
            </a:r>
          </a:p>
          <a:p>
            <a:pPr marL="514350" indent="-514350" defTabSz="457200">
              <a:spcAft>
                <a:spcPts val="0"/>
              </a:spcAft>
              <a:buAutoNum type="arabicPeriod"/>
              <a:defRPr/>
            </a:pPr>
            <a:r>
              <a:rPr lang="en-US" altLang="en-US" sz="3200" dirty="0">
                <a:solidFill>
                  <a:prstClr val="black"/>
                </a:solidFill>
              </a:rPr>
              <a:t>Individualism and self-government</a:t>
            </a:r>
          </a:p>
          <a:p>
            <a:pPr marL="514350" indent="-514350" defTabSz="457200">
              <a:spcAft>
                <a:spcPts val="0"/>
              </a:spcAft>
              <a:buAutoNum type="arabicPeriod"/>
              <a:defRPr/>
            </a:pPr>
            <a:r>
              <a:rPr lang="en-US" altLang="en-US" sz="3200" dirty="0">
                <a:solidFill>
                  <a:srgbClr val="FF0000"/>
                </a:solidFill>
              </a:rPr>
              <a:t>Liberty and individualism</a:t>
            </a:r>
          </a:p>
          <a:p>
            <a:pPr marL="514350" indent="-514350" defTabSz="457200">
              <a:spcAft>
                <a:spcPts val="0"/>
              </a:spcAft>
              <a:buAutoNum type="arabicPeriod"/>
              <a:defRPr/>
            </a:pPr>
            <a:r>
              <a:rPr lang="en-US" altLang="en-US" sz="3200" dirty="0">
                <a:solidFill>
                  <a:prstClr val="black"/>
                </a:solidFill>
              </a:rPr>
              <a:t>Equality and self-government</a:t>
            </a:r>
          </a:p>
          <a:p>
            <a:pPr marL="514350" indent="-514350" defTabSz="457200">
              <a:spcAft>
                <a:spcPts val="0"/>
              </a:spcAft>
              <a:buAutoNum type="arabicPeriod"/>
              <a:defRPr/>
            </a:pPr>
            <a:r>
              <a:rPr lang="en-US" altLang="en-US" sz="3200" dirty="0">
                <a:solidFill>
                  <a:prstClr val="black"/>
                </a:solidFill>
              </a:rPr>
              <a:t>Equality and individualism</a:t>
            </a:r>
          </a:p>
          <a:p>
            <a:pPr defTabSz="457200">
              <a:spcBef>
                <a:spcPts val="1800"/>
              </a:spcBef>
              <a:spcAft>
                <a:spcPts val="0"/>
              </a:spcAft>
              <a:defRPr/>
            </a:pPr>
            <a:endParaRPr lang="en-US" altLang="en-US" sz="2400" dirty="0">
              <a:solidFill>
                <a:prstClr val="black"/>
              </a:solidFill>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18</a:t>
            </a:fld>
            <a:endParaRPr lang="en-US" dirty="0">
              <a:solidFill>
                <a:srgbClr val="000000"/>
              </a:solidFill>
              <a:latin typeface="Sanserif"/>
            </a:endParaRPr>
          </a:p>
        </p:txBody>
      </p:sp>
    </p:spTree>
    <p:extLst>
      <p:ext uri="{BB962C8B-B14F-4D97-AF65-F5344CB8AC3E}">
        <p14:creationId xmlns:p14="http://schemas.microsoft.com/office/powerpoint/2010/main" val="28660961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Closely Matched Parties:</a:t>
            </a:r>
            <a:br>
              <a:rPr lang="en-US" dirty="0"/>
            </a:br>
            <a:r>
              <a:rPr lang="en-US" dirty="0"/>
              <a:t>Average Margin of House Majority</a:t>
            </a:r>
          </a:p>
        </p:txBody>
      </p:sp>
      <p:graphicFrame>
        <p:nvGraphicFramePr>
          <p:cNvPr id="4" name="Content Placeholder 3"/>
          <p:cNvGraphicFramePr>
            <a:graphicFrameLocks noGrp="1"/>
          </p:cNvGraphicFramePr>
          <p:nvPr>
            <p:ph idx="1"/>
          </p:nvPr>
        </p:nvGraphicFramePr>
        <p:xfrm>
          <a:off x="1036320" y="1600200"/>
          <a:ext cx="9300376" cy="445604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03656C2-D50B-4DD4-8366-9B45277D961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C95E10C-B695-4796-B71B-D4E0E3030CDB}"/>
              </a:ext>
            </a:extLst>
          </p:cNvPr>
          <p:cNvSpPr>
            <a:spLocks noGrp="1"/>
          </p:cNvSpPr>
          <p:nvPr>
            <p:ph type="sldNum" sz="quarter" idx="12"/>
          </p:nvPr>
        </p:nvSpPr>
        <p:spPr/>
        <p:txBody>
          <a:bodyPr>
            <a:normAutofit lnSpcReduction="10000"/>
          </a:bodyPr>
          <a:lstStyle/>
          <a:p>
            <a:fld id="{F0C94032-CD4C-4C25-B0C2-CEC720522D92}" type="slidenum">
              <a:rPr kumimoji="0" lang="en-US" smtClean="0"/>
              <a:pPr/>
              <a:t>180</a:t>
            </a:fld>
            <a:endParaRPr kumimoji="0" lang="en-US" dirty="0">
              <a:solidFill>
                <a:srgbClr val="FFFFFF"/>
              </a:solidFill>
            </a:endParaRPr>
          </a:p>
        </p:txBody>
      </p:sp>
    </p:spTree>
    <p:extLst>
      <p:ext uri="{BB962C8B-B14F-4D97-AF65-F5344CB8AC3E}">
        <p14:creationId xmlns:p14="http://schemas.microsoft.com/office/powerpoint/2010/main" val="3473309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Closely Matched Parties:</a:t>
            </a:r>
            <a:br>
              <a:rPr lang="en-US" dirty="0"/>
            </a:br>
            <a:r>
              <a:rPr lang="en-US" dirty="0"/>
              <a:t>Average Margin of Senate Majority</a:t>
            </a:r>
          </a:p>
        </p:txBody>
      </p:sp>
      <p:graphicFrame>
        <p:nvGraphicFramePr>
          <p:cNvPr id="4" name="Content Placeholder 3"/>
          <p:cNvGraphicFramePr>
            <a:graphicFrameLocks noGrp="1"/>
          </p:cNvGraphicFramePr>
          <p:nvPr>
            <p:ph idx="1"/>
          </p:nvPr>
        </p:nvGraphicFramePr>
        <p:xfrm>
          <a:off x="1285461" y="1600200"/>
          <a:ext cx="9554817" cy="438978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DA8959B-4502-4367-965E-8797F5DCEF2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6C6627B-D292-4982-B239-48B97C39C016}"/>
              </a:ext>
            </a:extLst>
          </p:cNvPr>
          <p:cNvSpPr>
            <a:spLocks noGrp="1"/>
          </p:cNvSpPr>
          <p:nvPr>
            <p:ph type="sldNum" sz="quarter" idx="12"/>
          </p:nvPr>
        </p:nvSpPr>
        <p:spPr/>
        <p:txBody>
          <a:bodyPr>
            <a:normAutofit lnSpcReduction="10000"/>
          </a:bodyPr>
          <a:lstStyle/>
          <a:p>
            <a:fld id="{F0C94032-CD4C-4C25-B0C2-CEC720522D92}" type="slidenum">
              <a:rPr kumimoji="0" lang="en-US" smtClean="0"/>
              <a:pPr/>
              <a:t>181</a:t>
            </a:fld>
            <a:endParaRPr kumimoji="0" lang="en-US" dirty="0">
              <a:solidFill>
                <a:srgbClr val="FFFFFF"/>
              </a:solidFill>
            </a:endParaRPr>
          </a:p>
        </p:txBody>
      </p:sp>
    </p:spTree>
    <p:extLst>
      <p:ext uri="{BB962C8B-B14F-4D97-AF65-F5344CB8AC3E}">
        <p14:creationId xmlns:p14="http://schemas.microsoft.com/office/powerpoint/2010/main" val="12293277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A51-3710-45F6-B9D3-2462ADF49F68}"/>
              </a:ext>
            </a:extLst>
          </p:cNvPr>
          <p:cNvSpPr>
            <a:spLocks noGrp="1"/>
          </p:cNvSpPr>
          <p:nvPr>
            <p:ph type="title"/>
          </p:nvPr>
        </p:nvSpPr>
        <p:spPr>
          <a:xfrm>
            <a:off x="304800" y="98971"/>
            <a:ext cx="11277600" cy="832945"/>
          </a:xfrm>
        </p:spPr>
        <p:txBody>
          <a:bodyPr>
            <a:normAutofit fontScale="90000"/>
          </a:bodyPr>
          <a:lstStyle/>
          <a:p>
            <a:br>
              <a:rPr lang="en-US" dirty="0">
                <a:solidFill>
                  <a:schemeClr val="tx1"/>
                </a:solidFill>
              </a:rPr>
            </a:br>
            <a:r>
              <a:rPr lang="en-US" sz="2700" dirty="0">
                <a:solidFill>
                  <a:schemeClr val="tx1"/>
                </a:solidFill>
              </a:rPr>
              <a:t>POLL:</a:t>
            </a:r>
            <a:r>
              <a:rPr lang="en-US" sz="2700" dirty="0"/>
              <a:t> Which statement best describes the advantage that each party has over the other party in terms of eventually emerging as the country’s dominant party?</a:t>
            </a:r>
          </a:p>
        </p:txBody>
      </p:sp>
      <p:sp>
        <p:nvSpPr>
          <p:cNvPr id="3" name="Content Placeholder 2">
            <a:extLst>
              <a:ext uri="{FF2B5EF4-FFF2-40B4-BE49-F238E27FC236}">
                <a16:creationId xmlns:a16="http://schemas.microsoft.com/office/drawing/2014/main" id="{42BCD7FC-1070-430A-A1EF-9A95D4644EA8}"/>
              </a:ext>
            </a:extLst>
          </p:cNvPr>
          <p:cNvSpPr>
            <a:spLocks noGrp="1"/>
          </p:cNvSpPr>
          <p:nvPr>
            <p:ph idx="1"/>
          </p:nvPr>
        </p:nvSpPr>
        <p:spPr>
          <a:xfrm>
            <a:off x="812802" y="1973126"/>
            <a:ext cx="10972800" cy="4275083"/>
          </a:xfrm>
        </p:spPr>
        <p:txBody>
          <a:bodyPr>
            <a:normAutofit/>
          </a:bodyPr>
          <a:lstStyle/>
          <a:p>
            <a:pPr marL="514350" indent="-514350">
              <a:buAutoNum type="arabicPeriod"/>
            </a:pPr>
            <a:r>
              <a:rPr lang="en-US" sz="2400" dirty="0">
                <a:solidFill>
                  <a:srgbClr val="FF0000"/>
                </a:solidFill>
              </a:rPr>
              <a:t>Democratic Party has a clear advantage resulting from demographic trends, whereas Republican Party has a clear advantage resulting from geographical tendencies.</a:t>
            </a:r>
          </a:p>
          <a:p>
            <a:pPr marL="514350" indent="-514350">
              <a:buAutoNum type="arabicPeriod"/>
            </a:pPr>
            <a:r>
              <a:rPr lang="en-US" sz="2400" dirty="0"/>
              <a:t>Democratic Party has a clear advantage in that its policy positions have far more public support than do the Republican Party’s.</a:t>
            </a:r>
          </a:p>
          <a:p>
            <a:pPr marL="514350" indent="-514350">
              <a:buAutoNum type="arabicPeriod"/>
            </a:pPr>
            <a:r>
              <a:rPr lang="en-US" sz="2400" dirty="0"/>
              <a:t>Republican Party has a clear advantage in that its policy positions have far more public support do the Democratic Party’s.</a:t>
            </a:r>
          </a:p>
          <a:p>
            <a:pPr marL="514350" indent="-514350">
              <a:buAutoNum type="arabicPeriod"/>
            </a:pPr>
            <a:r>
              <a:rPr lang="en-US" sz="2400" dirty="0"/>
              <a:t>Democratic Party has a clear advantage resulting from its greater ability to turn out voters at the polls, whereas Republican Party has a clear advantage resulting from it greater ability to raise campaign funds.</a:t>
            </a:r>
          </a:p>
          <a:p>
            <a:pPr marL="514350" indent="-514350">
              <a:buAutoNum type="arabicPeriod"/>
            </a:pPr>
            <a:endParaRPr lang="en-US" sz="2400" dirty="0"/>
          </a:p>
        </p:txBody>
      </p:sp>
      <p:sp>
        <p:nvSpPr>
          <p:cNvPr id="4" name="Footer Placeholder 3">
            <a:extLst>
              <a:ext uri="{FF2B5EF4-FFF2-40B4-BE49-F238E27FC236}">
                <a16:creationId xmlns:a16="http://schemas.microsoft.com/office/drawing/2014/main" id="{5F15AC32-79A6-4142-B567-1CCB51FD7819}"/>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87C1FC32-AE81-455A-88E7-5927C940206F}"/>
              </a:ext>
            </a:extLst>
          </p:cNvPr>
          <p:cNvSpPr>
            <a:spLocks noGrp="1"/>
          </p:cNvSpPr>
          <p:nvPr>
            <p:ph type="sldNum" sz="quarter" idx="12"/>
          </p:nvPr>
        </p:nvSpPr>
        <p:spPr/>
        <p:txBody>
          <a:bodyPr>
            <a:normAutofit lnSpcReduction="10000"/>
          </a:bodyPr>
          <a:lstStyle/>
          <a:p>
            <a:fld id="{20BC5037-A240-4F61-9152-036A0AF9E395}" type="slidenum">
              <a:rPr lang="en-US" smtClean="0"/>
              <a:t>182</a:t>
            </a:fld>
            <a:endParaRPr lang="en-US"/>
          </a:p>
        </p:txBody>
      </p:sp>
    </p:spTree>
    <p:extLst>
      <p:ext uri="{BB962C8B-B14F-4D97-AF65-F5344CB8AC3E}">
        <p14:creationId xmlns:p14="http://schemas.microsoft.com/office/powerpoint/2010/main" val="96238376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0FB0-E101-4164-9AD5-A53D8EFF74C0}"/>
              </a:ext>
            </a:extLst>
          </p:cNvPr>
          <p:cNvSpPr>
            <a:spLocks noGrp="1"/>
          </p:cNvSpPr>
          <p:nvPr>
            <p:ph type="title"/>
          </p:nvPr>
        </p:nvSpPr>
        <p:spPr>
          <a:xfrm>
            <a:off x="457200" y="136257"/>
            <a:ext cx="11277600" cy="1115012"/>
          </a:xfrm>
        </p:spPr>
        <p:txBody>
          <a:bodyPr>
            <a:normAutofit fontScale="90000"/>
          </a:bodyPr>
          <a:lstStyle/>
          <a:p>
            <a:r>
              <a:rPr lang="en-US" dirty="0"/>
              <a:t>Democratic Party’s Comparative Advantage –</a:t>
            </a:r>
            <a:br>
              <a:rPr lang="en-US" dirty="0"/>
            </a:br>
            <a:r>
              <a:rPr lang="en-US" sz="3200" dirty="0"/>
              <a:t>Demographic trends – groups that make up an increasingly larger part of electorate strongly favor the Democratic Party</a:t>
            </a:r>
          </a:p>
        </p:txBody>
      </p:sp>
      <p:graphicFrame>
        <p:nvGraphicFramePr>
          <p:cNvPr id="8" name="Content Placeholder 7">
            <a:extLst>
              <a:ext uri="{FF2B5EF4-FFF2-40B4-BE49-F238E27FC236}">
                <a16:creationId xmlns:a16="http://schemas.microsoft.com/office/drawing/2014/main" id="{657E2FD0-E4C6-494D-8F00-DA806D6940A6}"/>
              </a:ext>
            </a:extLst>
          </p:cNvPr>
          <p:cNvGraphicFramePr>
            <a:graphicFrameLocks noGrp="1"/>
          </p:cNvGraphicFramePr>
          <p:nvPr>
            <p:ph idx="1"/>
          </p:nvPr>
        </p:nvGraphicFramePr>
        <p:xfrm>
          <a:off x="609600" y="1600200"/>
          <a:ext cx="10972800" cy="481111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8CA517DA-67E0-4EA4-BF6A-715B84A9E58B}"/>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D797BACC-0C5E-474E-B34D-795B8494A6A4}"/>
              </a:ext>
            </a:extLst>
          </p:cNvPr>
          <p:cNvSpPr>
            <a:spLocks noGrp="1"/>
          </p:cNvSpPr>
          <p:nvPr>
            <p:ph type="sldNum" sz="quarter" idx="12"/>
          </p:nvPr>
        </p:nvSpPr>
        <p:spPr/>
        <p:txBody>
          <a:bodyPr>
            <a:normAutofit lnSpcReduction="10000"/>
          </a:bodyPr>
          <a:lstStyle/>
          <a:p>
            <a:fld id="{20BC5037-A240-4F61-9152-036A0AF9E395}" type="slidenum">
              <a:rPr lang="en-US" smtClean="0"/>
              <a:t>183</a:t>
            </a:fld>
            <a:endParaRPr lang="en-US"/>
          </a:p>
        </p:txBody>
      </p:sp>
    </p:spTree>
    <p:extLst>
      <p:ext uri="{BB962C8B-B14F-4D97-AF65-F5344CB8AC3E}">
        <p14:creationId xmlns:p14="http://schemas.microsoft.com/office/powerpoint/2010/main" val="36400204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1760-0650-4A93-B932-B9F70E2C316F}"/>
              </a:ext>
            </a:extLst>
          </p:cNvPr>
          <p:cNvSpPr>
            <a:spLocks noGrp="1"/>
          </p:cNvSpPr>
          <p:nvPr>
            <p:ph type="title"/>
          </p:nvPr>
        </p:nvSpPr>
        <p:spPr/>
        <p:txBody>
          <a:bodyPr>
            <a:normAutofit fontScale="90000"/>
          </a:bodyPr>
          <a:lstStyle/>
          <a:p>
            <a:r>
              <a:rPr lang="en-US" dirty="0"/>
              <a:t>Republican Party’s Comparative Advantage –</a:t>
            </a:r>
            <a:br>
              <a:rPr lang="en-US" dirty="0"/>
            </a:br>
            <a:r>
              <a:rPr lang="en-US" dirty="0"/>
              <a:t>Geography</a:t>
            </a:r>
          </a:p>
        </p:txBody>
      </p:sp>
      <p:sp>
        <p:nvSpPr>
          <p:cNvPr id="3" name="Content Placeholder 2">
            <a:extLst>
              <a:ext uri="{FF2B5EF4-FFF2-40B4-BE49-F238E27FC236}">
                <a16:creationId xmlns:a16="http://schemas.microsoft.com/office/drawing/2014/main" id="{EB3CCEE5-A442-4932-998F-BD55AEA23B19}"/>
              </a:ext>
            </a:extLst>
          </p:cNvPr>
          <p:cNvSpPr>
            <a:spLocks noGrp="1"/>
          </p:cNvSpPr>
          <p:nvPr>
            <p:ph idx="1"/>
          </p:nvPr>
        </p:nvSpPr>
        <p:spPr>
          <a:xfrm>
            <a:off x="609600" y="1516698"/>
            <a:ext cx="10972800" cy="5010807"/>
          </a:xfrm>
        </p:spPr>
        <p:txBody>
          <a:bodyPr>
            <a:normAutofit lnSpcReduction="10000"/>
          </a:bodyPr>
          <a:lstStyle/>
          <a:p>
            <a:r>
              <a:rPr lang="en-US" dirty="0"/>
              <a:t>Democrats tend to be concentrated in densely populated urban areas whereas Republicans are concentrated elsewhere. The result:</a:t>
            </a:r>
          </a:p>
          <a:p>
            <a:r>
              <a:rPr lang="en-US" dirty="0"/>
              <a:t>	Republicans control more state governments than do 	Democrats, which gives them greater control over ballot access 	and gerrymandering.</a:t>
            </a:r>
          </a:p>
          <a:p>
            <a:r>
              <a:rPr lang="en-US" dirty="0"/>
              <a:t>	Because the Senate is apportioned by state, Republicans have 	an 	advantage in the Senate. The 25 least populous states have only 16 	percent of US population but have 50 percent of Senate seats. Of 	these seats, roughly two-thirds are held by Republicans.</a:t>
            </a:r>
          </a:p>
          <a:p>
            <a:r>
              <a:rPr lang="en-US" dirty="0"/>
              <a:t>	The Electoral College, which is based on state electoral votes, 	also favors the Republicans. Although losing the national popular 	vote in 7 of the last 8 presidential elections, Republicans have won 	3 of them.</a:t>
            </a:r>
          </a:p>
          <a:p>
            <a:endParaRPr lang="en-US" dirty="0"/>
          </a:p>
        </p:txBody>
      </p:sp>
      <p:sp>
        <p:nvSpPr>
          <p:cNvPr id="5" name="Slide Number Placeholder 4">
            <a:extLst>
              <a:ext uri="{FF2B5EF4-FFF2-40B4-BE49-F238E27FC236}">
                <a16:creationId xmlns:a16="http://schemas.microsoft.com/office/drawing/2014/main" id="{87D7D22E-C164-4A14-9411-75F8D7D83DE4}"/>
              </a:ext>
            </a:extLst>
          </p:cNvPr>
          <p:cNvSpPr>
            <a:spLocks noGrp="1"/>
          </p:cNvSpPr>
          <p:nvPr>
            <p:ph type="sldNum" sz="quarter" idx="12"/>
          </p:nvPr>
        </p:nvSpPr>
        <p:spPr/>
        <p:txBody>
          <a:bodyPr>
            <a:normAutofit lnSpcReduction="10000"/>
          </a:bodyPr>
          <a:lstStyle/>
          <a:p>
            <a:fld id="{20BC5037-A240-4F61-9152-036A0AF9E395}" type="slidenum">
              <a:rPr lang="en-US" smtClean="0"/>
              <a:t>184</a:t>
            </a:fld>
            <a:endParaRPr lang="en-US"/>
          </a:p>
        </p:txBody>
      </p:sp>
      <p:sp>
        <p:nvSpPr>
          <p:cNvPr id="6" name="Footer Placeholder 5">
            <a:extLst>
              <a:ext uri="{FF2B5EF4-FFF2-40B4-BE49-F238E27FC236}">
                <a16:creationId xmlns:a16="http://schemas.microsoft.com/office/drawing/2014/main" id="{451460F5-7F70-459D-923A-2D2822B33C5F}"/>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0950142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878069" y="2083683"/>
            <a:ext cx="10861040"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8, </a:t>
            </a:r>
          </a:p>
          <a:p>
            <a:pPr marL="0" indent="0" algn="ctr" defTabSz="457200">
              <a:spcBef>
                <a:spcPts val="1800"/>
              </a:spcBef>
              <a:spcAft>
                <a:spcPts val="0"/>
              </a:spcAft>
              <a:buNone/>
              <a:defRPr/>
            </a:pPr>
            <a:r>
              <a:rPr lang="en-US" altLang="en-US" sz="4400" b="1" dirty="0">
                <a:solidFill>
                  <a:srgbClr val="C00000"/>
                </a:solidFill>
                <a:latin typeface="Sanserif"/>
              </a:rPr>
              <a:t>Political Parties, Candidates &amp; Campaigns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185</a:t>
            </a:fld>
            <a:endParaRPr lang="en-US" dirty="0">
              <a:solidFill>
                <a:srgbClr val="000000"/>
              </a:solidFill>
              <a:latin typeface="Sanserif"/>
            </a:endParaRPr>
          </a:p>
        </p:txBody>
      </p:sp>
    </p:spTree>
    <p:extLst>
      <p:ext uri="{BB962C8B-B14F-4D97-AF65-F5344CB8AC3E}">
        <p14:creationId xmlns:p14="http://schemas.microsoft.com/office/powerpoint/2010/main" val="356755562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1760-0650-4A93-B932-B9F70E2C316F}"/>
              </a:ext>
            </a:extLst>
          </p:cNvPr>
          <p:cNvSpPr>
            <a:spLocks noGrp="1"/>
          </p:cNvSpPr>
          <p:nvPr>
            <p:ph type="title"/>
          </p:nvPr>
        </p:nvSpPr>
        <p:spPr>
          <a:xfrm>
            <a:off x="457200" y="136257"/>
            <a:ext cx="11277600" cy="1061922"/>
          </a:xfrm>
        </p:spPr>
        <p:txBody>
          <a:bodyPr>
            <a:normAutofit fontScale="90000"/>
          </a:bodyPr>
          <a:lstStyle/>
          <a:p>
            <a:r>
              <a:rPr lang="en-US" dirty="0"/>
              <a:t>Candidate-Centered Campaigns </a:t>
            </a:r>
            <a:br>
              <a:rPr lang="en-US" dirty="0"/>
            </a:br>
            <a:r>
              <a:rPr lang="en-US" dirty="0"/>
              <a:t>vs. Party-Centered Campaigns</a:t>
            </a:r>
          </a:p>
        </p:txBody>
      </p:sp>
      <p:sp>
        <p:nvSpPr>
          <p:cNvPr id="3" name="Content Placeholder 2">
            <a:extLst>
              <a:ext uri="{FF2B5EF4-FFF2-40B4-BE49-F238E27FC236}">
                <a16:creationId xmlns:a16="http://schemas.microsoft.com/office/drawing/2014/main" id="{EB3CCEE5-A442-4932-998F-BD55AEA23B19}"/>
              </a:ext>
            </a:extLst>
          </p:cNvPr>
          <p:cNvSpPr>
            <a:spLocks noGrp="1"/>
          </p:cNvSpPr>
          <p:nvPr>
            <p:ph idx="1"/>
          </p:nvPr>
        </p:nvSpPr>
        <p:spPr>
          <a:xfrm>
            <a:off x="609600" y="1727200"/>
            <a:ext cx="10972800" cy="4597400"/>
          </a:xfrm>
        </p:spPr>
        <p:txBody>
          <a:bodyPr>
            <a:normAutofit/>
          </a:bodyPr>
          <a:lstStyle/>
          <a:p>
            <a:r>
              <a:rPr lang="en-US" dirty="0"/>
              <a:t>In most democracies, election campaigns center on the political parties. They pick their nominees, write the platform (which their candidates are obliged to run on), raise most of the funds, and organize the campaign workers.</a:t>
            </a:r>
          </a:p>
          <a:p>
            <a:endParaRPr lang="en-US" dirty="0"/>
          </a:p>
          <a:p>
            <a:r>
              <a:rPr lang="en-US" dirty="0"/>
              <a:t>In contrast, the United States has candidate-centered campaigns. Candidates win nomination by competing in primary elections, decide what issues they will run on, raise most of the funds, and create their own campaign organizations. </a:t>
            </a:r>
          </a:p>
          <a:p>
            <a:endParaRPr lang="en-US" dirty="0"/>
          </a:p>
        </p:txBody>
      </p:sp>
      <p:sp>
        <p:nvSpPr>
          <p:cNvPr id="5" name="Slide Number Placeholder 4">
            <a:extLst>
              <a:ext uri="{FF2B5EF4-FFF2-40B4-BE49-F238E27FC236}">
                <a16:creationId xmlns:a16="http://schemas.microsoft.com/office/drawing/2014/main" id="{87D7D22E-C164-4A14-9411-75F8D7D83DE4}"/>
              </a:ext>
            </a:extLst>
          </p:cNvPr>
          <p:cNvSpPr>
            <a:spLocks noGrp="1"/>
          </p:cNvSpPr>
          <p:nvPr>
            <p:ph type="sldNum" sz="quarter" idx="12"/>
          </p:nvPr>
        </p:nvSpPr>
        <p:spPr/>
        <p:txBody>
          <a:bodyPr>
            <a:normAutofit lnSpcReduction="10000"/>
          </a:bodyPr>
          <a:lstStyle/>
          <a:p>
            <a:fld id="{20BC5037-A240-4F61-9152-036A0AF9E395}" type="slidenum">
              <a:rPr lang="en-US" smtClean="0"/>
              <a:t>186</a:t>
            </a:fld>
            <a:endParaRPr lang="en-US"/>
          </a:p>
        </p:txBody>
      </p:sp>
      <p:sp>
        <p:nvSpPr>
          <p:cNvPr id="6" name="Footer Placeholder 5">
            <a:extLst>
              <a:ext uri="{FF2B5EF4-FFF2-40B4-BE49-F238E27FC236}">
                <a16:creationId xmlns:a16="http://schemas.microsoft.com/office/drawing/2014/main" id="{50F52EB6-5061-40BB-9A14-A0CF7589D95F}"/>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1829664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ADEA-C091-4DC1-BE62-38E621653012}"/>
              </a:ext>
            </a:extLst>
          </p:cNvPr>
          <p:cNvSpPr>
            <a:spLocks noGrp="1"/>
          </p:cNvSpPr>
          <p:nvPr>
            <p:ph type="title"/>
          </p:nvPr>
        </p:nvSpPr>
        <p:spPr>
          <a:xfrm>
            <a:off x="136634" y="136257"/>
            <a:ext cx="11598166" cy="1115012"/>
          </a:xfrm>
        </p:spPr>
        <p:txBody>
          <a:bodyPr>
            <a:normAutofit fontScale="90000"/>
          </a:bodyPr>
          <a:lstStyle/>
          <a:p>
            <a:r>
              <a:rPr lang="en-US" dirty="0">
                <a:solidFill>
                  <a:schemeClr val="tx1"/>
                </a:solidFill>
              </a:rPr>
              <a:t>POLL:</a:t>
            </a:r>
            <a:r>
              <a:rPr lang="en-US" dirty="0"/>
              <a:t> What is an </a:t>
            </a:r>
            <a:r>
              <a:rPr lang="en-US" u="sng" dirty="0"/>
              <a:t>advantage</a:t>
            </a:r>
            <a:r>
              <a:rPr lang="en-US" dirty="0"/>
              <a:t> of candidate-centered campaigns compared with party-centered campaigns?</a:t>
            </a:r>
          </a:p>
        </p:txBody>
      </p:sp>
      <p:sp>
        <p:nvSpPr>
          <p:cNvPr id="3" name="Content Placeholder 2">
            <a:extLst>
              <a:ext uri="{FF2B5EF4-FFF2-40B4-BE49-F238E27FC236}">
                <a16:creationId xmlns:a16="http://schemas.microsoft.com/office/drawing/2014/main" id="{28E67EA2-D508-41DA-B4C6-970738E785AC}"/>
              </a:ext>
            </a:extLst>
          </p:cNvPr>
          <p:cNvSpPr>
            <a:spLocks noGrp="1"/>
          </p:cNvSpPr>
          <p:nvPr>
            <p:ph idx="1"/>
          </p:nvPr>
        </p:nvSpPr>
        <p:spPr>
          <a:xfrm>
            <a:off x="816864" y="1757680"/>
            <a:ext cx="10871200" cy="4338320"/>
          </a:xfrm>
        </p:spPr>
        <p:txBody>
          <a:bodyPr/>
          <a:lstStyle/>
          <a:p>
            <a:pPr marL="514350" indent="-514350">
              <a:buAutoNum type="arabicPeriod"/>
            </a:pPr>
            <a:r>
              <a:rPr lang="en-US" dirty="0"/>
              <a:t>They make it harder for interest groups to influence whichever candidate wins the election.</a:t>
            </a:r>
          </a:p>
          <a:p>
            <a:pPr marL="514350" indent="-514350">
              <a:buAutoNum type="arabicPeriod"/>
            </a:pPr>
            <a:r>
              <a:rPr lang="en-US" dirty="0"/>
              <a:t>They make government more accountable for the policies it enacts. </a:t>
            </a:r>
          </a:p>
          <a:p>
            <a:pPr marL="514350" indent="-514350">
              <a:buAutoNum type="arabicPeriod"/>
            </a:pPr>
            <a:r>
              <a:rPr lang="en-US" dirty="0">
                <a:solidFill>
                  <a:srgbClr val="FF0000"/>
                </a:solidFill>
              </a:rPr>
              <a:t>They make candidates more responsive to local interests</a:t>
            </a:r>
            <a:r>
              <a:rPr lang="en-US" dirty="0"/>
              <a:t>.</a:t>
            </a:r>
          </a:p>
          <a:p>
            <a:pPr marL="514350" indent="-514350">
              <a:buAutoNum type="arabicPeriod"/>
            </a:pPr>
            <a:r>
              <a:rPr lang="en-US" dirty="0"/>
              <a:t>They make it harder for newcomers to enter politics and win election to office.</a:t>
            </a:r>
          </a:p>
        </p:txBody>
      </p:sp>
      <p:sp>
        <p:nvSpPr>
          <p:cNvPr id="4" name="Footer Placeholder 3">
            <a:extLst>
              <a:ext uri="{FF2B5EF4-FFF2-40B4-BE49-F238E27FC236}">
                <a16:creationId xmlns:a16="http://schemas.microsoft.com/office/drawing/2014/main" id="{5C4E512C-D964-4EB4-BED9-B317BA3D6533}"/>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3480DD82-4D6C-4165-B2D8-AB396C8828A3}"/>
              </a:ext>
            </a:extLst>
          </p:cNvPr>
          <p:cNvSpPr>
            <a:spLocks noGrp="1"/>
          </p:cNvSpPr>
          <p:nvPr>
            <p:ph type="sldNum" sz="quarter" idx="12"/>
          </p:nvPr>
        </p:nvSpPr>
        <p:spPr/>
        <p:txBody>
          <a:bodyPr>
            <a:normAutofit lnSpcReduction="10000"/>
          </a:bodyPr>
          <a:lstStyle/>
          <a:p>
            <a:fld id="{20BC5037-A240-4F61-9152-036A0AF9E395}" type="slidenum">
              <a:rPr lang="en-US" smtClean="0"/>
              <a:t>187</a:t>
            </a:fld>
            <a:endParaRPr lang="en-US"/>
          </a:p>
        </p:txBody>
      </p:sp>
    </p:spTree>
    <p:extLst>
      <p:ext uri="{BB962C8B-B14F-4D97-AF65-F5344CB8AC3E}">
        <p14:creationId xmlns:p14="http://schemas.microsoft.com/office/powerpoint/2010/main" val="40547104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ADEA-C091-4DC1-BE62-38E621653012}"/>
              </a:ext>
            </a:extLst>
          </p:cNvPr>
          <p:cNvSpPr>
            <a:spLocks noGrp="1"/>
          </p:cNvSpPr>
          <p:nvPr>
            <p:ph type="title"/>
          </p:nvPr>
        </p:nvSpPr>
        <p:spPr>
          <a:xfrm>
            <a:off x="136634" y="136257"/>
            <a:ext cx="11598166" cy="1115012"/>
          </a:xfrm>
        </p:spPr>
        <p:txBody>
          <a:bodyPr>
            <a:normAutofit/>
          </a:bodyPr>
          <a:lstStyle/>
          <a:p>
            <a:r>
              <a:rPr lang="en-US" dirty="0"/>
              <a:t>America’s Candidate-Centered Campaign</a:t>
            </a:r>
          </a:p>
        </p:txBody>
      </p:sp>
      <p:sp>
        <p:nvSpPr>
          <p:cNvPr id="3" name="Content Placeholder 2">
            <a:extLst>
              <a:ext uri="{FF2B5EF4-FFF2-40B4-BE49-F238E27FC236}">
                <a16:creationId xmlns:a16="http://schemas.microsoft.com/office/drawing/2014/main" id="{28E67EA2-D508-41DA-B4C6-970738E785AC}"/>
              </a:ext>
            </a:extLst>
          </p:cNvPr>
          <p:cNvSpPr>
            <a:spLocks noGrp="1"/>
          </p:cNvSpPr>
          <p:nvPr>
            <p:ph idx="1"/>
          </p:nvPr>
        </p:nvSpPr>
        <p:spPr/>
        <p:txBody>
          <a:bodyPr>
            <a:normAutofit fontScale="70000" lnSpcReduction="20000"/>
          </a:bodyPr>
          <a:lstStyle/>
          <a:p>
            <a:r>
              <a:rPr lang="en-US" b="1" dirty="0"/>
              <a:t>Advantages: </a:t>
            </a:r>
          </a:p>
          <a:p>
            <a:r>
              <a:rPr lang="en-US" dirty="0"/>
              <a:t>	Makes it easier for newcomers to seek office. Unlike a party-centered system, where 	individuals typically must work within the party for a period before getting a chance to run 	for office. In the American system, an individual can choose to run even if they haven’t worked 	within the party.</a:t>
            </a:r>
          </a:p>
          <a:p>
            <a:r>
              <a:rPr lang="en-US" dirty="0"/>
              <a:t>	Makes lawmakers more responsive to local interests in that, to win elections, they need 	to 	build a personal following among local voters. In party-centered systems, voters tend to vote 	for or against a party and not for or against a candidate.</a:t>
            </a:r>
          </a:p>
          <a:p>
            <a:r>
              <a:rPr lang="en-US" b="1" dirty="0"/>
              <a:t>Disadvantages:</a:t>
            </a:r>
          </a:p>
          <a:p>
            <a:r>
              <a:rPr lang="en-US" dirty="0"/>
              <a:t>	Provides opportunities for interest groups to gain influence. U.S. candidates depend on 	groups for funding, endorsements, and campaign volunteers, which obligates them if they 	win election.</a:t>
            </a:r>
          </a:p>
          <a:p>
            <a:r>
              <a:rPr lang="en-US" dirty="0"/>
              <a:t>	Weakens accountability. In a party-centered campaign, lawmakers of the governing party 	bear collective responsibility for what government does. In American campaigns, 	individual lawmakers can deflect blame for government failings by placing blame on the other 	officeholders.</a:t>
            </a:r>
          </a:p>
        </p:txBody>
      </p:sp>
      <p:sp>
        <p:nvSpPr>
          <p:cNvPr id="5" name="Slide Number Placeholder 4">
            <a:extLst>
              <a:ext uri="{FF2B5EF4-FFF2-40B4-BE49-F238E27FC236}">
                <a16:creationId xmlns:a16="http://schemas.microsoft.com/office/drawing/2014/main" id="{3480DD82-4D6C-4165-B2D8-AB396C8828A3}"/>
              </a:ext>
            </a:extLst>
          </p:cNvPr>
          <p:cNvSpPr>
            <a:spLocks noGrp="1"/>
          </p:cNvSpPr>
          <p:nvPr>
            <p:ph type="sldNum" sz="quarter" idx="12"/>
          </p:nvPr>
        </p:nvSpPr>
        <p:spPr/>
        <p:txBody>
          <a:bodyPr>
            <a:normAutofit lnSpcReduction="10000"/>
          </a:bodyPr>
          <a:lstStyle/>
          <a:p>
            <a:fld id="{20BC5037-A240-4F61-9152-036A0AF9E395}" type="slidenum">
              <a:rPr lang="en-US" smtClean="0"/>
              <a:t>188</a:t>
            </a:fld>
            <a:endParaRPr lang="en-US"/>
          </a:p>
        </p:txBody>
      </p:sp>
      <p:sp>
        <p:nvSpPr>
          <p:cNvPr id="6" name="Footer Placeholder 5">
            <a:extLst>
              <a:ext uri="{FF2B5EF4-FFF2-40B4-BE49-F238E27FC236}">
                <a16:creationId xmlns:a16="http://schemas.microsoft.com/office/drawing/2014/main" id="{8ADDDF05-66F0-4D7D-990B-B67C5B1399BC}"/>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0047249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878069" y="2083683"/>
            <a:ext cx="10861040"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8, </a:t>
            </a:r>
          </a:p>
          <a:p>
            <a:pPr marL="0" indent="0" algn="ctr" defTabSz="457200">
              <a:spcBef>
                <a:spcPts val="1800"/>
              </a:spcBef>
              <a:spcAft>
                <a:spcPts val="0"/>
              </a:spcAft>
              <a:buNone/>
              <a:defRPr/>
            </a:pPr>
            <a:r>
              <a:rPr lang="en-US" altLang="en-US" sz="4400" b="1" dirty="0">
                <a:solidFill>
                  <a:srgbClr val="C00000"/>
                </a:solidFill>
                <a:latin typeface="Sanserif"/>
              </a:rPr>
              <a:t>Political Parties, Candidates &amp; Campaigns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189</a:t>
            </a:fld>
            <a:endParaRPr lang="en-US" dirty="0">
              <a:solidFill>
                <a:srgbClr val="000000"/>
              </a:solidFill>
              <a:latin typeface="Sanserif"/>
            </a:endParaRPr>
          </a:p>
        </p:txBody>
      </p:sp>
    </p:spTree>
    <p:extLst>
      <p:ext uri="{BB962C8B-B14F-4D97-AF65-F5344CB8AC3E}">
        <p14:creationId xmlns:p14="http://schemas.microsoft.com/office/powerpoint/2010/main" val="334342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0332" y="247651"/>
            <a:ext cx="11011551" cy="847725"/>
          </a:xfrm>
        </p:spPr>
        <p:txBody>
          <a:bodyPr>
            <a:noAutofit/>
          </a:bodyPr>
          <a:lstStyle/>
          <a:p>
            <a:pPr algn="ctr" defTabSz="457200"/>
            <a:r>
              <a:rPr lang="en-US" sz="4800" b="1" dirty="0">
                <a:solidFill>
                  <a:srgbClr val="AC0000"/>
                </a:solidFill>
                <a:latin typeface="Sanserif"/>
              </a:rPr>
              <a:t>Conflicting Ideals in Practice</a:t>
            </a:r>
            <a:endParaRPr lang="en-IN" sz="4800" b="1" dirty="0">
              <a:solidFill>
                <a:srgbClr val="AC0000"/>
              </a:solidFill>
              <a:latin typeface="Sanserif"/>
            </a:endParaRPr>
          </a:p>
        </p:txBody>
      </p:sp>
      <p:sp>
        <p:nvSpPr>
          <p:cNvPr id="13" name="Content Placeholder 2"/>
          <p:cNvSpPr>
            <a:spLocks noGrp="1"/>
          </p:cNvSpPr>
          <p:nvPr>
            <p:ph sz="quarter" idx="11"/>
          </p:nvPr>
        </p:nvSpPr>
        <p:spPr>
          <a:xfrm>
            <a:off x="1152939" y="1717040"/>
            <a:ext cx="10045148" cy="4750436"/>
          </a:xfrm>
        </p:spPr>
        <p:txBody>
          <a:bodyPr>
            <a:normAutofit fontScale="92500" lnSpcReduction="20000"/>
          </a:bodyPr>
          <a:lstStyle/>
          <a:p>
            <a:pPr defTabSz="457200">
              <a:spcBef>
                <a:spcPts val="1800"/>
              </a:spcBef>
              <a:spcAft>
                <a:spcPts val="0"/>
              </a:spcAft>
              <a:defRPr/>
            </a:pPr>
            <a:r>
              <a:rPr lang="en-US" altLang="en-US" sz="2800" dirty="0">
                <a:solidFill>
                  <a:prstClr val="black"/>
                </a:solidFill>
                <a:latin typeface="Sanserif"/>
              </a:rPr>
              <a:t>In practice, </a:t>
            </a:r>
            <a:r>
              <a:rPr lang="en-US" altLang="en-US" sz="2800" b="1" dirty="0">
                <a:solidFill>
                  <a:prstClr val="black"/>
                </a:solidFill>
                <a:latin typeface="Sanserif"/>
              </a:rPr>
              <a:t>self-government</a:t>
            </a:r>
            <a:r>
              <a:rPr lang="en-US" altLang="en-US" sz="2800" dirty="0">
                <a:solidFill>
                  <a:prstClr val="black"/>
                </a:solidFill>
                <a:latin typeface="Sanserif"/>
              </a:rPr>
              <a:t> is rule by the majority, but the majority can enact laws that infringe on </a:t>
            </a:r>
            <a:r>
              <a:rPr lang="en-US" altLang="en-US" sz="2800" b="1" dirty="0">
                <a:solidFill>
                  <a:prstClr val="black"/>
                </a:solidFill>
                <a:latin typeface="Sanserif"/>
              </a:rPr>
              <a:t>liberty</a:t>
            </a:r>
            <a:r>
              <a:rPr lang="en-US" altLang="en-US" sz="2800" dirty="0">
                <a:solidFill>
                  <a:prstClr val="black"/>
                </a:solidFill>
                <a:latin typeface="Sanserif"/>
              </a:rPr>
              <a:t>, </a:t>
            </a:r>
            <a:r>
              <a:rPr lang="en-US" altLang="en-US" sz="2800" b="1" dirty="0">
                <a:solidFill>
                  <a:prstClr val="black"/>
                </a:solidFill>
                <a:latin typeface="Sanserif"/>
              </a:rPr>
              <a:t>equality</a:t>
            </a:r>
            <a:r>
              <a:rPr lang="en-US" altLang="en-US" sz="2800" dirty="0">
                <a:solidFill>
                  <a:prstClr val="black"/>
                </a:solidFill>
                <a:latin typeface="Sanserif"/>
              </a:rPr>
              <a:t>, and </a:t>
            </a:r>
            <a:r>
              <a:rPr lang="en-US" altLang="en-US" sz="2800" b="1" dirty="0">
                <a:solidFill>
                  <a:prstClr val="black"/>
                </a:solidFill>
                <a:latin typeface="Sanserif"/>
              </a:rPr>
              <a:t>individualism</a:t>
            </a:r>
            <a:r>
              <a:rPr lang="en-US" altLang="en-US" sz="2800" dirty="0">
                <a:solidFill>
                  <a:prstClr val="black"/>
                </a:solidFill>
                <a:latin typeface="Sanserif"/>
              </a:rPr>
              <a:t> – for example, a law that discriminates on basis of race, income, sex, gender, age, etc. would make people </a:t>
            </a:r>
            <a:r>
              <a:rPr lang="en-US" altLang="en-US" sz="2800" u="sng" dirty="0">
                <a:solidFill>
                  <a:prstClr val="black"/>
                </a:solidFill>
                <a:latin typeface="Sanserif"/>
              </a:rPr>
              <a:t>unequal</a:t>
            </a:r>
            <a:r>
              <a:rPr lang="en-US" altLang="en-US" sz="2800" dirty="0">
                <a:solidFill>
                  <a:prstClr val="black"/>
                </a:solidFill>
                <a:latin typeface="Sanserif"/>
              </a:rPr>
              <a:t> under the law.</a:t>
            </a:r>
          </a:p>
          <a:p>
            <a:pPr defTabSz="457200">
              <a:spcBef>
                <a:spcPts val="1800"/>
              </a:spcBef>
              <a:spcAft>
                <a:spcPts val="0"/>
              </a:spcAft>
              <a:defRPr/>
            </a:pPr>
            <a:r>
              <a:rPr lang="en-US" altLang="en-US" sz="2800" dirty="0">
                <a:solidFill>
                  <a:prstClr val="black"/>
                </a:solidFill>
                <a:latin typeface="Sanserif"/>
              </a:rPr>
              <a:t>A law that establishes </a:t>
            </a:r>
            <a:r>
              <a:rPr lang="en-US" altLang="en-US" sz="2800" b="1" dirty="0">
                <a:solidFill>
                  <a:prstClr val="black"/>
                </a:solidFill>
                <a:latin typeface="Sanserif"/>
              </a:rPr>
              <a:t>equality</a:t>
            </a:r>
            <a:r>
              <a:rPr lang="en-US" altLang="en-US" sz="2800" dirty="0">
                <a:solidFill>
                  <a:prstClr val="black"/>
                </a:solidFill>
                <a:latin typeface="Sanserif"/>
              </a:rPr>
              <a:t> can intrude on </a:t>
            </a:r>
            <a:r>
              <a:rPr lang="en-US" altLang="en-US" sz="2800" b="1" dirty="0">
                <a:solidFill>
                  <a:prstClr val="black"/>
                </a:solidFill>
                <a:latin typeface="Sanserif"/>
              </a:rPr>
              <a:t>liberty</a:t>
            </a:r>
            <a:r>
              <a:rPr lang="en-US" altLang="en-US" sz="2800" dirty="0">
                <a:solidFill>
                  <a:prstClr val="black"/>
                </a:solidFill>
                <a:latin typeface="Sanserif"/>
              </a:rPr>
              <a:t> and </a:t>
            </a:r>
            <a:r>
              <a:rPr lang="en-US" altLang="en-US" sz="2800" b="1" dirty="0">
                <a:solidFill>
                  <a:prstClr val="black"/>
                </a:solidFill>
                <a:latin typeface="Sanserif"/>
              </a:rPr>
              <a:t>individualism</a:t>
            </a:r>
            <a:r>
              <a:rPr lang="en-US" altLang="en-US" sz="2800" dirty="0">
                <a:solidFill>
                  <a:prstClr val="black"/>
                </a:solidFill>
                <a:latin typeface="Sanserif"/>
              </a:rPr>
              <a:t> – for example, an equal opportunity law can limit the freedom of choice of those providing the opportunity and restrict the options of some of those seeking the opportunity.</a:t>
            </a:r>
          </a:p>
          <a:p>
            <a:pPr defTabSz="457200">
              <a:spcBef>
                <a:spcPts val="1800"/>
              </a:spcBef>
              <a:spcAft>
                <a:spcPts val="0"/>
              </a:spcAft>
              <a:defRPr/>
            </a:pPr>
            <a:r>
              <a:rPr lang="en-US" altLang="en-US" sz="2800" b="1" dirty="0">
                <a:solidFill>
                  <a:prstClr val="black"/>
                </a:solidFill>
                <a:latin typeface="Sanserif"/>
              </a:rPr>
              <a:t>The ideals that conflict least:  Liberty</a:t>
            </a:r>
            <a:r>
              <a:rPr lang="en-US" altLang="en-US" sz="2800" dirty="0">
                <a:solidFill>
                  <a:prstClr val="black"/>
                </a:solidFill>
                <a:latin typeface="Sanserif"/>
              </a:rPr>
              <a:t> – the notion that people should be free to act &amp; think as they choose – is largely compatible with </a:t>
            </a:r>
            <a:r>
              <a:rPr lang="en-US" altLang="en-US" sz="2800" b="1" dirty="0">
                <a:solidFill>
                  <a:prstClr val="black"/>
                </a:solidFill>
                <a:latin typeface="Sanserif"/>
              </a:rPr>
              <a:t>individualism</a:t>
            </a:r>
            <a:r>
              <a:rPr lang="en-US" altLang="en-US" sz="2800" dirty="0">
                <a:solidFill>
                  <a:prstClr val="black"/>
                </a:solidFill>
                <a:latin typeface="Sanserif"/>
              </a:rPr>
              <a:t> – the principle that people should be self-reliant and be rewarded for their effort.</a:t>
            </a:r>
          </a:p>
          <a:p>
            <a:pPr defTabSz="457200">
              <a:spcBef>
                <a:spcPts val="1800"/>
              </a:spcBef>
              <a:spcAft>
                <a:spcPts val="0"/>
              </a:spcAft>
              <a:defRPr/>
            </a:pPr>
            <a:endParaRPr lang="en-US" altLang="en-US" sz="28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19</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54534AFD-947D-4A18-8A0D-C0A7E4B6C2A4}"/>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14409739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94639" y="142240"/>
            <a:ext cx="11440161" cy="467360"/>
          </a:xfrm>
        </p:spPr>
        <p:txBody>
          <a:bodyPr>
            <a:noAutofit/>
          </a:bodyPr>
          <a:lstStyle/>
          <a:p>
            <a:pPr marL="0" marR="0">
              <a:lnSpc>
                <a:spcPct val="107000"/>
              </a:lnSpc>
              <a:spcBef>
                <a:spcPts val="0"/>
              </a:spcBef>
              <a:spcAft>
                <a:spcPts val="800"/>
              </a:spcAft>
            </a:pPr>
            <a:br>
              <a:rPr lang="en-US" sz="2400" dirty="0"/>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400" dirty="0">
                <a:effectLst/>
                <a:latin typeface="Calibri" panose="020F0502020204030204" pitchFamily="34" charset="0"/>
                <a:ea typeface="Calibri" panose="020F0502020204030204" pitchFamily="34" charset="0"/>
                <a:cs typeface="Times New Roman" panose="02020603050405020304" pitchFamily="18" charset="0"/>
              </a:rPr>
              <a:t>Do the Republican and Democratic do an adequate job of representing the American people or such a poor job that a third party is needed?</a:t>
            </a:r>
            <a:endParaRPr lang="en-US" sz="24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865119"/>
            <a:ext cx="7534275" cy="3459479"/>
          </a:xfrm>
        </p:spPr>
        <p:txBody>
          <a:bodyPr>
            <a:normAutofit/>
          </a:bodyPr>
          <a:lstStyle/>
          <a:p>
            <a:pPr marL="514350" indent="-514350">
              <a:buAutoNum type="arabicPeriod"/>
            </a:pPr>
            <a:r>
              <a:rPr lang="en-US" dirty="0"/>
              <a:t>Republican and Democratic parties do an adequate job</a:t>
            </a:r>
          </a:p>
          <a:p>
            <a:pPr marL="514350" indent="-514350">
              <a:buAutoNum type="arabicPeriod"/>
            </a:pPr>
            <a:r>
              <a:rPr lang="en-US" dirty="0"/>
              <a:t>A third party is needed</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190</a:t>
            </a:fld>
            <a:endParaRPr lang="en-US"/>
          </a:p>
        </p:txBody>
      </p:sp>
    </p:spTree>
    <p:extLst>
      <p:ext uri="{BB962C8B-B14F-4D97-AF65-F5344CB8AC3E}">
        <p14:creationId xmlns:p14="http://schemas.microsoft.com/office/powerpoint/2010/main" val="16582470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191</a:t>
            </a:fld>
            <a:endParaRPr lang="en-US"/>
          </a:p>
        </p:txBody>
      </p:sp>
    </p:spTree>
    <p:extLst>
      <p:ext uri="{BB962C8B-B14F-4D97-AF65-F5344CB8AC3E}">
        <p14:creationId xmlns:p14="http://schemas.microsoft.com/office/powerpoint/2010/main" val="397369279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94639" y="142240"/>
            <a:ext cx="11440161" cy="467360"/>
          </a:xfrm>
        </p:spPr>
        <p:txBody>
          <a:bodyPr>
            <a:noAutofit/>
          </a:bodyPr>
          <a:lstStyle/>
          <a:p>
            <a:pPr marL="0" marR="0">
              <a:lnSpc>
                <a:spcPct val="107000"/>
              </a:lnSpc>
              <a:spcBef>
                <a:spcPts val="0"/>
              </a:spcBef>
              <a:spcAft>
                <a:spcPts val="800"/>
              </a:spcAft>
            </a:pPr>
            <a:br>
              <a:rPr lang="en-US" sz="2400" dirty="0"/>
            </a:b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400" dirty="0">
                <a:effectLst/>
                <a:latin typeface="Calibri" panose="020F0502020204030204" pitchFamily="34" charset="0"/>
                <a:ea typeface="Calibri" panose="020F0502020204030204" pitchFamily="34" charset="0"/>
                <a:cs typeface="Times New Roman" panose="02020603050405020304" pitchFamily="18" charset="0"/>
              </a:rPr>
              <a:t>Do the Republican and Democratic do an adequate job of representing the American people or such a poor job that a third party is needed?</a:t>
            </a:r>
            <a:endParaRPr lang="en-US" sz="24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865119"/>
            <a:ext cx="7534275" cy="3459479"/>
          </a:xfrm>
        </p:spPr>
        <p:txBody>
          <a:bodyPr>
            <a:normAutofit/>
          </a:bodyPr>
          <a:lstStyle/>
          <a:p>
            <a:pPr marL="514350" indent="-514350">
              <a:buAutoNum type="arabicPeriod"/>
            </a:pPr>
            <a:r>
              <a:rPr lang="en-US" dirty="0"/>
              <a:t>Republican and Democratic parties do an adequate job</a:t>
            </a:r>
          </a:p>
          <a:p>
            <a:pPr marL="514350" indent="-514350">
              <a:buAutoNum type="arabicPeriod"/>
            </a:pPr>
            <a:r>
              <a:rPr lang="en-US" dirty="0"/>
              <a:t>A third party is needed</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192</a:t>
            </a:fld>
            <a:endParaRPr lang="en-US"/>
          </a:p>
        </p:txBody>
      </p:sp>
      <p:sp>
        <p:nvSpPr>
          <p:cNvPr id="6" name="TextBox 5">
            <a:extLst>
              <a:ext uri="{FF2B5EF4-FFF2-40B4-BE49-F238E27FC236}">
                <a16:creationId xmlns:a16="http://schemas.microsoft.com/office/drawing/2014/main" id="{CEE905BA-AEA1-4BED-B308-2883A90E49A0}"/>
              </a:ext>
            </a:extLst>
          </p:cNvPr>
          <p:cNvSpPr txBox="1"/>
          <p:nvPr/>
        </p:nvSpPr>
        <p:spPr>
          <a:xfrm>
            <a:off x="1503680" y="5334000"/>
            <a:ext cx="956168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7" name="Footer Placeholder 6">
            <a:extLst>
              <a:ext uri="{FF2B5EF4-FFF2-40B4-BE49-F238E27FC236}">
                <a16:creationId xmlns:a16="http://schemas.microsoft.com/office/drawing/2014/main" id="{E1FAF8D6-34C1-416A-9A9E-642927934DF3}"/>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6980302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opinions of the performance of the Democratic and Republican parties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193</a:t>
            </a:fld>
            <a:endParaRPr lang="en-US"/>
          </a:p>
        </p:txBody>
      </p:sp>
      <p:sp>
        <p:nvSpPr>
          <p:cNvPr id="3" name="TextBox 2">
            <a:extLst>
              <a:ext uri="{FF2B5EF4-FFF2-40B4-BE49-F238E27FC236}">
                <a16:creationId xmlns:a16="http://schemas.microsoft.com/office/drawing/2014/main" id="{9E73B5F2-991F-4D27-840D-B0E7F3537A08}"/>
              </a:ext>
            </a:extLst>
          </p:cNvPr>
          <p:cNvSpPr txBox="1"/>
          <p:nvPr/>
        </p:nvSpPr>
        <p:spPr>
          <a:xfrm>
            <a:off x="365760" y="6116321"/>
            <a:ext cx="5029200" cy="461665"/>
          </a:xfrm>
          <a:prstGeom prst="rect">
            <a:avLst/>
          </a:prstGeom>
          <a:noFill/>
        </p:spPr>
        <p:txBody>
          <a:bodyPr wrap="square" rtlCol="0">
            <a:spAutoFit/>
          </a:bodyPr>
          <a:lstStyle/>
          <a:p>
            <a:endParaRPr lang="en-US" sz="1200" dirty="0"/>
          </a:p>
          <a:p>
            <a:r>
              <a:rPr lang="en-US" sz="1200" dirty="0"/>
              <a:t>Source: Pew Research Center poll, 2018</a:t>
            </a:r>
          </a:p>
        </p:txBody>
      </p:sp>
    </p:spTree>
    <p:extLst>
      <p:ext uri="{BB962C8B-B14F-4D97-AF65-F5344CB8AC3E}">
        <p14:creationId xmlns:p14="http://schemas.microsoft.com/office/powerpoint/2010/main" val="118391703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12793" y="2796989"/>
            <a:ext cx="2501153" cy="1073879"/>
          </a:xfrm>
        </p:spPr>
        <p:txBody>
          <a:bodyPr/>
          <a:lstStyle/>
          <a:p>
            <a:r>
              <a:rPr lang="en-US" sz="2800" dirty="0">
                <a:solidFill>
                  <a:srgbClr val="FFFFFF"/>
                </a:solidFill>
                <a:latin typeface="Sanserif"/>
              </a:rPr>
              <a:t>Chapter </a:t>
            </a:r>
            <a:r>
              <a:rPr lang="en-US" sz="2800" dirty="0">
                <a:solidFill>
                  <a:prstClr val="white"/>
                </a:solidFill>
                <a:latin typeface="Sanserif"/>
              </a:rPr>
              <a:t>9 Interest Groups</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16015" y="3870868"/>
            <a:ext cx="3055143" cy="971495"/>
          </a:xfrm>
        </p:spPr>
        <p:txBody>
          <a:bodyPr/>
          <a:lstStyle/>
          <a:p>
            <a:pPr defTabSz="457200">
              <a:spcBef>
                <a:spcPct val="20000"/>
              </a:spcBef>
              <a:spcAft>
                <a:spcPts val="0"/>
              </a:spcAft>
              <a:defRPr/>
            </a:pPr>
            <a:r>
              <a:rPr lang="en-US" sz="2400" b="1" dirty="0">
                <a:solidFill>
                  <a:prstClr val="white"/>
                </a:solidFill>
                <a:latin typeface="Sanserif"/>
              </a:rPr>
              <a:t>Organizing for Influence</a:t>
            </a:r>
          </a:p>
        </p:txBody>
      </p:sp>
      <p:sp>
        <p:nvSpPr>
          <p:cNvPr id="6" name="TextBox 5">
            <a:extLst>
              <a:ext uri="{FF2B5EF4-FFF2-40B4-BE49-F238E27FC236}">
                <a16:creationId xmlns:a16="http://schemas.microsoft.com/office/drawing/2014/main" id="{C5771F99-7A7B-4600-99C2-F01868BFACF8}"/>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7C14A47A-3113-4E04-AEB7-689607E909EF}"/>
              </a:ext>
            </a:extLst>
          </p:cNvPr>
          <p:cNvSpPr>
            <a:spLocks noGrp="1"/>
          </p:cNvSpPr>
          <p:nvPr>
            <p:ph type="pic" sz="quarter" idx="11"/>
          </p:nvPr>
        </p:nvSpPr>
        <p:spPr/>
      </p:sp>
      <p:pic>
        <p:nvPicPr>
          <p:cNvPr id="9" name="Picture 8">
            <a:extLst>
              <a:ext uri="{FF2B5EF4-FFF2-40B4-BE49-F238E27FC236}">
                <a16:creationId xmlns:a16="http://schemas.microsoft.com/office/drawing/2014/main" id="{1603473E-706B-48B2-AC45-2F0588F6F1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3625" y="808371"/>
            <a:ext cx="3750630"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08951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54244" y="207352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9, </a:t>
            </a:r>
          </a:p>
          <a:p>
            <a:pPr marL="0" indent="0" algn="ctr" defTabSz="457200">
              <a:spcBef>
                <a:spcPts val="1800"/>
              </a:spcBef>
              <a:spcAft>
                <a:spcPts val="0"/>
              </a:spcAft>
              <a:buNone/>
              <a:defRPr/>
            </a:pPr>
            <a:r>
              <a:rPr lang="en-US" altLang="en-US" sz="4400" b="1" dirty="0">
                <a:solidFill>
                  <a:srgbClr val="C00000"/>
                </a:solidFill>
                <a:latin typeface="Sanserif"/>
              </a:rPr>
              <a:t>Interest Groups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195</a:t>
            </a:fld>
            <a:endParaRPr lang="en-US" dirty="0">
              <a:solidFill>
                <a:srgbClr val="000000"/>
              </a:solidFill>
              <a:latin typeface="Sanserif"/>
            </a:endParaRPr>
          </a:p>
        </p:txBody>
      </p:sp>
    </p:spTree>
    <p:extLst>
      <p:ext uri="{BB962C8B-B14F-4D97-AF65-F5344CB8AC3E}">
        <p14:creationId xmlns:p14="http://schemas.microsoft.com/office/powerpoint/2010/main" val="13457714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Lobbying is Big Business in America</a:t>
            </a:r>
          </a:p>
        </p:txBody>
      </p:sp>
      <p:sp>
        <p:nvSpPr>
          <p:cNvPr id="3" name="Content Placeholder 2"/>
          <p:cNvSpPr>
            <a:spLocks noGrp="1"/>
          </p:cNvSpPr>
          <p:nvPr>
            <p:ph idx="1"/>
          </p:nvPr>
        </p:nvSpPr>
        <p:spPr>
          <a:xfrm>
            <a:off x="1480929" y="1645920"/>
            <a:ext cx="9919253" cy="4337438"/>
          </a:xfrm>
        </p:spPr>
        <p:txBody>
          <a:bodyPr>
            <a:normAutofit fontScale="77500" lnSpcReduction="20000"/>
          </a:bodyPr>
          <a:lstStyle/>
          <a:p>
            <a:pPr marL="0" indent="0">
              <a:buNone/>
            </a:pPr>
            <a:r>
              <a:rPr lang="en-US" sz="3600" dirty="0"/>
              <a:t> 1. Washington lobbyists – there are an estimated 80,000 lobbyists in DC, although only 12,000 are officially registered.*</a:t>
            </a:r>
          </a:p>
          <a:p>
            <a:pPr marL="0" indent="0">
              <a:buNone/>
            </a:pPr>
            <a:r>
              <a:rPr lang="en-US" sz="3600" dirty="0"/>
              <a:t>2. Washington lobbyists far outnumber Washington journalists (roughly 10,000 in number) or House staff (roughly 8,000) or Senate staff (roughly 5,000).</a:t>
            </a:r>
          </a:p>
          <a:p>
            <a:pPr marL="0" indent="0">
              <a:buNone/>
            </a:pPr>
            <a:r>
              <a:rPr lang="en-US" sz="3600" dirty="0"/>
              <a:t>3. Washington lobbyists far exceed the number of lobbyists in foreign capitals – there are, for example, roughly 5,000 in Berlin (Germany) and 1,000 in Paris (France).</a:t>
            </a:r>
          </a:p>
          <a:p>
            <a:pPr marL="0" indent="0">
              <a:buNone/>
            </a:pPr>
            <a:endParaRPr lang="en-US" sz="3600" dirty="0"/>
          </a:p>
          <a:p>
            <a:pPr marL="0" indent="0">
              <a:buNone/>
            </a:pPr>
            <a:r>
              <a:rPr lang="en-US" sz="2100" i="1" dirty="0"/>
              <a:t>*Most Washington lobbyists are unregistered. The only lobbyists who must register are those who lobby Congress and spend at least 20 percent of their time on Capital Hill. They number roughly 12,000.</a:t>
            </a:r>
          </a:p>
        </p:txBody>
      </p:sp>
      <p:sp>
        <p:nvSpPr>
          <p:cNvPr id="4" name="TextBox 3">
            <a:extLst>
              <a:ext uri="{FF2B5EF4-FFF2-40B4-BE49-F238E27FC236}">
                <a16:creationId xmlns:a16="http://schemas.microsoft.com/office/drawing/2014/main" id="{321078BD-AC6B-4A4A-BDD3-11FEA1C7CE07}"/>
              </a:ext>
            </a:extLst>
          </p:cNvPr>
          <p:cNvSpPr txBox="1"/>
          <p:nvPr/>
        </p:nvSpPr>
        <p:spPr>
          <a:xfrm>
            <a:off x="347870" y="6243083"/>
            <a:ext cx="6087757" cy="584775"/>
          </a:xfrm>
          <a:prstGeom prst="rect">
            <a:avLst/>
          </a:prstGeom>
          <a:noFill/>
        </p:spPr>
        <p:txBody>
          <a:bodyPr wrap="none" rtlCol="0">
            <a:spAutoFit/>
          </a:bodyPr>
          <a:lstStyle/>
          <a:p>
            <a:r>
              <a:rPr lang="en-US" sz="1400" b="1" dirty="0"/>
              <a:t>Source: Reuters, “</a:t>
            </a:r>
            <a:r>
              <a:rPr lang="en-US" sz="1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lang="en-US" sz="14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FACTBOX-How many lobbyists are there in Washington?</a:t>
            </a:r>
            <a:r>
              <a:rPr lang="en-US" sz="1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B27B2353-A93E-42FA-A198-59EEB1236580}"/>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B7DE4F17-FCF1-4671-B66D-A93F80D42689}"/>
              </a:ext>
            </a:extLst>
          </p:cNvPr>
          <p:cNvSpPr>
            <a:spLocks noGrp="1"/>
          </p:cNvSpPr>
          <p:nvPr>
            <p:ph type="sldNum" sz="quarter" idx="12"/>
          </p:nvPr>
        </p:nvSpPr>
        <p:spPr/>
        <p:txBody>
          <a:bodyPr>
            <a:normAutofit lnSpcReduction="10000"/>
          </a:bodyPr>
          <a:lstStyle/>
          <a:p>
            <a:fld id="{F0C94032-CD4C-4C25-B0C2-CEC720522D92}" type="slidenum">
              <a:rPr kumimoji="0" lang="en-US" smtClean="0"/>
              <a:pPr/>
              <a:t>196</a:t>
            </a:fld>
            <a:endParaRPr kumimoji="0" lang="en-US" dirty="0">
              <a:solidFill>
                <a:srgbClr val="FFFFFF"/>
              </a:solidFill>
            </a:endParaRPr>
          </a:p>
        </p:txBody>
      </p:sp>
    </p:spTree>
    <p:extLst>
      <p:ext uri="{BB962C8B-B14F-4D97-AF65-F5344CB8AC3E}">
        <p14:creationId xmlns:p14="http://schemas.microsoft.com/office/powerpoint/2010/main" val="42072046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Lobbying – How Big a Business?</a:t>
            </a:r>
          </a:p>
        </p:txBody>
      </p:sp>
      <p:graphicFrame>
        <p:nvGraphicFramePr>
          <p:cNvPr id="7" name="Content Placeholder 6"/>
          <p:cNvGraphicFramePr>
            <a:graphicFrameLocks noGrp="1"/>
          </p:cNvGraphicFramePr>
          <p:nvPr>
            <p:ph idx="1"/>
          </p:nvPr>
        </p:nvGraphicFramePr>
        <p:xfrm>
          <a:off x="1600200" y="1600200"/>
          <a:ext cx="8610600" cy="43632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2879" y="6329680"/>
            <a:ext cx="6537685" cy="276999"/>
          </a:xfrm>
          <a:prstGeom prst="rect">
            <a:avLst/>
          </a:prstGeom>
          <a:noFill/>
        </p:spPr>
        <p:txBody>
          <a:bodyPr wrap="square" rtlCol="0">
            <a:spAutoFit/>
          </a:bodyPr>
          <a:lstStyle/>
          <a:p>
            <a:r>
              <a:rPr lang="en-US" sz="1200" dirty="0"/>
              <a:t>Source: Open Secrets, 2017-18 election cycle and 2017-18 lobbying cycle.. </a:t>
            </a:r>
          </a:p>
        </p:txBody>
      </p:sp>
      <p:sp>
        <p:nvSpPr>
          <p:cNvPr id="3" name="Footer Placeholder 2">
            <a:extLst>
              <a:ext uri="{FF2B5EF4-FFF2-40B4-BE49-F238E27FC236}">
                <a16:creationId xmlns:a16="http://schemas.microsoft.com/office/drawing/2014/main" id="{DC3E3245-72D6-4F14-A5CE-DF541867E1DA}"/>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72F3A850-8803-47A4-9EBC-54C620219947}"/>
              </a:ext>
            </a:extLst>
          </p:cNvPr>
          <p:cNvSpPr>
            <a:spLocks noGrp="1"/>
          </p:cNvSpPr>
          <p:nvPr>
            <p:ph type="sldNum" sz="quarter" idx="12"/>
          </p:nvPr>
        </p:nvSpPr>
        <p:spPr/>
        <p:txBody>
          <a:bodyPr>
            <a:normAutofit lnSpcReduction="10000"/>
          </a:bodyPr>
          <a:lstStyle/>
          <a:p>
            <a:fld id="{F0C94032-CD4C-4C25-B0C2-CEC720522D92}" type="slidenum">
              <a:rPr kumimoji="0" lang="en-US" smtClean="0"/>
              <a:pPr/>
              <a:t>197</a:t>
            </a:fld>
            <a:endParaRPr kumimoji="0" lang="en-US" dirty="0">
              <a:solidFill>
                <a:srgbClr val="FFFFFF"/>
              </a:solidFill>
            </a:endParaRPr>
          </a:p>
        </p:txBody>
      </p:sp>
    </p:spTree>
    <p:extLst>
      <p:ext uri="{BB962C8B-B14F-4D97-AF65-F5344CB8AC3E}">
        <p14:creationId xmlns:p14="http://schemas.microsoft.com/office/powerpoint/2010/main" val="9995647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9F8A-25D3-41CD-B180-F79A36539240}"/>
              </a:ext>
            </a:extLst>
          </p:cNvPr>
          <p:cNvSpPr>
            <a:spLocks noGrp="1"/>
          </p:cNvSpPr>
          <p:nvPr>
            <p:ph type="title"/>
          </p:nvPr>
        </p:nvSpPr>
        <p:spPr/>
        <p:txBody>
          <a:bodyPr>
            <a:normAutofit fontScale="90000"/>
          </a:bodyPr>
          <a:lstStyle/>
          <a:p>
            <a:r>
              <a:rPr lang="en-US" dirty="0">
                <a:solidFill>
                  <a:schemeClr val="tx1"/>
                </a:solidFill>
              </a:rPr>
              <a:t>POLL: </a:t>
            </a:r>
            <a:r>
              <a:rPr lang="en-US" dirty="0"/>
              <a:t>What’s main reason U.S. has so many more lobbyists than do other democracies?</a:t>
            </a:r>
          </a:p>
        </p:txBody>
      </p:sp>
      <p:sp>
        <p:nvSpPr>
          <p:cNvPr id="3" name="Content Placeholder 2">
            <a:extLst>
              <a:ext uri="{FF2B5EF4-FFF2-40B4-BE49-F238E27FC236}">
                <a16:creationId xmlns:a16="http://schemas.microsoft.com/office/drawing/2014/main" id="{DE5A4C66-1441-4DDC-BA0A-D002176308AC}"/>
              </a:ext>
            </a:extLst>
          </p:cNvPr>
          <p:cNvSpPr>
            <a:spLocks noGrp="1"/>
          </p:cNvSpPr>
          <p:nvPr>
            <p:ph idx="1"/>
          </p:nvPr>
        </p:nvSpPr>
        <p:spPr>
          <a:xfrm>
            <a:off x="2600739" y="1717039"/>
            <a:ext cx="7620000" cy="3994647"/>
          </a:xfrm>
        </p:spPr>
        <p:txBody>
          <a:bodyPr>
            <a:normAutofit/>
          </a:bodyPr>
          <a:lstStyle/>
          <a:p>
            <a:pPr marL="457200" indent="-457200">
              <a:buAutoNum type="arabicPeriod"/>
            </a:pPr>
            <a:r>
              <a:rPr lang="en-US" dirty="0"/>
              <a:t>Country’s great size</a:t>
            </a:r>
          </a:p>
          <a:p>
            <a:pPr marL="457200" indent="-457200">
              <a:buAutoNum type="arabicPeriod"/>
            </a:pPr>
            <a:r>
              <a:rPr lang="en-US" dirty="0">
                <a:solidFill>
                  <a:srgbClr val="FF0000"/>
                </a:solidFill>
              </a:rPr>
              <a:t>Structure of U.S. government</a:t>
            </a:r>
          </a:p>
          <a:p>
            <a:pPr marL="457200" indent="-457200">
              <a:buAutoNum type="arabicPeriod"/>
            </a:pPr>
            <a:r>
              <a:rPr lang="en-US" dirty="0"/>
              <a:t>Weak laws &amp; regulations governing lobbying</a:t>
            </a:r>
          </a:p>
          <a:p>
            <a:pPr marL="457200" indent="-457200">
              <a:buAutoNum type="arabicPeriod"/>
            </a:pPr>
            <a:r>
              <a:rPr lang="en-US" dirty="0"/>
              <a:t>Constitutional protection of money as a form of free speech</a:t>
            </a:r>
          </a:p>
          <a:p>
            <a:pPr marL="457200" indent="-457200">
              <a:buAutoNum type="arabicPeriod"/>
            </a:pPr>
            <a:endParaRPr lang="en-US" dirty="0"/>
          </a:p>
          <a:p>
            <a:pPr marL="457200" indent="-457200">
              <a:buAutoNum type="arabicPeriod"/>
            </a:pPr>
            <a:endParaRPr lang="en-US" dirty="0"/>
          </a:p>
        </p:txBody>
      </p:sp>
      <p:sp>
        <p:nvSpPr>
          <p:cNvPr id="4" name="Footer Placeholder 3">
            <a:extLst>
              <a:ext uri="{FF2B5EF4-FFF2-40B4-BE49-F238E27FC236}">
                <a16:creationId xmlns:a16="http://schemas.microsoft.com/office/drawing/2014/main" id="{DE0EDDF3-CE3C-42FD-9646-5BF12C8D7AEF}"/>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3259311F-27FC-41CE-840C-54ABEC1F8E20}"/>
              </a:ext>
            </a:extLst>
          </p:cNvPr>
          <p:cNvSpPr>
            <a:spLocks noGrp="1"/>
          </p:cNvSpPr>
          <p:nvPr>
            <p:ph type="sldNum" sz="quarter" idx="12"/>
          </p:nvPr>
        </p:nvSpPr>
        <p:spPr/>
        <p:txBody>
          <a:bodyPr>
            <a:normAutofit lnSpcReduction="10000"/>
          </a:bodyPr>
          <a:lstStyle/>
          <a:p>
            <a:fld id="{F0C94032-CD4C-4C25-B0C2-CEC720522D92}" type="slidenum">
              <a:rPr kumimoji="0" lang="en-US" smtClean="0"/>
              <a:pPr/>
              <a:t>198</a:t>
            </a:fld>
            <a:endParaRPr kumimoji="0" lang="en-US" dirty="0">
              <a:solidFill>
                <a:srgbClr val="FFFFFF"/>
              </a:solidFill>
            </a:endParaRPr>
          </a:p>
        </p:txBody>
      </p:sp>
    </p:spTree>
    <p:extLst>
      <p:ext uri="{BB962C8B-B14F-4D97-AF65-F5344CB8AC3E}">
        <p14:creationId xmlns:p14="http://schemas.microsoft.com/office/powerpoint/2010/main" val="13252068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1" y="457200"/>
            <a:ext cx="10877604" cy="990600"/>
          </a:xfrm>
        </p:spPr>
        <p:txBody>
          <a:bodyPr>
            <a:normAutofit fontScale="90000"/>
          </a:bodyPr>
          <a:lstStyle/>
          <a:p>
            <a:pPr algn="ctr"/>
            <a:r>
              <a:rPr lang="en-US" dirty="0"/>
              <a:t>Large Number of Lobbyists in Washington Is Largely a Result of the Structure of US political system</a:t>
            </a:r>
          </a:p>
        </p:txBody>
      </p:sp>
      <p:sp>
        <p:nvSpPr>
          <p:cNvPr id="3" name="Content Placeholder 2"/>
          <p:cNvSpPr>
            <a:spLocks noGrp="1"/>
          </p:cNvSpPr>
          <p:nvPr>
            <p:ph idx="1"/>
          </p:nvPr>
        </p:nvSpPr>
        <p:spPr>
          <a:xfrm>
            <a:off x="904241" y="1727200"/>
            <a:ext cx="10389924" cy="5130800"/>
          </a:xfrm>
        </p:spPr>
        <p:txBody>
          <a:bodyPr>
            <a:normAutofit/>
          </a:bodyPr>
          <a:lstStyle/>
          <a:p>
            <a:pPr marL="0" indent="0">
              <a:buNone/>
            </a:pPr>
            <a:r>
              <a:rPr lang="en-US" sz="3000" b="1" dirty="0"/>
              <a:t>Structure of U.S. political system (separation of powers) gives lobbyists abundant opportunities to contact and influence policymakers:</a:t>
            </a:r>
          </a:p>
          <a:p>
            <a:pPr marL="788670" lvl="1" indent="-514350">
              <a:buFont typeface="+mj-lt"/>
              <a:buAutoNum type="arabicPeriod"/>
            </a:pPr>
            <a:r>
              <a:rPr lang="en-US" sz="2600" dirty="0"/>
              <a:t>Senate and House –</a:t>
            </a:r>
          </a:p>
          <a:p>
            <a:pPr marL="447357" lvl="2" indent="0">
              <a:buNone/>
            </a:pPr>
            <a:r>
              <a:rPr lang="en-US" sz="2000" dirty="0"/>
              <a:t>	</a:t>
            </a:r>
            <a:r>
              <a:rPr lang="en-US" sz="2600" dirty="0"/>
              <a:t>Every member of Congress (535 in total) has power to submit bills</a:t>
            </a:r>
          </a:p>
          <a:p>
            <a:pPr marL="788670" lvl="1" indent="-514350">
              <a:buFont typeface="+mj-lt"/>
              <a:buAutoNum type="arabicPeriod"/>
            </a:pPr>
            <a:r>
              <a:rPr lang="en-US" sz="2600" dirty="0"/>
              <a:t>Separate executive branch consisting of roughly 400 agencies, nearly all of which are lobbied</a:t>
            </a:r>
          </a:p>
          <a:p>
            <a:pPr marL="0" indent="0">
              <a:buNone/>
            </a:pPr>
            <a:r>
              <a:rPr lang="en-US" sz="3000" dirty="0"/>
              <a:t>In European parliamentary systems, there is no separation of executive and legislative authority and power is concentrated in top leaders (only they can introduce legislation). There are far fewer points of access for lobbyists to exert influence.</a:t>
            </a:r>
            <a:r>
              <a:rPr lang="en-US" sz="3000" b="1" dirty="0"/>
              <a:t> </a:t>
            </a:r>
            <a:endParaRPr lang="en-US" dirty="0"/>
          </a:p>
          <a:p>
            <a:endParaRPr lang="en-US" dirty="0"/>
          </a:p>
        </p:txBody>
      </p:sp>
      <p:sp>
        <p:nvSpPr>
          <p:cNvPr id="4" name="Footer Placeholder 3">
            <a:extLst>
              <a:ext uri="{FF2B5EF4-FFF2-40B4-BE49-F238E27FC236}">
                <a16:creationId xmlns:a16="http://schemas.microsoft.com/office/drawing/2014/main" id="{4E6FBD40-7012-4C97-A044-331E042E3381}"/>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1510A720-290D-4A44-AB84-BC5F0E1B1C94}"/>
              </a:ext>
            </a:extLst>
          </p:cNvPr>
          <p:cNvSpPr>
            <a:spLocks noGrp="1"/>
          </p:cNvSpPr>
          <p:nvPr>
            <p:ph type="sldNum" sz="quarter" idx="12"/>
          </p:nvPr>
        </p:nvSpPr>
        <p:spPr/>
        <p:txBody>
          <a:bodyPr>
            <a:normAutofit lnSpcReduction="10000"/>
          </a:bodyPr>
          <a:lstStyle/>
          <a:p>
            <a:fld id="{F0C94032-CD4C-4C25-B0C2-CEC720522D92}" type="slidenum">
              <a:rPr kumimoji="0" lang="en-US" smtClean="0"/>
              <a:pPr/>
              <a:t>199</a:t>
            </a:fld>
            <a:endParaRPr kumimoji="0" lang="en-US" dirty="0">
              <a:solidFill>
                <a:srgbClr val="FFFFFF"/>
              </a:solidFill>
            </a:endParaRPr>
          </a:p>
        </p:txBody>
      </p:sp>
    </p:spTree>
    <p:extLst>
      <p:ext uri="{BB962C8B-B14F-4D97-AF65-F5344CB8AC3E}">
        <p14:creationId xmlns:p14="http://schemas.microsoft.com/office/powerpoint/2010/main" val="82289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BAA9-68FE-4F1F-8B61-30BA4EFEAE1D}"/>
              </a:ext>
            </a:extLst>
          </p:cNvPr>
          <p:cNvSpPr>
            <a:spLocks noGrp="1"/>
          </p:cNvSpPr>
          <p:nvPr>
            <p:ph type="title"/>
          </p:nvPr>
        </p:nvSpPr>
        <p:spPr/>
        <p:txBody>
          <a:bodyPr>
            <a:normAutofit fontScale="90000"/>
          </a:bodyPr>
          <a:lstStyle/>
          <a:p>
            <a:pPr algn="ctr"/>
            <a:r>
              <a:rPr lang="en-US" sz="4800" dirty="0">
                <a:solidFill>
                  <a:srgbClr val="C00000"/>
                </a:solidFill>
              </a:rPr>
              <a:t>Why Use Poll Everywhere in Your Classroom?</a:t>
            </a:r>
            <a:endParaRPr lang="en-US" sz="4800" b="1" dirty="0">
              <a:solidFill>
                <a:srgbClr val="C00000"/>
              </a:solidFill>
            </a:endParaRPr>
          </a:p>
        </p:txBody>
      </p:sp>
      <p:sp>
        <p:nvSpPr>
          <p:cNvPr id="3" name="Content Placeholder 2">
            <a:extLst>
              <a:ext uri="{FF2B5EF4-FFF2-40B4-BE49-F238E27FC236}">
                <a16:creationId xmlns:a16="http://schemas.microsoft.com/office/drawing/2014/main" id="{61264E09-D5A5-4DC2-BF5D-97ACD3B775DB}"/>
              </a:ext>
            </a:extLst>
          </p:cNvPr>
          <p:cNvSpPr>
            <a:spLocks noGrp="1"/>
          </p:cNvSpPr>
          <p:nvPr>
            <p:ph idx="1"/>
          </p:nvPr>
        </p:nvSpPr>
        <p:spPr>
          <a:xfrm>
            <a:off x="1956022" y="2027582"/>
            <a:ext cx="9223512" cy="4830417"/>
          </a:xfrm>
        </p:spPr>
        <p:txBody>
          <a:bodyPr>
            <a:normAutofit fontScale="77500" lnSpcReduction="20000"/>
          </a:bodyPr>
          <a:lstStyle/>
          <a:p>
            <a:pPr marL="0" indent="0">
              <a:buNone/>
            </a:pPr>
            <a:r>
              <a:rPr lang="en-US" sz="3600" b="1" dirty="0"/>
              <a:t>Poll Everywhere questions promote:</a:t>
            </a:r>
          </a:p>
          <a:p>
            <a:pPr marL="0" indent="0">
              <a:buNone/>
            </a:pPr>
            <a:r>
              <a:rPr lang="en-US" sz="3600" b="1" dirty="0"/>
              <a:t>	in-class participation </a:t>
            </a:r>
            <a:r>
              <a:rPr lang="en-US" sz="3600" dirty="0"/>
              <a:t>– it begins with answering the 	question and then explaining and defending one’s 	position to others in the class</a:t>
            </a:r>
          </a:p>
          <a:p>
            <a:pPr marL="0" indent="0">
              <a:buNone/>
            </a:pPr>
            <a:r>
              <a:rPr lang="en-US" sz="3600" b="1" dirty="0"/>
              <a:t>	critical thinking – </a:t>
            </a:r>
            <a:r>
              <a:rPr lang="en-US" sz="3600" dirty="0"/>
              <a:t>it begins when deciding between 	the question alternatives and forming an explanation 	for why it’s the best alternative and then judging it in 	the context of what other students are saying</a:t>
            </a:r>
          </a:p>
          <a:p>
            <a:pPr marL="0" indent="0">
              <a:buNone/>
            </a:pPr>
            <a:endParaRPr lang="en-US" sz="3600" dirty="0"/>
          </a:p>
          <a:p>
            <a:pPr marL="0" indent="0">
              <a:buNone/>
            </a:pPr>
            <a:r>
              <a:rPr lang="en-US" sz="3600" i="1" dirty="0"/>
              <a:t>		“</a:t>
            </a:r>
            <a:r>
              <a:rPr lang="en-US" sz="3200" i="1" dirty="0"/>
              <a:t>Education is not the learning of facts, but 				the training of the mind to think.”</a:t>
            </a:r>
          </a:p>
          <a:p>
            <a:pPr marL="0" indent="0">
              <a:buNone/>
            </a:pPr>
            <a:r>
              <a:rPr lang="en-US" sz="3200" i="1" dirty="0"/>
              <a:t>						</a:t>
            </a:r>
            <a:r>
              <a:rPr lang="en-US" sz="2800" i="1" dirty="0"/>
              <a:t>Albert Einstein</a:t>
            </a:r>
          </a:p>
          <a:p>
            <a:pPr marL="0" indent="0">
              <a:buNone/>
            </a:pPr>
            <a:endParaRPr lang="en-US" sz="3600" dirty="0"/>
          </a:p>
        </p:txBody>
      </p:sp>
      <p:sp>
        <p:nvSpPr>
          <p:cNvPr id="4" name="Footer Placeholder 3">
            <a:extLst>
              <a:ext uri="{FF2B5EF4-FFF2-40B4-BE49-F238E27FC236}">
                <a16:creationId xmlns:a16="http://schemas.microsoft.com/office/drawing/2014/main" id="{53C69E28-0F8D-4F43-A462-DB78D8BC1E14}"/>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E93F993E-774B-4CFF-AF38-F96172732552}"/>
              </a:ext>
            </a:extLst>
          </p:cNvPr>
          <p:cNvSpPr>
            <a:spLocks noGrp="1"/>
          </p:cNvSpPr>
          <p:nvPr>
            <p:ph type="sldNum" sz="quarter" idx="12"/>
          </p:nvPr>
        </p:nvSpPr>
        <p:spPr/>
        <p:txBody>
          <a:bodyPr>
            <a:normAutofit lnSpcReduction="10000"/>
          </a:bodyPr>
          <a:lstStyle/>
          <a:p>
            <a:fld id="{F0C94032-CD4C-4C25-B0C2-CEC720522D92}" type="slidenum">
              <a:rPr kumimoji="0" lang="en-US" smtClean="0"/>
              <a:pPr/>
              <a:t>2</a:t>
            </a:fld>
            <a:endParaRPr kumimoji="0" lang="en-US" dirty="0">
              <a:solidFill>
                <a:srgbClr val="FFFFFF"/>
              </a:solidFill>
            </a:endParaRPr>
          </a:p>
        </p:txBody>
      </p:sp>
    </p:spTree>
    <p:extLst>
      <p:ext uri="{BB962C8B-B14F-4D97-AF65-F5344CB8AC3E}">
        <p14:creationId xmlns:p14="http://schemas.microsoft.com/office/powerpoint/2010/main" val="257061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9071D0-0B41-461C-858A-F7173F0C9BA0}"/>
              </a:ext>
            </a:extLst>
          </p:cNvPr>
          <p:cNvSpPr>
            <a:spLocks noGrp="1"/>
          </p:cNvSpPr>
          <p:nvPr>
            <p:ph type="title"/>
          </p:nvPr>
        </p:nvSpPr>
        <p:spPr/>
        <p:txBody>
          <a:bodyPr>
            <a:normAutofit/>
          </a:bodyPr>
          <a:lstStyle/>
          <a:p>
            <a:r>
              <a:rPr lang="en-US" sz="3200" b="1" dirty="0">
                <a:solidFill>
                  <a:srgbClr val="C00000"/>
                </a:solidFill>
              </a:rPr>
              <a:t>NOTE TO INSTRUCTOR</a:t>
            </a:r>
          </a:p>
        </p:txBody>
      </p:sp>
      <p:sp>
        <p:nvSpPr>
          <p:cNvPr id="9" name="Content Placeholder 8">
            <a:extLst>
              <a:ext uri="{FF2B5EF4-FFF2-40B4-BE49-F238E27FC236}">
                <a16:creationId xmlns:a16="http://schemas.microsoft.com/office/drawing/2014/main" id="{ECB349E6-140C-49D1-9DBB-3490507DCE5D}"/>
              </a:ext>
            </a:extLst>
          </p:cNvPr>
          <p:cNvSpPr>
            <a:spLocks noGrp="1"/>
          </p:cNvSpPr>
          <p:nvPr>
            <p:ph sz="quarter" idx="11"/>
          </p:nvPr>
        </p:nvSpPr>
        <p:spPr>
          <a:xfrm>
            <a:off x="1340015" y="1968341"/>
            <a:ext cx="9715169" cy="4460241"/>
          </a:xfrm>
        </p:spPr>
        <p:txBody>
          <a:bodyPr>
            <a:normAutofit/>
          </a:bodyPr>
          <a:lstStyle/>
          <a:p>
            <a:r>
              <a:rPr lang="en-US" sz="2800" dirty="0"/>
              <a:t>The next few slides are optional. Their purpose is to highlight a relatively distinctive feature of the American political culture – the emphasis on individualism and the related notion of personal freedom. In turn, this feature helps explain some relatively distinctive features of American policy and society.</a:t>
            </a:r>
          </a:p>
        </p:txBody>
      </p:sp>
      <p:sp>
        <p:nvSpPr>
          <p:cNvPr id="7" name="Slide Number Placeholder 6">
            <a:extLst>
              <a:ext uri="{FF2B5EF4-FFF2-40B4-BE49-F238E27FC236}">
                <a16:creationId xmlns:a16="http://schemas.microsoft.com/office/drawing/2014/main" id="{D4205A99-625D-4EED-9C1D-0AED577130F9}"/>
              </a:ext>
            </a:extLst>
          </p:cNvPr>
          <p:cNvSpPr>
            <a:spLocks noGrp="1"/>
          </p:cNvSpPr>
          <p:nvPr>
            <p:ph type="sldNum" sz="quarter" idx="10"/>
          </p:nvPr>
        </p:nvSpPr>
        <p:spPr/>
        <p:txBody>
          <a:bodyPr>
            <a:normAutofit lnSpcReduction="10000"/>
          </a:bodyPr>
          <a:lstStyle/>
          <a:p>
            <a:fld id="{68151E55-6873-49E2-B8D5-2F265E6F1973}" type="slidenum">
              <a:rPr lang="en-US" smtClean="0"/>
              <a:t>20</a:t>
            </a:fld>
            <a:endParaRPr lang="en-US" dirty="0"/>
          </a:p>
        </p:txBody>
      </p:sp>
      <p:sp>
        <p:nvSpPr>
          <p:cNvPr id="12" name="Footer Placeholder 3">
            <a:extLst>
              <a:ext uri="{FF2B5EF4-FFF2-40B4-BE49-F238E27FC236}">
                <a16:creationId xmlns:a16="http://schemas.microsoft.com/office/drawing/2014/main" id="{C59EAFAB-D0EF-4F70-B0B5-88449FE3537F}"/>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244467682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54244" y="207352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9, </a:t>
            </a:r>
          </a:p>
          <a:p>
            <a:pPr marL="0" indent="0" algn="ctr" defTabSz="457200">
              <a:spcBef>
                <a:spcPts val="1800"/>
              </a:spcBef>
              <a:spcAft>
                <a:spcPts val="0"/>
              </a:spcAft>
              <a:buNone/>
              <a:defRPr/>
            </a:pPr>
            <a:r>
              <a:rPr lang="en-US" altLang="en-US" sz="4400" b="1" dirty="0">
                <a:solidFill>
                  <a:srgbClr val="C00000"/>
                </a:solidFill>
                <a:latin typeface="Sanserif"/>
              </a:rPr>
              <a:t>Interest Groups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200</a:t>
            </a:fld>
            <a:endParaRPr lang="en-US" dirty="0">
              <a:solidFill>
                <a:srgbClr val="000000"/>
              </a:solidFill>
              <a:latin typeface="Sanserif"/>
            </a:endParaRPr>
          </a:p>
        </p:txBody>
      </p:sp>
    </p:spTree>
    <p:extLst>
      <p:ext uri="{BB962C8B-B14F-4D97-AF65-F5344CB8AC3E}">
        <p14:creationId xmlns:p14="http://schemas.microsoft.com/office/powerpoint/2010/main" val="1139068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Business-Based Interest Groups Are More Fully Organized than Citizen-Based Interest Groups </a:t>
            </a:r>
          </a:p>
        </p:txBody>
      </p:sp>
      <p:graphicFrame>
        <p:nvGraphicFramePr>
          <p:cNvPr id="4" name="Content Placeholder 3"/>
          <p:cNvGraphicFramePr>
            <a:graphicFrameLocks noGrp="1"/>
          </p:cNvGraphicFramePr>
          <p:nvPr>
            <p:ph idx="1"/>
          </p:nvPr>
        </p:nvGraphicFramePr>
        <p:xfrm>
          <a:off x="1981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EF5C253-CB50-4A03-B7C5-A2096B618970}"/>
              </a:ext>
            </a:extLst>
          </p:cNvPr>
          <p:cNvSpPr txBox="1"/>
          <p:nvPr/>
        </p:nvSpPr>
        <p:spPr>
          <a:xfrm>
            <a:off x="457200" y="6292334"/>
            <a:ext cx="2493440" cy="369332"/>
          </a:xfrm>
          <a:prstGeom prst="rect">
            <a:avLst/>
          </a:prstGeom>
          <a:noFill/>
        </p:spPr>
        <p:txBody>
          <a:bodyPr wrap="none" rtlCol="0">
            <a:spAutoFit/>
          </a:bodyPr>
          <a:lstStyle/>
          <a:p>
            <a:r>
              <a:rPr lang="en-US" dirty="0"/>
              <a:t>Source: OpenSecrets.org</a:t>
            </a:r>
          </a:p>
        </p:txBody>
      </p:sp>
      <p:sp>
        <p:nvSpPr>
          <p:cNvPr id="5" name="Footer Placeholder 4">
            <a:extLst>
              <a:ext uri="{FF2B5EF4-FFF2-40B4-BE49-F238E27FC236}">
                <a16:creationId xmlns:a16="http://schemas.microsoft.com/office/drawing/2014/main" id="{A725E993-D832-4F1C-9984-ED2C0D5620E1}"/>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5F6348D5-4087-4F3B-8114-98CA3212DE61}"/>
              </a:ext>
            </a:extLst>
          </p:cNvPr>
          <p:cNvSpPr>
            <a:spLocks noGrp="1"/>
          </p:cNvSpPr>
          <p:nvPr>
            <p:ph type="sldNum" sz="quarter" idx="12"/>
          </p:nvPr>
        </p:nvSpPr>
        <p:spPr/>
        <p:txBody>
          <a:bodyPr>
            <a:normAutofit lnSpcReduction="10000"/>
          </a:bodyPr>
          <a:lstStyle/>
          <a:p>
            <a:fld id="{F0C94032-CD4C-4C25-B0C2-CEC720522D92}" type="slidenum">
              <a:rPr kumimoji="0" lang="en-US" smtClean="0"/>
              <a:pPr/>
              <a:t>201</a:t>
            </a:fld>
            <a:endParaRPr kumimoji="0" lang="en-US" dirty="0">
              <a:solidFill>
                <a:srgbClr val="FFFFFF"/>
              </a:solidFill>
            </a:endParaRPr>
          </a:p>
        </p:txBody>
      </p:sp>
    </p:spTree>
    <p:extLst>
      <p:ext uri="{BB962C8B-B14F-4D97-AF65-F5344CB8AC3E}">
        <p14:creationId xmlns:p14="http://schemas.microsoft.com/office/powerpoint/2010/main" val="16827657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735A-099F-4CFE-A552-2781061D5342}"/>
              </a:ext>
            </a:extLst>
          </p:cNvPr>
          <p:cNvSpPr>
            <a:spLocks noGrp="1"/>
          </p:cNvSpPr>
          <p:nvPr>
            <p:ph type="title"/>
          </p:nvPr>
        </p:nvSpPr>
        <p:spPr>
          <a:xfrm>
            <a:off x="1182756" y="337319"/>
            <a:ext cx="9591261" cy="990600"/>
          </a:xfrm>
        </p:spPr>
        <p:txBody>
          <a:bodyPr>
            <a:normAutofit fontScale="90000"/>
          </a:bodyPr>
          <a:lstStyle/>
          <a:p>
            <a:pPr algn="ctr"/>
            <a:r>
              <a:rPr lang="en-US" sz="3200" dirty="0"/>
              <a:t>Business-Based Interest Groups Also Spend More on Political Campaigns than Citizen-Based Groups</a:t>
            </a:r>
          </a:p>
        </p:txBody>
      </p:sp>
      <p:graphicFrame>
        <p:nvGraphicFramePr>
          <p:cNvPr id="6" name="Content Placeholder 5">
            <a:extLst>
              <a:ext uri="{FF2B5EF4-FFF2-40B4-BE49-F238E27FC236}">
                <a16:creationId xmlns:a16="http://schemas.microsoft.com/office/drawing/2014/main" id="{B3D5F23B-8EF0-4662-9EA0-0E020FE894B3}"/>
              </a:ext>
            </a:extLst>
          </p:cNvPr>
          <p:cNvGraphicFramePr>
            <a:graphicFrameLocks noGrp="1"/>
          </p:cNvGraphicFramePr>
          <p:nvPr>
            <p:ph idx="1"/>
          </p:nvPr>
        </p:nvGraphicFramePr>
        <p:xfrm>
          <a:off x="1992630" y="1588770"/>
          <a:ext cx="8218170" cy="48882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F3E943D-2318-417F-8320-451E9ADD3AAA}"/>
              </a:ext>
            </a:extLst>
          </p:cNvPr>
          <p:cNvSpPr txBox="1"/>
          <p:nvPr/>
        </p:nvSpPr>
        <p:spPr>
          <a:xfrm>
            <a:off x="58571" y="6292334"/>
            <a:ext cx="4302460" cy="369332"/>
          </a:xfrm>
          <a:prstGeom prst="rect">
            <a:avLst/>
          </a:prstGeom>
          <a:noFill/>
        </p:spPr>
        <p:txBody>
          <a:bodyPr wrap="none" rtlCol="0">
            <a:spAutoFit/>
          </a:bodyPr>
          <a:lstStyle/>
          <a:p>
            <a:r>
              <a:rPr lang="en-US" dirty="0"/>
              <a:t>Source: Federal Elections Commission, 2019</a:t>
            </a:r>
          </a:p>
        </p:txBody>
      </p:sp>
      <p:sp>
        <p:nvSpPr>
          <p:cNvPr id="3" name="TextBox 2">
            <a:extLst>
              <a:ext uri="{FF2B5EF4-FFF2-40B4-BE49-F238E27FC236}">
                <a16:creationId xmlns:a16="http://schemas.microsoft.com/office/drawing/2014/main" id="{3533D480-BEF7-4D88-9E37-7F7F2F9B1B44}"/>
              </a:ext>
            </a:extLst>
          </p:cNvPr>
          <p:cNvSpPr txBox="1"/>
          <p:nvPr/>
        </p:nvSpPr>
        <p:spPr>
          <a:xfrm>
            <a:off x="2209801" y="2274838"/>
            <a:ext cx="2081917" cy="2308324"/>
          </a:xfrm>
          <a:prstGeom prst="rect">
            <a:avLst/>
          </a:prstGeom>
          <a:noFill/>
        </p:spPr>
        <p:txBody>
          <a:bodyPr wrap="none" rtlCol="0">
            <a:spAutoFit/>
          </a:bodyPr>
          <a:lstStyle/>
          <a:p>
            <a:r>
              <a:rPr lang="en-US" b="1" dirty="0"/>
              <a:t>PACs (Political </a:t>
            </a:r>
          </a:p>
          <a:p>
            <a:r>
              <a:rPr lang="en-US" b="1" dirty="0"/>
              <a:t>Action Committees)</a:t>
            </a:r>
          </a:p>
          <a:p>
            <a:r>
              <a:rPr lang="en-US" b="1" dirty="0"/>
              <a:t>raise their money</a:t>
            </a:r>
          </a:p>
          <a:p>
            <a:r>
              <a:rPr lang="en-US" b="1" dirty="0"/>
              <a:t>through voluntary</a:t>
            </a:r>
          </a:p>
          <a:p>
            <a:r>
              <a:rPr lang="en-US" b="1" dirty="0"/>
              <a:t>contributions and</a:t>
            </a:r>
          </a:p>
          <a:p>
            <a:r>
              <a:rPr lang="en-US" b="1" dirty="0"/>
              <a:t>give it to</a:t>
            </a:r>
          </a:p>
          <a:p>
            <a:r>
              <a:rPr lang="en-US" b="1" dirty="0"/>
              <a:t>political</a:t>
            </a:r>
          </a:p>
          <a:p>
            <a:r>
              <a:rPr lang="en-US" b="1" dirty="0"/>
              <a:t>candidates</a:t>
            </a:r>
          </a:p>
        </p:txBody>
      </p:sp>
      <p:sp>
        <p:nvSpPr>
          <p:cNvPr id="4" name="Footer Placeholder 3">
            <a:extLst>
              <a:ext uri="{FF2B5EF4-FFF2-40B4-BE49-F238E27FC236}">
                <a16:creationId xmlns:a16="http://schemas.microsoft.com/office/drawing/2014/main" id="{B6437826-2E11-43BB-832F-B9D96171BAE0}"/>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8E03731-9BED-489C-84F0-16AC64B7983B}"/>
              </a:ext>
            </a:extLst>
          </p:cNvPr>
          <p:cNvSpPr>
            <a:spLocks noGrp="1"/>
          </p:cNvSpPr>
          <p:nvPr>
            <p:ph type="sldNum" sz="quarter" idx="12"/>
          </p:nvPr>
        </p:nvSpPr>
        <p:spPr/>
        <p:txBody>
          <a:bodyPr>
            <a:normAutofit lnSpcReduction="10000"/>
          </a:bodyPr>
          <a:lstStyle/>
          <a:p>
            <a:fld id="{F0C94032-CD4C-4C25-B0C2-CEC720522D92}" type="slidenum">
              <a:rPr kumimoji="0" lang="en-US" smtClean="0"/>
              <a:pPr/>
              <a:t>202</a:t>
            </a:fld>
            <a:endParaRPr kumimoji="0" lang="en-US" dirty="0">
              <a:solidFill>
                <a:srgbClr val="FFFFFF"/>
              </a:solidFill>
            </a:endParaRPr>
          </a:p>
        </p:txBody>
      </p:sp>
    </p:spTree>
    <p:extLst>
      <p:ext uri="{BB962C8B-B14F-4D97-AF65-F5344CB8AC3E}">
        <p14:creationId xmlns:p14="http://schemas.microsoft.com/office/powerpoint/2010/main" val="98412884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5613-FD3D-4445-9015-DE8B5E499099}"/>
              </a:ext>
            </a:extLst>
          </p:cNvPr>
          <p:cNvSpPr>
            <a:spLocks noGrp="1"/>
          </p:cNvSpPr>
          <p:nvPr>
            <p:ph type="title"/>
          </p:nvPr>
        </p:nvSpPr>
        <p:spPr>
          <a:xfrm>
            <a:off x="457200" y="136257"/>
            <a:ext cx="11277600" cy="1106134"/>
          </a:xfrm>
        </p:spPr>
        <p:txBody>
          <a:bodyPr>
            <a:normAutofit fontScale="90000"/>
          </a:bodyPr>
          <a:lstStyle/>
          <a:p>
            <a:r>
              <a:rPr lang="en-US" dirty="0">
                <a:solidFill>
                  <a:schemeClr val="tx1"/>
                </a:solidFill>
              </a:rPr>
              <a:t>POLL: </a:t>
            </a:r>
            <a:r>
              <a:rPr lang="en-US" dirty="0"/>
              <a:t>What’s the major reason that citizen-based groups are not as fully organized as business-based groups?</a:t>
            </a:r>
          </a:p>
        </p:txBody>
      </p:sp>
      <p:sp>
        <p:nvSpPr>
          <p:cNvPr id="3" name="Content Placeholder 2">
            <a:extLst>
              <a:ext uri="{FF2B5EF4-FFF2-40B4-BE49-F238E27FC236}">
                <a16:creationId xmlns:a16="http://schemas.microsoft.com/office/drawing/2014/main" id="{48D4EC7A-B8BB-48D6-9AFB-9D4C80EAD763}"/>
              </a:ext>
            </a:extLst>
          </p:cNvPr>
          <p:cNvSpPr>
            <a:spLocks noGrp="1"/>
          </p:cNvSpPr>
          <p:nvPr>
            <p:ph idx="1"/>
          </p:nvPr>
        </p:nvSpPr>
        <p:spPr>
          <a:xfrm>
            <a:off x="1233651" y="1872483"/>
            <a:ext cx="10172700" cy="3957637"/>
          </a:xfrm>
        </p:spPr>
        <p:txBody>
          <a:bodyPr>
            <a:normAutofit lnSpcReduction="10000"/>
          </a:bodyPr>
          <a:lstStyle/>
          <a:p>
            <a:pPr marL="514350" indent="-514350">
              <a:buAutoNum type="arabicPeriod"/>
            </a:pPr>
            <a:r>
              <a:rPr lang="en-US" dirty="0"/>
              <a:t>Citizen-based groups do not have the tax advantages enjoyed by business-based groups.</a:t>
            </a:r>
          </a:p>
          <a:p>
            <a:pPr marL="514350" indent="-514350">
              <a:buAutoNum type="arabicPeriod"/>
            </a:pPr>
            <a:r>
              <a:rPr lang="en-US" dirty="0">
                <a:solidFill>
                  <a:srgbClr val="FF0000"/>
                </a:solidFill>
              </a:rPr>
              <a:t>Citizen-based groups have a “free rider” problem.</a:t>
            </a:r>
          </a:p>
          <a:p>
            <a:pPr marL="514350" indent="-514350">
              <a:buAutoNum type="arabicPeriod"/>
            </a:pPr>
            <a:r>
              <a:rPr lang="en-US" dirty="0"/>
              <a:t>Citizen-based groups have traditionally suffered from weak leadership.</a:t>
            </a:r>
          </a:p>
          <a:p>
            <a:pPr marL="514350" indent="-514350">
              <a:buAutoNum type="arabicPeriod"/>
            </a:pPr>
            <a:r>
              <a:rPr lang="en-US" dirty="0"/>
              <a:t>Americans tend to be individualists; compared with citizens elsewhere, they are less likely to join groups.</a:t>
            </a:r>
          </a:p>
          <a:p>
            <a:pPr marL="514350" indent="-514350">
              <a:buAutoNum type="arabicPeriod"/>
            </a:pPr>
            <a:r>
              <a:rPr lang="en-US" dirty="0"/>
              <a:t>Citizen-based groups compete with each other, which weakens them in comparison with business-based groups.</a:t>
            </a:r>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34B71ED4-23AB-40AE-86A1-05C4D5A5724C}"/>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96543A6D-961F-4ACC-BBFB-06541CDC6FF1}"/>
              </a:ext>
            </a:extLst>
          </p:cNvPr>
          <p:cNvSpPr>
            <a:spLocks noGrp="1"/>
          </p:cNvSpPr>
          <p:nvPr>
            <p:ph type="sldNum" sz="quarter" idx="12"/>
          </p:nvPr>
        </p:nvSpPr>
        <p:spPr/>
        <p:txBody>
          <a:bodyPr>
            <a:normAutofit lnSpcReduction="10000"/>
          </a:bodyPr>
          <a:lstStyle/>
          <a:p>
            <a:fld id="{F0C94032-CD4C-4C25-B0C2-CEC720522D92}" type="slidenum">
              <a:rPr kumimoji="0" lang="en-US" smtClean="0"/>
              <a:pPr/>
              <a:t>203</a:t>
            </a:fld>
            <a:endParaRPr kumimoji="0" lang="en-US" dirty="0">
              <a:solidFill>
                <a:srgbClr val="FFFFFF"/>
              </a:solidFill>
            </a:endParaRPr>
          </a:p>
        </p:txBody>
      </p:sp>
    </p:spTree>
    <p:extLst>
      <p:ext uri="{BB962C8B-B14F-4D97-AF65-F5344CB8AC3E}">
        <p14:creationId xmlns:p14="http://schemas.microsoft.com/office/powerpoint/2010/main" val="32612488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8229600" cy="990600"/>
          </a:xfrm>
        </p:spPr>
        <p:txBody>
          <a:bodyPr>
            <a:normAutofit fontScale="90000"/>
          </a:bodyPr>
          <a:lstStyle/>
          <a:p>
            <a:pPr algn="ctr"/>
            <a:r>
              <a:rPr lang="en-US" dirty="0"/>
              <a:t>Main Problem that Citizen Groups Face in Trying to Organize</a:t>
            </a:r>
            <a:br>
              <a:rPr lang="en-US" dirty="0"/>
            </a:br>
            <a:endParaRPr lang="en-US" sz="3100" dirty="0">
              <a:solidFill>
                <a:srgbClr val="FF0000"/>
              </a:solidFill>
            </a:endParaRPr>
          </a:p>
        </p:txBody>
      </p:sp>
      <p:sp>
        <p:nvSpPr>
          <p:cNvPr id="3" name="Content Placeholder 2"/>
          <p:cNvSpPr>
            <a:spLocks noGrp="1"/>
          </p:cNvSpPr>
          <p:nvPr>
            <p:ph idx="1"/>
          </p:nvPr>
        </p:nvSpPr>
        <p:spPr>
          <a:xfrm>
            <a:off x="1228725" y="1524000"/>
            <a:ext cx="10350362" cy="4572000"/>
          </a:xfrm>
        </p:spPr>
        <p:txBody>
          <a:bodyPr>
            <a:noAutofit/>
          </a:bodyPr>
          <a:lstStyle/>
          <a:p>
            <a:pPr marL="0" indent="0">
              <a:buNone/>
            </a:pPr>
            <a:r>
              <a:rPr lang="en-US" b="1" dirty="0"/>
              <a:t>Free Rider Problem -</a:t>
            </a:r>
          </a:p>
          <a:p>
            <a:pPr marL="0" indent="0">
              <a:buNone/>
            </a:pPr>
            <a:r>
              <a:rPr lang="en-US" sz="2400" dirty="0"/>
              <a:t>	Unlike business lobbies, which are funded by corporate profits, citizen-	based lobbies rely on voluntary contributions.</a:t>
            </a:r>
          </a:p>
          <a:p>
            <a:pPr marL="0" indent="0">
              <a:buNone/>
            </a:pPr>
            <a:r>
              <a:rPr lang="en-US" sz="2400" dirty="0"/>
              <a:t>	Yet, because citizen-based group seeks “public” or “collective” goods, 	which by definition are available to everyone and not just group members, 	citizen-based groups face a </a:t>
            </a:r>
            <a:r>
              <a:rPr lang="en-US" sz="2400" b="1" dirty="0"/>
              <a:t>free-rider problem </a:t>
            </a:r>
            <a:r>
              <a:rPr lang="en-US" sz="2400" dirty="0"/>
              <a:t>– individuals can benefit 	from a group’s effort without contributing to it.</a:t>
            </a:r>
          </a:p>
          <a:p>
            <a:pPr marL="457200" lvl="1" indent="0">
              <a:buNone/>
            </a:pPr>
            <a:r>
              <a:rPr lang="en-US" dirty="0"/>
              <a:t>	They can </a:t>
            </a:r>
            <a:r>
              <a:rPr lang="en-US" b="1" dirty="0"/>
              <a:t>free ride </a:t>
            </a:r>
            <a:r>
              <a:rPr lang="en-US" dirty="0"/>
              <a:t>on the efforts of those who contribute.</a:t>
            </a:r>
          </a:p>
          <a:p>
            <a:pPr marL="457200" lvl="1" indent="0">
              <a:buNone/>
            </a:pPr>
            <a:r>
              <a:rPr lang="en-US" dirty="0"/>
              <a:t>	Only a tiny percentage of Americans, for example, contribute to groups 	dedicated to protecting the environment, even though their work benefits 	nearly everyone.</a:t>
            </a:r>
          </a:p>
          <a:p>
            <a:pPr marL="0" indent="0">
              <a:buNone/>
            </a:pPr>
            <a:r>
              <a:rPr lang="en-US" sz="2400" dirty="0"/>
              <a:t>	</a:t>
            </a:r>
          </a:p>
        </p:txBody>
      </p:sp>
      <p:sp>
        <p:nvSpPr>
          <p:cNvPr id="4" name="Footer Placeholder 3">
            <a:extLst>
              <a:ext uri="{FF2B5EF4-FFF2-40B4-BE49-F238E27FC236}">
                <a16:creationId xmlns:a16="http://schemas.microsoft.com/office/drawing/2014/main" id="{8E646321-25D1-4714-B0F3-B41156E566F1}"/>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B4E8CE8-2DD9-4E47-BC50-3F561C5800C3}"/>
              </a:ext>
            </a:extLst>
          </p:cNvPr>
          <p:cNvSpPr>
            <a:spLocks noGrp="1"/>
          </p:cNvSpPr>
          <p:nvPr>
            <p:ph type="sldNum" sz="quarter" idx="12"/>
          </p:nvPr>
        </p:nvSpPr>
        <p:spPr/>
        <p:txBody>
          <a:bodyPr>
            <a:normAutofit lnSpcReduction="10000"/>
          </a:bodyPr>
          <a:lstStyle/>
          <a:p>
            <a:fld id="{F0C94032-CD4C-4C25-B0C2-CEC720522D92}" type="slidenum">
              <a:rPr kumimoji="0" lang="en-US" smtClean="0"/>
              <a:pPr/>
              <a:t>204</a:t>
            </a:fld>
            <a:endParaRPr kumimoji="0" lang="en-US" dirty="0">
              <a:solidFill>
                <a:srgbClr val="FFFFFF"/>
              </a:solidFill>
            </a:endParaRPr>
          </a:p>
        </p:txBody>
      </p:sp>
    </p:spTree>
    <p:extLst>
      <p:ext uri="{BB962C8B-B14F-4D97-AF65-F5344CB8AC3E}">
        <p14:creationId xmlns:p14="http://schemas.microsoft.com/office/powerpoint/2010/main" val="28110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3DE1-746F-4017-9791-B241B3471A57}"/>
              </a:ext>
            </a:extLst>
          </p:cNvPr>
          <p:cNvSpPr>
            <a:spLocks noGrp="1"/>
          </p:cNvSpPr>
          <p:nvPr>
            <p:ph type="title"/>
          </p:nvPr>
        </p:nvSpPr>
        <p:spPr>
          <a:xfrm>
            <a:off x="386081" y="132081"/>
            <a:ext cx="11145520" cy="1188720"/>
          </a:xfrm>
        </p:spPr>
        <p:txBody>
          <a:bodyPr>
            <a:normAutofit/>
          </a:bodyPr>
          <a:lstStyle/>
          <a:p>
            <a:pPr algn="ctr"/>
            <a:r>
              <a:rPr lang="en-US" sz="2800" b="1" dirty="0">
                <a:solidFill>
                  <a:srgbClr val="C00000"/>
                </a:solidFill>
              </a:rPr>
              <a:t>Free Rider Problem also creates a related problem - Citizen PACs need to spend most of what they raise trying to raise more money</a:t>
            </a:r>
          </a:p>
        </p:txBody>
      </p:sp>
      <p:sp>
        <p:nvSpPr>
          <p:cNvPr id="3" name="Text Placeholder 2">
            <a:extLst>
              <a:ext uri="{FF2B5EF4-FFF2-40B4-BE49-F238E27FC236}">
                <a16:creationId xmlns:a16="http://schemas.microsoft.com/office/drawing/2014/main" id="{28E7E3C3-1422-46AD-A68E-2BA17986B7C9}"/>
              </a:ext>
            </a:extLst>
          </p:cNvPr>
          <p:cNvSpPr>
            <a:spLocks noGrp="1"/>
          </p:cNvSpPr>
          <p:nvPr>
            <p:ph type="body" idx="1"/>
          </p:nvPr>
        </p:nvSpPr>
        <p:spPr>
          <a:xfrm>
            <a:off x="1958340" y="1703070"/>
            <a:ext cx="3954780" cy="613092"/>
          </a:xfrm>
        </p:spPr>
        <p:txBody>
          <a:bodyPr>
            <a:normAutofit/>
          </a:bodyPr>
          <a:lstStyle/>
          <a:p>
            <a:r>
              <a:rPr lang="en-US" sz="2400" b="1" dirty="0"/>
              <a:t>Business PACs</a:t>
            </a:r>
          </a:p>
        </p:txBody>
      </p:sp>
      <p:graphicFrame>
        <p:nvGraphicFramePr>
          <p:cNvPr id="9" name="Content Placeholder 8">
            <a:extLst>
              <a:ext uri="{FF2B5EF4-FFF2-40B4-BE49-F238E27FC236}">
                <a16:creationId xmlns:a16="http://schemas.microsoft.com/office/drawing/2014/main" id="{3A16B079-E3C6-4093-B5C7-1DAB4FD4A4B9}"/>
              </a:ext>
            </a:extLst>
          </p:cNvPr>
          <p:cNvGraphicFramePr>
            <a:graphicFrameLocks noGrp="1"/>
          </p:cNvGraphicFramePr>
          <p:nvPr>
            <p:ph sz="half" idx="2"/>
            <p:extLst>
              <p:ext uri="{D42A27DB-BD31-4B8C-83A1-F6EECF244321}">
                <p14:modId xmlns:p14="http://schemas.microsoft.com/office/powerpoint/2010/main" val="1261084796"/>
              </p:ext>
            </p:extLst>
          </p:nvPr>
        </p:nvGraphicFramePr>
        <p:xfrm>
          <a:off x="1981200" y="2316162"/>
          <a:ext cx="3932238" cy="40735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196A0760-07F2-48CC-B8E8-8662BF35BDDD}"/>
              </a:ext>
            </a:extLst>
          </p:cNvPr>
          <p:cNvSpPr>
            <a:spLocks noGrp="1"/>
          </p:cNvSpPr>
          <p:nvPr>
            <p:ph type="body" sz="quarter" idx="3"/>
          </p:nvPr>
        </p:nvSpPr>
        <p:spPr>
          <a:xfrm>
            <a:off x="5913120" y="1676400"/>
            <a:ext cx="5242560" cy="639762"/>
          </a:xfrm>
        </p:spPr>
        <p:txBody>
          <a:bodyPr>
            <a:normAutofit/>
          </a:bodyPr>
          <a:lstStyle/>
          <a:p>
            <a:r>
              <a:rPr lang="en-US" sz="2400" b="1" dirty="0"/>
              <a:t>Citizen PACs</a:t>
            </a:r>
          </a:p>
        </p:txBody>
      </p:sp>
      <p:graphicFrame>
        <p:nvGraphicFramePr>
          <p:cNvPr id="12" name="Content Placeholder 11">
            <a:extLst>
              <a:ext uri="{FF2B5EF4-FFF2-40B4-BE49-F238E27FC236}">
                <a16:creationId xmlns:a16="http://schemas.microsoft.com/office/drawing/2014/main" id="{7EF278CE-5AE5-47F4-AACA-97097C1D497A}"/>
              </a:ext>
            </a:extLst>
          </p:cNvPr>
          <p:cNvGraphicFramePr>
            <a:graphicFrameLocks noGrp="1"/>
          </p:cNvGraphicFramePr>
          <p:nvPr>
            <p:ph sz="quarter" idx="4"/>
          </p:nvPr>
        </p:nvGraphicFramePr>
        <p:xfrm>
          <a:off x="6455306" y="2316162"/>
          <a:ext cx="393223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36E318D-365F-4AB2-BB17-A75958878CE5}"/>
              </a:ext>
            </a:extLst>
          </p:cNvPr>
          <p:cNvSpPr txBox="1"/>
          <p:nvPr/>
        </p:nvSpPr>
        <p:spPr>
          <a:xfrm>
            <a:off x="3626069" y="3333088"/>
            <a:ext cx="418009" cy="369332"/>
          </a:xfrm>
          <a:prstGeom prst="rect">
            <a:avLst/>
          </a:prstGeom>
          <a:noFill/>
        </p:spPr>
        <p:txBody>
          <a:bodyPr wrap="square" rtlCol="0">
            <a:spAutoFit/>
          </a:bodyPr>
          <a:lstStyle/>
          <a:p>
            <a:r>
              <a:rPr lang="en-US" dirty="0">
                <a:solidFill>
                  <a:schemeClr val="bg1"/>
                </a:solidFill>
              </a:rPr>
              <a:t>7</a:t>
            </a:r>
          </a:p>
        </p:txBody>
      </p:sp>
      <p:sp>
        <p:nvSpPr>
          <p:cNvPr id="6" name="Footer Placeholder 5">
            <a:extLst>
              <a:ext uri="{FF2B5EF4-FFF2-40B4-BE49-F238E27FC236}">
                <a16:creationId xmlns:a16="http://schemas.microsoft.com/office/drawing/2014/main" id="{B1BD19E5-839B-4142-8696-2731D55233AD}"/>
              </a:ext>
            </a:extLst>
          </p:cNvPr>
          <p:cNvSpPr>
            <a:spLocks noGrp="1"/>
          </p:cNvSpPr>
          <p:nvPr>
            <p:ph type="ftr" sz="quarter" idx="17"/>
          </p:nvPr>
        </p:nvSpPr>
        <p:spPr>
          <a:xfrm>
            <a:off x="568961" y="6267450"/>
            <a:ext cx="1503680" cy="590550"/>
          </a:xfrm>
        </p:spPr>
        <p:txBody>
          <a:bodyPr/>
          <a:lstStyle/>
          <a:p>
            <a:r>
              <a:rPr kumimoji="0" lang="en-US" dirty="0"/>
              <a:t>© Thomas E. Patterson</a:t>
            </a:r>
          </a:p>
        </p:txBody>
      </p:sp>
      <p:sp>
        <p:nvSpPr>
          <p:cNvPr id="7" name="Slide Number Placeholder 6">
            <a:extLst>
              <a:ext uri="{FF2B5EF4-FFF2-40B4-BE49-F238E27FC236}">
                <a16:creationId xmlns:a16="http://schemas.microsoft.com/office/drawing/2014/main" id="{4549764A-F163-4B7C-A4E0-D2C47A59E8AB}"/>
              </a:ext>
            </a:extLst>
          </p:cNvPr>
          <p:cNvSpPr>
            <a:spLocks noGrp="1"/>
          </p:cNvSpPr>
          <p:nvPr>
            <p:ph type="sldNum" sz="quarter" idx="16"/>
          </p:nvPr>
        </p:nvSpPr>
        <p:spPr/>
        <p:txBody>
          <a:bodyPr>
            <a:normAutofit lnSpcReduction="10000"/>
          </a:bodyPr>
          <a:lstStyle/>
          <a:p>
            <a:pPr algn="ctr" eaLnBrk="1" latinLnBrk="0" hangingPunct="1"/>
            <a:fld id="{F0C94032-CD4C-4C25-B0C2-CEC720522D92}" type="slidenum">
              <a:rPr kumimoji="0" lang="en-US" smtClean="0"/>
              <a:pPr algn="ctr" eaLnBrk="1" latinLnBrk="0" hangingPunct="1"/>
              <a:t>205</a:t>
            </a:fld>
            <a:endParaRPr kumimoji="0" lang="en-US"/>
          </a:p>
        </p:txBody>
      </p:sp>
    </p:spTree>
    <p:extLst>
      <p:ext uri="{BB962C8B-B14F-4D97-AF65-F5344CB8AC3E}">
        <p14:creationId xmlns:p14="http://schemas.microsoft.com/office/powerpoint/2010/main" val="346243295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54244" y="207352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9, </a:t>
            </a:r>
          </a:p>
          <a:p>
            <a:pPr marL="0" indent="0" algn="ctr" defTabSz="457200">
              <a:spcBef>
                <a:spcPts val="1800"/>
              </a:spcBef>
              <a:spcAft>
                <a:spcPts val="0"/>
              </a:spcAft>
              <a:buNone/>
              <a:defRPr/>
            </a:pPr>
            <a:r>
              <a:rPr lang="en-US" altLang="en-US" sz="4400" b="1" dirty="0">
                <a:solidFill>
                  <a:srgbClr val="C00000"/>
                </a:solidFill>
                <a:latin typeface="Sanserif"/>
              </a:rPr>
              <a:t>Interest Groups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206</a:t>
            </a:fld>
            <a:endParaRPr lang="en-US" dirty="0">
              <a:solidFill>
                <a:srgbClr val="000000"/>
              </a:solidFill>
              <a:latin typeface="Sanserif"/>
            </a:endParaRPr>
          </a:p>
        </p:txBody>
      </p:sp>
    </p:spTree>
    <p:extLst>
      <p:ext uri="{BB962C8B-B14F-4D97-AF65-F5344CB8AC3E}">
        <p14:creationId xmlns:p14="http://schemas.microsoft.com/office/powerpoint/2010/main" val="206323058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364B-A808-485C-A9AF-BFF2156BAECD}"/>
              </a:ext>
            </a:extLst>
          </p:cNvPr>
          <p:cNvSpPr>
            <a:spLocks noGrp="1"/>
          </p:cNvSpPr>
          <p:nvPr>
            <p:ph type="title"/>
          </p:nvPr>
        </p:nvSpPr>
        <p:spPr>
          <a:xfrm>
            <a:off x="1026160" y="914400"/>
            <a:ext cx="11039716" cy="284480"/>
          </a:xfrm>
        </p:spPr>
        <p:txBody>
          <a:bodyPr>
            <a:noAutofit/>
          </a:bodyPr>
          <a:lstStyle/>
          <a:p>
            <a:pPr algn="ctr"/>
            <a:r>
              <a:rPr lang="en-US" b="1" dirty="0"/>
              <a:t>2010 Dodd-Frank </a:t>
            </a:r>
            <a:br>
              <a:rPr lang="en-US" b="1" dirty="0"/>
            </a:br>
            <a:r>
              <a:rPr lang="en-US" b="1" dirty="0"/>
              <a:t>Wall Street Reform and Consumer Protection Act</a:t>
            </a:r>
            <a:br>
              <a:rPr lang="en-US" b="1" dirty="0"/>
            </a:br>
            <a:endParaRPr lang="en-US" dirty="0"/>
          </a:p>
        </p:txBody>
      </p:sp>
      <p:sp>
        <p:nvSpPr>
          <p:cNvPr id="3" name="Content Placeholder 2">
            <a:extLst>
              <a:ext uri="{FF2B5EF4-FFF2-40B4-BE49-F238E27FC236}">
                <a16:creationId xmlns:a16="http://schemas.microsoft.com/office/drawing/2014/main" id="{B535F93D-90C9-416D-871B-CF274235FFBE}"/>
              </a:ext>
            </a:extLst>
          </p:cNvPr>
          <p:cNvSpPr>
            <a:spLocks noGrp="1"/>
          </p:cNvSpPr>
          <p:nvPr>
            <p:ph idx="1"/>
          </p:nvPr>
        </p:nvSpPr>
        <p:spPr>
          <a:xfrm>
            <a:off x="693683" y="1744718"/>
            <a:ext cx="11193517" cy="4322379"/>
          </a:xfrm>
        </p:spPr>
        <p:txBody>
          <a:bodyPr/>
          <a:lstStyle/>
          <a:p>
            <a:r>
              <a:rPr lang="en-US" dirty="0"/>
              <a:t>In 2008, major U.S. financial institutions nearly collapsed, sending the economy into a deep recession.</a:t>
            </a:r>
          </a:p>
          <a:p>
            <a:r>
              <a:rPr lang="en-US" dirty="0"/>
              <a:t>A major reason for the collapse was that financial institutions had engaged in risky loans. When markets began to weaken, many of those holding the loans, including millions of homeowners, started to default, which contributed to the economy’s downward spiral.</a:t>
            </a:r>
          </a:p>
          <a:p>
            <a:r>
              <a:rPr lang="en-US" dirty="0"/>
              <a:t>To try to prevent the situation from happening again, Congress enacted the 2010 Dodd-Frank Act, which tightened restrictions on the lending practices of financial institutions.</a:t>
            </a:r>
          </a:p>
        </p:txBody>
      </p:sp>
      <p:sp>
        <p:nvSpPr>
          <p:cNvPr id="4" name="Footer Placeholder 3">
            <a:extLst>
              <a:ext uri="{FF2B5EF4-FFF2-40B4-BE49-F238E27FC236}">
                <a16:creationId xmlns:a16="http://schemas.microsoft.com/office/drawing/2014/main" id="{7D78C6F5-E477-4271-8E81-C58C5B338DEF}"/>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E40D20A-D48F-4F6F-B5CF-D0EA09AAAB25}"/>
              </a:ext>
            </a:extLst>
          </p:cNvPr>
          <p:cNvSpPr>
            <a:spLocks noGrp="1"/>
          </p:cNvSpPr>
          <p:nvPr>
            <p:ph type="sldNum" sz="quarter" idx="12"/>
          </p:nvPr>
        </p:nvSpPr>
        <p:spPr/>
        <p:txBody>
          <a:bodyPr>
            <a:normAutofit lnSpcReduction="10000"/>
          </a:bodyPr>
          <a:lstStyle/>
          <a:p>
            <a:fld id="{F0C94032-CD4C-4C25-B0C2-CEC720522D92}" type="slidenum">
              <a:rPr kumimoji="0" lang="en-US" smtClean="0"/>
              <a:pPr/>
              <a:t>207</a:t>
            </a:fld>
            <a:endParaRPr kumimoji="0" lang="en-US" dirty="0">
              <a:solidFill>
                <a:srgbClr val="FFFFFF"/>
              </a:solidFill>
            </a:endParaRPr>
          </a:p>
        </p:txBody>
      </p:sp>
    </p:spTree>
    <p:extLst>
      <p:ext uri="{BB962C8B-B14F-4D97-AF65-F5344CB8AC3E}">
        <p14:creationId xmlns:p14="http://schemas.microsoft.com/office/powerpoint/2010/main" val="30226053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FD3B-3ED4-4BEB-A992-BDA3D9AED126}"/>
              </a:ext>
            </a:extLst>
          </p:cNvPr>
          <p:cNvSpPr>
            <a:spLocks noGrp="1"/>
          </p:cNvSpPr>
          <p:nvPr>
            <p:ph type="title"/>
          </p:nvPr>
        </p:nvSpPr>
        <p:spPr>
          <a:xfrm>
            <a:off x="178676" y="220717"/>
            <a:ext cx="11645461" cy="886723"/>
          </a:xfrm>
        </p:spPr>
        <p:txBody>
          <a:bodyPr>
            <a:noAutofit/>
          </a:bodyPr>
          <a:lstStyle/>
          <a:p>
            <a:r>
              <a:rPr lang="en-US" sz="2800" dirty="0"/>
              <a:t>When the Dodd-Frank Act was working its way through Congress, one lobby was able to getting its loans exempted from the stricter requirements. Which loans do you think were exempted?</a:t>
            </a:r>
          </a:p>
        </p:txBody>
      </p:sp>
      <p:sp>
        <p:nvSpPr>
          <p:cNvPr id="3" name="Content Placeholder 2">
            <a:extLst>
              <a:ext uri="{FF2B5EF4-FFF2-40B4-BE49-F238E27FC236}">
                <a16:creationId xmlns:a16="http://schemas.microsoft.com/office/drawing/2014/main" id="{37CBE995-822E-4B0D-8231-F0D0B1F9CA0E}"/>
              </a:ext>
            </a:extLst>
          </p:cNvPr>
          <p:cNvSpPr>
            <a:spLocks noGrp="1"/>
          </p:cNvSpPr>
          <p:nvPr>
            <p:ph idx="1"/>
          </p:nvPr>
        </p:nvSpPr>
        <p:spPr>
          <a:xfrm>
            <a:off x="2667000" y="2209800"/>
            <a:ext cx="7543800" cy="4267200"/>
          </a:xfrm>
        </p:spPr>
        <p:txBody>
          <a:bodyPr/>
          <a:lstStyle/>
          <a:p>
            <a:pPr marL="457200" indent="-457200">
              <a:buAutoNum type="arabicPeriod"/>
            </a:pPr>
            <a:r>
              <a:rPr lang="en-US" dirty="0"/>
              <a:t>Home mortgage loans</a:t>
            </a:r>
          </a:p>
          <a:p>
            <a:pPr marL="457200" indent="-457200">
              <a:buAutoNum type="arabicPeriod"/>
            </a:pPr>
            <a:r>
              <a:rPr lang="en-US" dirty="0"/>
              <a:t>Credit card loans</a:t>
            </a:r>
          </a:p>
          <a:p>
            <a:pPr marL="457200" indent="-457200">
              <a:buAutoNum type="arabicPeriod"/>
            </a:pPr>
            <a:r>
              <a:rPr lang="en-US" dirty="0">
                <a:solidFill>
                  <a:srgbClr val="FF0000"/>
                </a:solidFill>
              </a:rPr>
              <a:t>Auto loans</a:t>
            </a:r>
          </a:p>
          <a:p>
            <a:pPr marL="457200" indent="-457200">
              <a:buAutoNum type="arabicPeriod"/>
            </a:pPr>
            <a:r>
              <a:rPr lang="en-US" dirty="0"/>
              <a:t>Commercial bank loans</a:t>
            </a:r>
          </a:p>
          <a:p>
            <a:pPr marL="457200" indent="-457200">
              <a:buAutoNum type="arabicPeriod"/>
            </a:pPr>
            <a:r>
              <a:rPr lang="en-US" dirty="0"/>
              <a:t>Savings bank loans</a:t>
            </a:r>
          </a:p>
          <a:p>
            <a:pPr marL="457200" indent="-457200">
              <a:buAutoNum type="arabicPeriod"/>
            </a:pPr>
            <a:r>
              <a:rPr lang="en-US" dirty="0"/>
              <a:t>Credit union loans</a:t>
            </a:r>
          </a:p>
          <a:p>
            <a:pPr marL="457200" indent="-457200">
              <a:buAutoNum type="arabicPeriod"/>
            </a:pPr>
            <a:endParaRPr lang="en-US" dirty="0"/>
          </a:p>
        </p:txBody>
      </p:sp>
      <p:sp>
        <p:nvSpPr>
          <p:cNvPr id="4" name="Footer Placeholder 3">
            <a:extLst>
              <a:ext uri="{FF2B5EF4-FFF2-40B4-BE49-F238E27FC236}">
                <a16:creationId xmlns:a16="http://schemas.microsoft.com/office/drawing/2014/main" id="{21DA5381-00D5-410E-A3CA-15924FD27DD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3953C20-0FC7-4C00-9CD2-E7470564C71C}"/>
              </a:ext>
            </a:extLst>
          </p:cNvPr>
          <p:cNvSpPr>
            <a:spLocks noGrp="1"/>
          </p:cNvSpPr>
          <p:nvPr>
            <p:ph type="sldNum" sz="quarter" idx="12"/>
          </p:nvPr>
        </p:nvSpPr>
        <p:spPr/>
        <p:txBody>
          <a:bodyPr>
            <a:normAutofit lnSpcReduction="10000"/>
          </a:bodyPr>
          <a:lstStyle/>
          <a:p>
            <a:fld id="{F0C94032-CD4C-4C25-B0C2-CEC720522D92}" type="slidenum">
              <a:rPr kumimoji="0" lang="en-US" smtClean="0"/>
              <a:pPr/>
              <a:t>208</a:t>
            </a:fld>
            <a:endParaRPr kumimoji="0" lang="en-US" dirty="0">
              <a:solidFill>
                <a:srgbClr val="FFFFFF"/>
              </a:solidFill>
            </a:endParaRPr>
          </a:p>
        </p:txBody>
      </p:sp>
    </p:spTree>
    <p:extLst>
      <p:ext uri="{BB962C8B-B14F-4D97-AF65-F5344CB8AC3E}">
        <p14:creationId xmlns:p14="http://schemas.microsoft.com/office/powerpoint/2010/main" val="21336912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loans were stripped from bill</a:t>
            </a:r>
          </a:p>
        </p:txBody>
      </p:sp>
      <p:sp>
        <p:nvSpPr>
          <p:cNvPr id="5" name="Content Placeholder 4">
            <a:extLst>
              <a:ext uri="{FF2B5EF4-FFF2-40B4-BE49-F238E27FC236}">
                <a16:creationId xmlns:a16="http://schemas.microsoft.com/office/drawing/2014/main" id="{EF726024-86F0-48B5-9E3E-4CB645A68484}"/>
              </a:ext>
            </a:extLst>
          </p:cNvPr>
          <p:cNvSpPr>
            <a:spLocks noGrp="1"/>
          </p:cNvSpPr>
          <p:nvPr>
            <p:ph idx="1"/>
          </p:nvPr>
        </p:nvSpPr>
        <p:spPr/>
        <p:txBody>
          <a:bodyPr/>
          <a:lstStyle/>
          <a:p>
            <a:r>
              <a:rPr lang="en-US" dirty="0"/>
              <a:t>There’s an image at this </a:t>
            </a:r>
            <a:r>
              <a:rPr lang="en-US" dirty="0">
                <a:hlinkClick r:id="rId3"/>
              </a:rPr>
              <a:t>link</a:t>
            </a:r>
            <a:r>
              <a:rPr lang="en-US" dirty="0"/>
              <a:t> that you could add to this slide to dramatize that auto loans were the ones stripped from the bill.</a:t>
            </a:r>
          </a:p>
        </p:txBody>
      </p:sp>
      <p:sp>
        <p:nvSpPr>
          <p:cNvPr id="3" name="Footer Placeholder 2">
            <a:extLst>
              <a:ext uri="{FF2B5EF4-FFF2-40B4-BE49-F238E27FC236}">
                <a16:creationId xmlns:a16="http://schemas.microsoft.com/office/drawing/2014/main" id="{58E6628A-D3D2-405D-9246-4132B4D71979}"/>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6233C461-FF62-4E55-8E75-1081A1773689}"/>
              </a:ext>
            </a:extLst>
          </p:cNvPr>
          <p:cNvSpPr>
            <a:spLocks noGrp="1"/>
          </p:cNvSpPr>
          <p:nvPr>
            <p:ph type="sldNum" sz="quarter" idx="12"/>
          </p:nvPr>
        </p:nvSpPr>
        <p:spPr/>
        <p:txBody>
          <a:bodyPr>
            <a:normAutofit lnSpcReduction="10000"/>
          </a:bodyPr>
          <a:lstStyle/>
          <a:p>
            <a:fld id="{F0C94032-CD4C-4C25-B0C2-CEC720522D92}" type="slidenum">
              <a:rPr kumimoji="0" lang="en-US" smtClean="0"/>
              <a:pPr/>
              <a:t>209</a:t>
            </a:fld>
            <a:endParaRPr kumimoji="0" lang="en-US" dirty="0">
              <a:solidFill>
                <a:srgbClr val="FFFFFF"/>
              </a:solidFill>
            </a:endParaRPr>
          </a:p>
        </p:txBody>
      </p:sp>
    </p:spTree>
    <p:extLst>
      <p:ext uri="{BB962C8B-B14F-4D97-AF65-F5344CB8AC3E}">
        <p14:creationId xmlns:p14="http://schemas.microsoft.com/office/powerpoint/2010/main" val="76903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153400" cy="1371600"/>
          </a:xfrm>
        </p:spPr>
        <p:txBody>
          <a:bodyPr>
            <a:normAutofit/>
          </a:bodyPr>
          <a:lstStyle/>
          <a:p>
            <a:r>
              <a:rPr lang="en-US" b="1" dirty="0">
                <a:solidFill>
                  <a:srgbClr val="C00000"/>
                </a:solidFill>
              </a:rPr>
              <a:t>Individualism and Public Opinion:</a:t>
            </a:r>
            <a:br>
              <a:rPr lang="en-US" b="1" dirty="0">
                <a:solidFill>
                  <a:srgbClr val="C00000"/>
                </a:solidFill>
              </a:rPr>
            </a:br>
            <a:r>
              <a:rPr lang="en-US" b="1" dirty="0">
                <a:solidFill>
                  <a:srgbClr val="C00000"/>
                </a:solidFill>
              </a:rPr>
              <a:t>Caring for needy or pursuing one’s goals?</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610" y="6269601"/>
            <a:ext cx="7426534" cy="276999"/>
          </a:xfrm>
          <a:prstGeom prst="rect">
            <a:avLst/>
          </a:prstGeom>
          <a:noFill/>
        </p:spPr>
        <p:txBody>
          <a:bodyPr wrap="square" rtlCol="0">
            <a:spAutoFit/>
          </a:bodyPr>
          <a:lstStyle/>
          <a:p>
            <a:r>
              <a:rPr lang="en-US" sz="1200" dirty="0">
                <a:solidFill>
                  <a:prstClr val="black"/>
                </a:solidFill>
              </a:rPr>
              <a:t>Source: Pew Research Center Global Attitudes Survey, 2011</a:t>
            </a:r>
          </a:p>
        </p:txBody>
      </p:sp>
      <p:sp>
        <p:nvSpPr>
          <p:cNvPr id="3" name="Footer Placeholder 2">
            <a:extLst>
              <a:ext uri="{FF2B5EF4-FFF2-40B4-BE49-F238E27FC236}">
                <a16:creationId xmlns:a16="http://schemas.microsoft.com/office/drawing/2014/main" id="{6BE93E0A-2166-42DE-8146-EEF3C1DC3698}"/>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5DBE7997-65DB-469C-9A9E-8C40AE9CE4BA}"/>
              </a:ext>
            </a:extLst>
          </p:cNvPr>
          <p:cNvSpPr>
            <a:spLocks noGrp="1"/>
          </p:cNvSpPr>
          <p:nvPr>
            <p:ph type="sldNum" sz="quarter" idx="12"/>
          </p:nvPr>
        </p:nvSpPr>
        <p:spPr/>
        <p:txBody>
          <a:bodyPr>
            <a:normAutofit lnSpcReduction="10000"/>
          </a:bodyPr>
          <a:lstStyle/>
          <a:p>
            <a:fld id="{F0C94032-CD4C-4C25-B0C2-CEC720522D92}" type="slidenum">
              <a:rPr kumimoji="0" lang="en-US" smtClean="0"/>
              <a:pPr/>
              <a:t>21</a:t>
            </a:fld>
            <a:endParaRPr kumimoji="0" lang="en-US" dirty="0">
              <a:solidFill>
                <a:srgbClr val="FFFFFF"/>
              </a:solidFill>
            </a:endParaRPr>
          </a:p>
        </p:txBody>
      </p:sp>
    </p:spTree>
    <p:extLst>
      <p:ext uri="{BB962C8B-B14F-4D97-AF65-F5344CB8AC3E}">
        <p14:creationId xmlns:p14="http://schemas.microsoft.com/office/powerpoint/2010/main" val="202782033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60" y="157480"/>
            <a:ext cx="8458200" cy="990600"/>
          </a:xfrm>
        </p:spPr>
        <p:txBody>
          <a:bodyPr>
            <a:normAutofit fontScale="90000"/>
          </a:bodyPr>
          <a:lstStyle/>
          <a:p>
            <a:r>
              <a:rPr lang="en-US" dirty="0"/>
              <a:t>Why do you think the auto industry’s lobbying effort succeeded?</a:t>
            </a:r>
          </a:p>
        </p:txBody>
      </p:sp>
      <p:sp>
        <p:nvSpPr>
          <p:cNvPr id="3" name="Content Placeholder 2"/>
          <p:cNvSpPr>
            <a:spLocks noGrp="1"/>
          </p:cNvSpPr>
          <p:nvPr>
            <p:ph idx="1"/>
          </p:nvPr>
        </p:nvSpPr>
        <p:spPr>
          <a:xfrm>
            <a:off x="1408386" y="1629103"/>
            <a:ext cx="9259614" cy="4847897"/>
          </a:xfrm>
        </p:spPr>
        <p:txBody>
          <a:bodyPr>
            <a:normAutofit fontScale="85000" lnSpcReduction="20000"/>
          </a:bodyPr>
          <a:lstStyle/>
          <a:p>
            <a:r>
              <a:rPr lang="en-US" b="1" dirty="0"/>
              <a:t>Power of Information -</a:t>
            </a:r>
            <a:r>
              <a:rPr lang="en-US" dirty="0"/>
              <a:t> Auto industry provided Congress with research showing auto loans did not pose same risk to economy as home mortgages</a:t>
            </a:r>
          </a:p>
          <a:p>
            <a:endParaRPr lang="en-US" dirty="0"/>
          </a:p>
          <a:p>
            <a:r>
              <a:rPr lang="en-US" b="1" dirty="0"/>
              <a:t>Constituency Power –</a:t>
            </a:r>
            <a:r>
              <a:rPr lang="en-US" dirty="0"/>
              <a:t> </a:t>
            </a:r>
          </a:p>
          <a:p>
            <a:r>
              <a:rPr lang="en-US" dirty="0"/>
              <a:t>	auto and auto-supply plants are located in every state and 	nearly 	every congressional district; </a:t>
            </a:r>
          </a:p>
          <a:p>
            <a:r>
              <a:rPr lang="en-US" dirty="0"/>
              <a:t>	auto dealers are often prominent local business leaders 	&amp; 	major campaign donors</a:t>
            </a:r>
          </a:p>
          <a:p>
            <a:r>
              <a:rPr lang="en-US" dirty="0"/>
              <a:t>	the automobile sector is one of America’s largest employers (e.g., 	service stations, repair shops)</a:t>
            </a:r>
          </a:p>
          <a:p>
            <a:endParaRPr lang="en-US" dirty="0"/>
          </a:p>
          <a:p>
            <a:r>
              <a:rPr lang="en-US" b="1" dirty="0"/>
              <a:t>Organizing Power – </a:t>
            </a:r>
            <a:r>
              <a:rPr lang="en-US" dirty="0"/>
              <a:t>500</a:t>
            </a:r>
            <a:r>
              <a:rPr lang="en-US" b="1" dirty="0"/>
              <a:t> </a:t>
            </a:r>
            <a:r>
              <a:rPr lang="en-US" dirty="0"/>
              <a:t>auto industry lobbyists spent time on Capitol Hill trying to influence members of Congress</a:t>
            </a:r>
          </a:p>
        </p:txBody>
      </p:sp>
      <p:sp>
        <p:nvSpPr>
          <p:cNvPr id="4" name="Footer Placeholder 3">
            <a:extLst>
              <a:ext uri="{FF2B5EF4-FFF2-40B4-BE49-F238E27FC236}">
                <a16:creationId xmlns:a16="http://schemas.microsoft.com/office/drawing/2014/main" id="{D2FB6967-3999-4593-9B96-1242D60E365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863BA36E-96F6-40CB-A332-2273D150AF98}"/>
              </a:ext>
            </a:extLst>
          </p:cNvPr>
          <p:cNvSpPr>
            <a:spLocks noGrp="1"/>
          </p:cNvSpPr>
          <p:nvPr>
            <p:ph type="sldNum" sz="quarter" idx="12"/>
          </p:nvPr>
        </p:nvSpPr>
        <p:spPr/>
        <p:txBody>
          <a:bodyPr>
            <a:normAutofit lnSpcReduction="10000"/>
          </a:bodyPr>
          <a:lstStyle/>
          <a:p>
            <a:fld id="{F0C94032-CD4C-4C25-B0C2-CEC720522D92}" type="slidenum">
              <a:rPr kumimoji="0" lang="en-US" smtClean="0"/>
              <a:pPr/>
              <a:t>210</a:t>
            </a:fld>
            <a:endParaRPr kumimoji="0" lang="en-US" dirty="0">
              <a:solidFill>
                <a:srgbClr val="FFFFFF"/>
              </a:solidFill>
            </a:endParaRPr>
          </a:p>
        </p:txBody>
      </p:sp>
    </p:spTree>
    <p:extLst>
      <p:ext uri="{BB962C8B-B14F-4D97-AF65-F5344CB8AC3E}">
        <p14:creationId xmlns:p14="http://schemas.microsoft.com/office/powerpoint/2010/main" val="35621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54244" y="207352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9, </a:t>
            </a:r>
          </a:p>
          <a:p>
            <a:pPr marL="0" indent="0" algn="ctr" defTabSz="457200">
              <a:spcBef>
                <a:spcPts val="1800"/>
              </a:spcBef>
              <a:spcAft>
                <a:spcPts val="0"/>
              </a:spcAft>
              <a:buNone/>
              <a:defRPr/>
            </a:pPr>
            <a:r>
              <a:rPr lang="en-US" altLang="en-US" sz="4400" b="1" dirty="0">
                <a:solidFill>
                  <a:srgbClr val="C00000"/>
                </a:solidFill>
                <a:latin typeface="Sanserif"/>
              </a:rPr>
              <a:t>Interest Groups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211</a:t>
            </a:fld>
            <a:endParaRPr lang="en-US" dirty="0">
              <a:solidFill>
                <a:srgbClr val="000000"/>
              </a:solidFill>
              <a:latin typeface="Sanserif"/>
            </a:endParaRPr>
          </a:p>
        </p:txBody>
      </p:sp>
    </p:spTree>
    <p:extLst>
      <p:ext uri="{BB962C8B-B14F-4D97-AF65-F5344CB8AC3E}">
        <p14:creationId xmlns:p14="http://schemas.microsoft.com/office/powerpoint/2010/main" val="27828435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397145"/>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800" dirty="0">
                <a:effectLst/>
                <a:latin typeface="Calibri" panose="020F0502020204030204" pitchFamily="34" charset="0"/>
                <a:ea typeface="Calibri" panose="020F0502020204030204" pitchFamily="34" charset="0"/>
                <a:cs typeface="Times New Roman" panose="02020603050405020304" pitchFamily="18" charset="0"/>
              </a:rPr>
              <a:t>In general, do you think there is too much, too little or about the right amount of government regulation of business and industry? </a:t>
            </a:r>
            <a:endParaRPr lang="en-US" sz="28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06600" y="2509519"/>
            <a:ext cx="7534275" cy="3053079"/>
          </a:xfrm>
        </p:spPr>
        <p:txBody>
          <a:bodyPr>
            <a:normAutofit/>
          </a:bodyPr>
          <a:lstStyle/>
          <a:p>
            <a:pPr marL="514350" indent="-514350">
              <a:buAutoNum type="arabicPeriod"/>
            </a:pPr>
            <a:r>
              <a:rPr lang="en-US" dirty="0"/>
              <a:t>Too much</a:t>
            </a:r>
          </a:p>
          <a:p>
            <a:pPr marL="514350" indent="-514350">
              <a:buAutoNum type="arabicPeriod"/>
            </a:pPr>
            <a:r>
              <a:rPr lang="en-US" dirty="0"/>
              <a:t>About the right amount</a:t>
            </a:r>
          </a:p>
          <a:p>
            <a:pPr marL="514350" indent="-514350">
              <a:buAutoNum type="arabicPeriod"/>
            </a:pPr>
            <a:r>
              <a:rPr lang="en-US" dirty="0"/>
              <a:t>Too little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212</a:t>
            </a:fld>
            <a:endParaRPr lang="en-US"/>
          </a:p>
        </p:txBody>
      </p:sp>
    </p:spTree>
    <p:extLst>
      <p:ext uri="{BB962C8B-B14F-4D97-AF65-F5344CB8AC3E}">
        <p14:creationId xmlns:p14="http://schemas.microsoft.com/office/powerpoint/2010/main" val="240330231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213</a:t>
            </a:fld>
            <a:endParaRPr lang="en-US"/>
          </a:p>
        </p:txBody>
      </p:sp>
    </p:spTree>
    <p:extLst>
      <p:ext uri="{BB962C8B-B14F-4D97-AF65-F5344CB8AC3E}">
        <p14:creationId xmlns:p14="http://schemas.microsoft.com/office/powerpoint/2010/main" val="370799200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50382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2800" dirty="0">
                <a:effectLst/>
                <a:latin typeface="Calibri" panose="020F0502020204030204" pitchFamily="34" charset="0"/>
                <a:ea typeface="Calibri" panose="020F0502020204030204" pitchFamily="34" charset="0"/>
                <a:cs typeface="Times New Roman" panose="02020603050405020304" pitchFamily="18" charset="0"/>
              </a:rPr>
              <a:t>In general, do you think there is too much, too little or about the right amount of government regulation of business and industry? </a:t>
            </a:r>
            <a:endParaRPr lang="en-US" sz="28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148840" y="2133599"/>
            <a:ext cx="7534275" cy="3053079"/>
          </a:xfrm>
        </p:spPr>
        <p:txBody>
          <a:bodyPr>
            <a:normAutofit/>
          </a:bodyPr>
          <a:lstStyle/>
          <a:p>
            <a:pPr marL="514350" indent="-514350">
              <a:buAutoNum type="arabicPeriod"/>
            </a:pPr>
            <a:r>
              <a:rPr lang="en-US" dirty="0"/>
              <a:t>Too much</a:t>
            </a:r>
          </a:p>
          <a:p>
            <a:pPr marL="514350" indent="-514350">
              <a:buAutoNum type="arabicPeriod"/>
            </a:pPr>
            <a:r>
              <a:rPr lang="en-US" dirty="0"/>
              <a:t>About the right amount</a:t>
            </a:r>
          </a:p>
          <a:p>
            <a:pPr marL="514350" indent="-514350">
              <a:buAutoNum type="arabicPeriod"/>
            </a:pPr>
            <a:r>
              <a:rPr lang="en-US" dirty="0"/>
              <a:t>Too little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214</a:t>
            </a:fld>
            <a:endParaRPr lang="en-US"/>
          </a:p>
        </p:txBody>
      </p:sp>
      <p:sp>
        <p:nvSpPr>
          <p:cNvPr id="6" name="TextBox 5">
            <a:extLst>
              <a:ext uri="{FF2B5EF4-FFF2-40B4-BE49-F238E27FC236}">
                <a16:creationId xmlns:a16="http://schemas.microsoft.com/office/drawing/2014/main" id="{38D0326B-EF59-4B92-BDAD-B4679CDFEE3F}"/>
              </a:ext>
            </a:extLst>
          </p:cNvPr>
          <p:cNvSpPr txBox="1"/>
          <p:nvPr/>
        </p:nvSpPr>
        <p:spPr>
          <a:xfrm>
            <a:off x="1544320" y="5069840"/>
            <a:ext cx="961248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295725771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193040" y="136256"/>
            <a:ext cx="11673840" cy="1453783"/>
          </a:xfrm>
        </p:spPr>
        <p:txBody>
          <a:bodyPr>
            <a:normAutofit/>
          </a:bodyPr>
          <a:lstStyle/>
          <a:p>
            <a:r>
              <a:rPr lang="en-US" dirty="0"/>
              <a:t>Americans’ opinions on the level of business regulation</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215</a:t>
            </a:fld>
            <a:endParaRPr lang="en-US"/>
          </a:p>
        </p:txBody>
      </p:sp>
      <p:sp>
        <p:nvSpPr>
          <p:cNvPr id="3" name="TextBox 2">
            <a:extLst>
              <a:ext uri="{FF2B5EF4-FFF2-40B4-BE49-F238E27FC236}">
                <a16:creationId xmlns:a16="http://schemas.microsoft.com/office/drawing/2014/main" id="{60C0CB8B-BCD7-4666-9F36-BAB19F1F210E}"/>
              </a:ext>
            </a:extLst>
          </p:cNvPr>
          <p:cNvSpPr txBox="1"/>
          <p:nvPr/>
        </p:nvSpPr>
        <p:spPr>
          <a:xfrm>
            <a:off x="457200" y="6268721"/>
            <a:ext cx="2885440" cy="369332"/>
          </a:xfrm>
          <a:prstGeom prst="rect">
            <a:avLst/>
          </a:prstGeom>
          <a:noFill/>
        </p:spPr>
        <p:txBody>
          <a:bodyPr wrap="square" rtlCol="0">
            <a:spAutoFit/>
          </a:bodyPr>
          <a:lstStyle/>
          <a:p>
            <a:r>
              <a:rPr lang="en-US" dirty="0"/>
              <a:t>Source: Gallup poll, 2020</a:t>
            </a:r>
          </a:p>
        </p:txBody>
      </p:sp>
    </p:spTree>
    <p:extLst>
      <p:ext uri="{BB962C8B-B14F-4D97-AF65-F5344CB8AC3E}">
        <p14:creationId xmlns:p14="http://schemas.microsoft.com/office/powerpoint/2010/main" val="356895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42076" y="2601075"/>
            <a:ext cx="3408676" cy="1394084"/>
          </a:xfrm>
        </p:spPr>
        <p:txBody>
          <a:bodyPr/>
          <a:lstStyle/>
          <a:p>
            <a:r>
              <a:rPr lang="en-US" sz="2800" dirty="0">
                <a:solidFill>
                  <a:prstClr val="white"/>
                </a:solidFill>
                <a:latin typeface="Sanserif"/>
              </a:rPr>
              <a:t>Chapter 10: The News Media and the Internet</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50955" y="3968526"/>
            <a:ext cx="3035808" cy="971495"/>
          </a:xfrm>
        </p:spPr>
        <p:txBody>
          <a:bodyPr/>
          <a:lstStyle/>
          <a:p>
            <a:pPr defTabSz="457200">
              <a:spcBef>
                <a:spcPct val="20000"/>
              </a:spcBef>
              <a:spcAft>
                <a:spcPts val="0"/>
              </a:spcAft>
              <a:defRPr/>
            </a:pPr>
            <a:r>
              <a:rPr lang="en-US" sz="2400" b="1" dirty="0">
                <a:solidFill>
                  <a:prstClr val="white"/>
                </a:solidFill>
                <a:latin typeface="Sanserif"/>
              </a:rPr>
              <a:t>Communicating Politics</a:t>
            </a:r>
          </a:p>
        </p:txBody>
      </p:sp>
      <p:sp>
        <p:nvSpPr>
          <p:cNvPr id="6" name="TextBox 5">
            <a:extLst>
              <a:ext uri="{FF2B5EF4-FFF2-40B4-BE49-F238E27FC236}">
                <a16:creationId xmlns:a16="http://schemas.microsoft.com/office/drawing/2014/main" id="{A5A85502-BB95-42B4-ADFC-05DE8BBF768B}"/>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E0515A65-B3C3-47AB-8159-FA314BE566D0}"/>
              </a:ext>
            </a:extLst>
          </p:cNvPr>
          <p:cNvSpPr>
            <a:spLocks noGrp="1"/>
          </p:cNvSpPr>
          <p:nvPr>
            <p:ph type="pic" sz="quarter" idx="11"/>
          </p:nvPr>
        </p:nvSpPr>
        <p:spPr/>
      </p:sp>
      <p:pic>
        <p:nvPicPr>
          <p:cNvPr id="9" name="Picture 8">
            <a:extLst>
              <a:ext uri="{FF2B5EF4-FFF2-40B4-BE49-F238E27FC236}">
                <a16:creationId xmlns:a16="http://schemas.microsoft.com/office/drawing/2014/main" id="{E84D25BF-A15C-4C28-BE35-2EDA08BB7B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3625" y="808371"/>
            <a:ext cx="3815284"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5457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10, </a:t>
            </a:r>
          </a:p>
          <a:p>
            <a:pPr marL="0" indent="0" algn="ctr" defTabSz="457200">
              <a:spcBef>
                <a:spcPts val="1800"/>
              </a:spcBef>
              <a:spcAft>
                <a:spcPts val="0"/>
              </a:spcAft>
              <a:buNone/>
              <a:defRPr/>
            </a:pPr>
            <a:r>
              <a:rPr lang="en-US" altLang="en-US" sz="4400" b="1" dirty="0">
                <a:solidFill>
                  <a:srgbClr val="C00000"/>
                </a:solidFill>
                <a:latin typeface="Sanserif"/>
              </a:rPr>
              <a:t>News Media &amp; Internet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217</a:t>
            </a:fld>
            <a:endParaRPr lang="en-US" dirty="0">
              <a:solidFill>
                <a:srgbClr val="000000"/>
              </a:solidFill>
              <a:latin typeface="Sanserif"/>
            </a:endParaRPr>
          </a:p>
        </p:txBody>
      </p:sp>
    </p:spTree>
    <p:extLst>
      <p:ext uri="{BB962C8B-B14F-4D97-AF65-F5344CB8AC3E}">
        <p14:creationId xmlns:p14="http://schemas.microsoft.com/office/powerpoint/2010/main" val="267359646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365125"/>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Which statement about America’s media system is not true?</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457326" y="2266951"/>
            <a:ext cx="9572624" cy="4086224"/>
          </a:xfrm>
        </p:spPr>
        <p:txBody>
          <a:bodyPr>
            <a:normAutofit fontScale="77500" lnSpcReduction="20000"/>
          </a:bodyPr>
          <a:lstStyle/>
          <a:p>
            <a:pPr marL="514350" indent="-514350">
              <a:buAutoNum type="arabicPeriod"/>
            </a:pPr>
            <a:r>
              <a:rPr lang="en-US" dirty="0"/>
              <a:t>Over the course of U.S. history, the news system was at first highly partisan, then shifted toward a less partisan model, and then shifted again such that some outlets are now highly partisan.</a:t>
            </a:r>
          </a:p>
          <a:p>
            <a:pPr marL="514350" indent="-514350">
              <a:buAutoNum type="arabicPeriod"/>
            </a:pPr>
            <a:r>
              <a:rPr lang="en-US" dirty="0"/>
              <a:t>In the past half century, government regulation of the news media has decreased.</a:t>
            </a:r>
          </a:p>
          <a:p>
            <a:pPr marL="514350" indent="-514350">
              <a:buAutoNum type="arabicPeriod"/>
            </a:pPr>
            <a:r>
              <a:rPr lang="en-US" dirty="0"/>
              <a:t>In the past half century, the news system changed from being a “low-choice system” to being a “high-choice system.”</a:t>
            </a:r>
          </a:p>
          <a:p>
            <a:pPr marL="514350" indent="-514350">
              <a:buAutoNum type="arabicPeriod"/>
            </a:pPr>
            <a:r>
              <a:rPr lang="en-US" dirty="0"/>
              <a:t>Unlike other major political institutions, the news media have two imperatives, which can conflict – the duty to inform the public and the need to make money. </a:t>
            </a:r>
          </a:p>
          <a:p>
            <a:pPr marL="514350" indent="-514350">
              <a:buAutoNum type="arabicPeriod"/>
            </a:pPr>
            <a:r>
              <a:rPr lang="en-US" dirty="0">
                <a:solidFill>
                  <a:srgbClr val="FF0000"/>
                </a:solidFill>
              </a:rPr>
              <a:t>The “objective model of journalism” requires journalists to interpret events, even if that leads them to routinely favor one political party over the other.</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218</a:t>
            </a:fld>
            <a:endParaRPr lang="en-US"/>
          </a:p>
        </p:txBody>
      </p:sp>
    </p:spTree>
    <p:extLst>
      <p:ext uri="{BB962C8B-B14F-4D97-AF65-F5344CB8AC3E}">
        <p14:creationId xmlns:p14="http://schemas.microsoft.com/office/powerpoint/2010/main" val="13921916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E663-23C7-4D39-BD93-201F163B42E0}"/>
              </a:ext>
            </a:extLst>
          </p:cNvPr>
          <p:cNvSpPr>
            <a:spLocks noGrp="1"/>
          </p:cNvSpPr>
          <p:nvPr>
            <p:ph type="title"/>
          </p:nvPr>
        </p:nvSpPr>
        <p:spPr/>
        <p:txBody>
          <a:bodyPr/>
          <a:lstStyle/>
          <a:p>
            <a:r>
              <a:rPr lang="en-US" dirty="0"/>
              <a:t>Media Trends – Key Developments</a:t>
            </a:r>
          </a:p>
        </p:txBody>
      </p:sp>
      <p:sp>
        <p:nvSpPr>
          <p:cNvPr id="3" name="Content Placeholder 2">
            <a:extLst>
              <a:ext uri="{FF2B5EF4-FFF2-40B4-BE49-F238E27FC236}">
                <a16:creationId xmlns:a16="http://schemas.microsoft.com/office/drawing/2014/main" id="{E28B0FD1-840F-436D-954D-7F48734964A1}"/>
              </a:ext>
            </a:extLst>
          </p:cNvPr>
          <p:cNvSpPr>
            <a:spLocks noGrp="1"/>
          </p:cNvSpPr>
          <p:nvPr>
            <p:ph idx="1"/>
          </p:nvPr>
        </p:nvSpPr>
        <p:spPr/>
        <p:txBody>
          <a:bodyPr>
            <a:normAutofit fontScale="92500" lnSpcReduction="10000"/>
          </a:bodyPr>
          <a:lstStyle/>
          <a:p>
            <a:pPr marL="514350" indent="-514350">
              <a:buAutoNum type="arabicPeriod"/>
            </a:pPr>
            <a:r>
              <a:rPr lang="en-US" dirty="0"/>
              <a:t>In 1987, the Federal Communication Commission (FCC) </a:t>
            </a:r>
            <a:r>
              <a:rPr lang="en-US" u="sng" dirty="0"/>
              <a:t>deregulated</a:t>
            </a:r>
            <a:r>
              <a:rPr lang="en-US" dirty="0"/>
              <a:t> broadcasting by eliminating the Fairness Doctrine, which had required broadcasts to treat the two political parties equally. A consequence was was the emergence of partisan broadcasting, chiefly in the form of partisan talk shows. Before then, station owners had not wanted to carry such shows, because if they carried one that favored their party, they also had to carry one that favored the opposing party.</a:t>
            </a:r>
          </a:p>
          <a:p>
            <a:pPr marL="514350" indent="-514350">
              <a:buAutoNum type="arabicPeriod"/>
            </a:pPr>
            <a:r>
              <a:rPr lang="en-US" dirty="0"/>
              <a:t>The advent of cable in the 1980s and the opening of the Internet to the public in the 1990s greatly increased Americans’ news options – the system went from being “low choice” (three networks and the local paper) to “high choice” (traditional media, plus cable news outlets, plus Internet news sites).</a:t>
            </a:r>
          </a:p>
        </p:txBody>
      </p:sp>
      <p:sp>
        <p:nvSpPr>
          <p:cNvPr id="4" name="Footer Placeholder 3">
            <a:extLst>
              <a:ext uri="{FF2B5EF4-FFF2-40B4-BE49-F238E27FC236}">
                <a16:creationId xmlns:a16="http://schemas.microsoft.com/office/drawing/2014/main" id="{22BECA5C-3DE0-4744-9243-ADE16A9F77C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44E2F8CF-AD60-4226-9ABF-724D24398B7E}"/>
              </a:ext>
            </a:extLst>
          </p:cNvPr>
          <p:cNvSpPr>
            <a:spLocks noGrp="1"/>
          </p:cNvSpPr>
          <p:nvPr>
            <p:ph type="sldNum" sz="quarter" idx="12"/>
          </p:nvPr>
        </p:nvSpPr>
        <p:spPr/>
        <p:txBody>
          <a:bodyPr>
            <a:normAutofit lnSpcReduction="10000"/>
          </a:bodyPr>
          <a:lstStyle/>
          <a:p>
            <a:fld id="{20BC5037-A240-4F61-9152-036A0AF9E395}" type="slidenum">
              <a:rPr lang="en-US" smtClean="0"/>
              <a:t>219</a:t>
            </a:fld>
            <a:endParaRPr lang="en-US"/>
          </a:p>
        </p:txBody>
      </p:sp>
    </p:spTree>
    <p:extLst>
      <p:ext uri="{BB962C8B-B14F-4D97-AF65-F5344CB8AC3E}">
        <p14:creationId xmlns:p14="http://schemas.microsoft.com/office/powerpoint/2010/main" val="119337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153400" cy="990600"/>
          </a:xfrm>
        </p:spPr>
        <p:txBody>
          <a:bodyPr>
            <a:noAutofit/>
          </a:bodyPr>
          <a:lstStyle/>
          <a:p>
            <a:pPr algn="ctr"/>
            <a:r>
              <a:rPr lang="en-US" sz="4000" b="1" dirty="0">
                <a:solidFill>
                  <a:srgbClr val="C00000"/>
                </a:solidFill>
              </a:rPr>
              <a:t>Individualism and </a:t>
            </a:r>
            <a:br>
              <a:rPr lang="en-US" sz="4000" b="1" dirty="0">
                <a:solidFill>
                  <a:srgbClr val="C00000"/>
                </a:solidFill>
              </a:rPr>
            </a:br>
            <a:r>
              <a:rPr lang="en-US" sz="4000" b="1" dirty="0">
                <a:solidFill>
                  <a:srgbClr val="C00000"/>
                </a:solidFill>
              </a:rPr>
              <a:t> Welfare Spending Policy</a:t>
            </a:r>
          </a:p>
        </p:txBody>
      </p:sp>
      <p:graphicFrame>
        <p:nvGraphicFramePr>
          <p:cNvPr id="4" name="Content Placeholder 3"/>
          <p:cNvGraphicFramePr>
            <a:graphicFrameLocks noGrp="1"/>
          </p:cNvGraphicFramePr>
          <p:nvPr>
            <p:ph sz="quarter" idx="1"/>
          </p:nvPr>
        </p:nvGraphicFramePr>
        <p:xfrm>
          <a:off x="2133600" y="1676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9370" y="6172200"/>
            <a:ext cx="7037793" cy="276999"/>
          </a:xfrm>
          <a:prstGeom prst="rect">
            <a:avLst/>
          </a:prstGeom>
          <a:noFill/>
        </p:spPr>
        <p:txBody>
          <a:bodyPr wrap="square" rtlCol="0">
            <a:spAutoFit/>
          </a:bodyPr>
          <a:lstStyle/>
          <a:p>
            <a:r>
              <a:rPr lang="en-US" sz="1200" dirty="0"/>
              <a:t>Source: OECD, 2020</a:t>
            </a:r>
          </a:p>
        </p:txBody>
      </p:sp>
      <p:sp>
        <p:nvSpPr>
          <p:cNvPr id="3" name="Footer Placeholder 2">
            <a:extLst>
              <a:ext uri="{FF2B5EF4-FFF2-40B4-BE49-F238E27FC236}">
                <a16:creationId xmlns:a16="http://schemas.microsoft.com/office/drawing/2014/main" id="{D837CBFC-2B63-450B-A055-972EB5154411}"/>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323DA085-C55B-43D3-AF9D-0AD4E363534E}"/>
              </a:ext>
            </a:extLst>
          </p:cNvPr>
          <p:cNvSpPr>
            <a:spLocks noGrp="1"/>
          </p:cNvSpPr>
          <p:nvPr>
            <p:ph type="sldNum" sz="quarter" idx="12"/>
          </p:nvPr>
        </p:nvSpPr>
        <p:spPr/>
        <p:txBody>
          <a:bodyPr>
            <a:normAutofit lnSpcReduction="10000"/>
          </a:bodyPr>
          <a:lstStyle/>
          <a:p>
            <a:fld id="{F0C94032-CD4C-4C25-B0C2-CEC720522D92}" type="slidenum">
              <a:rPr kumimoji="0" lang="en-US" smtClean="0"/>
              <a:pPr/>
              <a:t>22</a:t>
            </a:fld>
            <a:endParaRPr kumimoji="0" lang="en-US" dirty="0">
              <a:solidFill>
                <a:srgbClr val="FFFFFF"/>
              </a:solidFill>
            </a:endParaRPr>
          </a:p>
        </p:txBody>
      </p:sp>
    </p:spTree>
    <p:extLst>
      <p:ext uri="{BB962C8B-B14F-4D97-AF65-F5344CB8AC3E}">
        <p14:creationId xmlns:p14="http://schemas.microsoft.com/office/powerpoint/2010/main" val="334865606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63" y="519792"/>
            <a:ext cx="9553574" cy="1047570"/>
          </a:xfrm>
        </p:spPr>
        <p:txBody>
          <a:bodyPr>
            <a:normAutofit/>
          </a:bodyPr>
          <a:lstStyle/>
          <a:p>
            <a:pPr algn="ctr"/>
            <a:r>
              <a:rPr lang="en-US" dirty="0"/>
              <a:t>Effect of Eliminating Fairness Doctrine in 1987</a:t>
            </a:r>
            <a:br>
              <a:rPr lang="en-US" dirty="0"/>
            </a:br>
            <a:endParaRPr lang="en-US" sz="2325" dirty="0"/>
          </a:p>
        </p:txBody>
      </p:sp>
      <p:graphicFrame>
        <p:nvGraphicFramePr>
          <p:cNvPr id="4" name="Content Placeholder 3"/>
          <p:cNvGraphicFramePr>
            <a:graphicFrameLocks noGrp="1"/>
          </p:cNvGraphicFramePr>
          <p:nvPr>
            <p:ph idx="1"/>
          </p:nvPr>
        </p:nvGraphicFramePr>
        <p:xfrm>
          <a:off x="1362075" y="1567362"/>
          <a:ext cx="9048750" cy="41243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6684573-B88D-47AD-A5E0-F747F6CF25E4}"/>
              </a:ext>
            </a:extLst>
          </p:cNvPr>
          <p:cNvSpPr txBox="1"/>
          <p:nvPr/>
        </p:nvSpPr>
        <p:spPr>
          <a:xfrm>
            <a:off x="390525" y="6278881"/>
            <a:ext cx="6934200" cy="369332"/>
          </a:xfrm>
          <a:prstGeom prst="rect">
            <a:avLst/>
          </a:prstGeom>
          <a:noFill/>
        </p:spPr>
        <p:txBody>
          <a:bodyPr wrap="square" rtlCol="0">
            <a:spAutoFit/>
          </a:bodyPr>
          <a:lstStyle/>
          <a:p>
            <a:r>
              <a:rPr lang="en-US" dirty="0"/>
              <a:t>Source: Estimated from various sources, including Arbitron data</a:t>
            </a:r>
          </a:p>
        </p:txBody>
      </p:sp>
      <p:sp>
        <p:nvSpPr>
          <p:cNvPr id="5" name="Footer Placeholder 4">
            <a:extLst>
              <a:ext uri="{FF2B5EF4-FFF2-40B4-BE49-F238E27FC236}">
                <a16:creationId xmlns:a16="http://schemas.microsoft.com/office/drawing/2014/main" id="{CAEE65C5-00B3-489A-B808-4D80FBEC5523}"/>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A70B1237-016C-4183-8283-8205B6EA92DF}"/>
              </a:ext>
            </a:extLst>
          </p:cNvPr>
          <p:cNvSpPr>
            <a:spLocks noGrp="1"/>
          </p:cNvSpPr>
          <p:nvPr>
            <p:ph type="sldNum" sz="quarter" idx="12"/>
          </p:nvPr>
        </p:nvSpPr>
        <p:spPr/>
        <p:txBody>
          <a:bodyPr>
            <a:normAutofit lnSpcReduction="10000"/>
          </a:bodyPr>
          <a:lstStyle/>
          <a:p>
            <a:fld id="{F0C94032-CD4C-4C25-B0C2-CEC720522D92}" type="slidenum">
              <a:rPr kumimoji="0" lang="en-US" smtClean="0"/>
              <a:pPr/>
              <a:t>220</a:t>
            </a:fld>
            <a:endParaRPr kumimoji="0" lang="en-US" dirty="0">
              <a:solidFill>
                <a:srgbClr val="FFFFFF"/>
              </a:solidFill>
            </a:endParaRPr>
          </a:p>
        </p:txBody>
      </p:sp>
    </p:spTree>
    <p:extLst>
      <p:ext uri="{BB962C8B-B14F-4D97-AF65-F5344CB8AC3E}">
        <p14:creationId xmlns:p14="http://schemas.microsoft.com/office/powerpoint/2010/main" val="241243419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240" y="274638"/>
            <a:ext cx="8925560" cy="822642"/>
          </a:xfrm>
        </p:spPr>
        <p:txBody>
          <a:bodyPr>
            <a:normAutofit fontScale="90000"/>
          </a:bodyPr>
          <a:lstStyle/>
          <a:p>
            <a:r>
              <a:rPr lang="en-US" dirty="0"/>
              <a:t>Audience Share of Partisan Talk Shows</a:t>
            </a:r>
            <a:br>
              <a:rPr lang="en-US" sz="4000" dirty="0"/>
            </a:br>
            <a:r>
              <a:rPr lang="en-US" sz="4000" dirty="0"/>
              <a:t> </a:t>
            </a:r>
            <a:r>
              <a:rPr lang="en-US" sz="2700" dirty="0"/>
              <a:t>(weekly Arbitron ratings, 2021) </a:t>
            </a:r>
          </a:p>
        </p:txBody>
      </p:sp>
      <p:graphicFrame>
        <p:nvGraphicFramePr>
          <p:cNvPr id="4" name="Content Placeholder 3"/>
          <p:cNvGraphicFramePr>
            <a:graphicFrameLocks noGrp="1"/>
          </p:cNvGraphicFramePr>
          <p:nvPr>
            <p:ph idx="1"/>
          </p:nvPr>
        </p:nvGraphicFramePr>
        <p:xfrm>
          <a:off x="1981200" y="1926771"/>
          <a:ext cx="8229600" cy="4193811"/>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a:extLst>
              <a:ext uri="{FF2B5EF4-FFF2-40B4-BE49-F238E27FC236}">
                <a16:creationId xmlns:a16="http://schemas.microsoft.com/office/drawing/2014/main" id="{8FFA07BA-B469-4829-99B7-7CCF5E3106CE}"/>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7E75E14-D6C7-4ED1-8901-E5D7390DFE02}"/>
              </a:ext>
            </a:extLst>
          </p:cNvPr>
          <p:cNvSpPr>
            <a:spLocks noGrp="1"/>
          </p:cNvSpPr>
          <p:nvPr>
            <p:ph type="sldNum" sz="quarter" idx="12"/>
          </p:nvPr>
        </p:nvSpPr>
        <p:spPr/>
        <p:txBody>
          <a:bodyPr>
            <a:normAutofit lnSpcReduction="10000"/>
          </a:bodyPr>
          <a:lstStyle/>
          <a:p>
            <a:fld id="{F0C94032-CD4C-4C25-B0C2-CEC720522D92}" type="slidenum">
              <a:rPr kumimoji="0" lang="en-US" smtClean="0"/>
              <a:pPr/>
              <a:t>221</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3640394418"/>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9312-762F-4635-84BE-24BE274D26B6}"/>
              </a:ext>
            </a:extLst>
          </p:cNvPr>
          <p:cNvSpPr>
            <a:spLocks noGrp="1"/>
          </p:cNvSpPr>
          <p:nvPr>
            <p:ph type="title"/>
          </p:nvPr>
        </p:nvSpPr>
        <p:spPr/>
        <p:txBody>
          <a:bodyPr/>
          <a:lstStyle/>
          <a:p>
            <a:r>
              <a:rPr lang="en-US" dirty="0"/>
              <a:t>Partisan News Comes to Cable</a:t>
            </a:r>
          </a:p>
        </p:txBody>
      </p:sp>
      <p:sp>
        <p:nvSpPr>
          <p:cNvPr id="3" name="Content Placeholder 2">
            <a:extLst>
              <a:ext uri="{FF2B5EF4-FFF2-40B4-BE49-F238E27FC236}">
                <a16:creationId xmlns:a16="http://schemas.microsoft.com/office/drawing/2014/main" id="{E70CAC1A-D6D5-47BF-BC4A-69F8B8D6B1E3}"/>
              </a:ext>
            </a:extLst>
          </p:cNvPr>
          <p:cNvSpPr>
            <a:spLocks noGrp="1"/>
          </p:cNvSpPr>
          <p:nvPr>
            <p:ph idx="1"/>
          </p:nvPr>
        </p:nvSpPr>
        <p:spPr>
          <a:xfrm>
            <a:off x="1747520" y="1159510"/>
            <a:ext cx="8153400" cy="4781550"/>
          </a:xfrm>
        </p:spPr>
        <p:txBody>
          <a:bodyPr>
            <a:normAutofit fontScale="85000" lnSpcReduction="20000"/>
          </a:bodyPr>
          <a:lstStyle/>
          <a:p>
            <a:endParaRPr lang="en-US" dirty="0"/>
          </a:p>
          <a:p>
            <a:r>
              <a:rPr lang="en-US" sz="3300" b="1" dirty="0"/>
              <a:t>Fox (1996) </a:t>
            </a:r>
            <a:r>
              <a:rPr lang="en-US" sz="3300" dirty="0"/>
              <a:t>– </a:t>
            </a:r>
            <a:r>
              <a:rPr lang="en-US" sz="3300" dirty="0" err="1"/>
              <a:t>Rubert</a:t>
            </a:r>
            <a:r>
              <a:rPr lang="en-US" sz="3300" dirty="0"/>
              <a:t> Murdoch starts Fox News as a conservative alternative, hiring Republican political consultant Roger Ailes to run it</a:t>
            </a:r>
          </a:p>
          <a:p>
            <a:endParaRPr lang="en-US" sz="3300" dirty="0"/>
          </a:p>
          <a:p>
            <a:r>
              <a:rPr lang="en-US" sz="3300" b="1" dirty="0"/>
              <a:t>MSNBC (2005) </a:t>
            </a:r>
            <a:r>
              <a:rPr lang="en-US" sz="3300" dirty="0"/>
              <a:t>– Started in 1996 as a competitor to CNN, it shifted in 2005 to become liberal alternative to Fox</a:t>
            </a:r>
          </a:p>
          <a:p>
            <a:endParaRPr lang="en-US" sz="3300" dirty="0"/>
          </a:p>
          <a:p>
            <a:r>
              <a:rPr lang="en-US" sz="3300" b="1" dirty="0"/>
              <a:t>CNN (2013) </a:t>
            </a:r>
            <a:r>
              <a:rPr lang="en-US" sz="3300" dirty="0"/>
              <a:t>– Started in 1980, using objective reporting model. In 2013, adjusts format by adding liberal-leaning talk shows to its lineup</a:t>
            </a:r>
          </a:p>
        </p:txBody>
      </p:sp>
      <p:sp>
        <p:nvSpPr>
          <p:cNvPr id="4" name="Footer Placeholder 3">
            <a:extLst>
              <a:ext uri="{FF2B5EF4-FFF2-40B4-BE49-F238E27FC236}">
                <a16:creationId xmlns:a16="http://schemas.microsoft.com/office/drawing/2014/main" id="{3B361D71-875A-43A3-99A8-016CE28966AE}"/>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148B5ACE-CB7D-48A0-BCC4-B1365BF1C23C}"/>
              </a:ext>
            </a:extLst>
          </p:cNvPr>
          <p:cNvSpPr>
            <a:spLocks noGrp="1"/>
          </p:cNvSpPr>
          <p:nvPr>
            <p:ph type="sldNum" sz="quarter" idx="12"/>
          </p:nvPr>
        </p:nvSpPr>
        <p:spPr/>
        <p:txBody>
          <a:bodyPr>
            <a:normAutofit lnSpcReduction="10000"/>
          </a:bodyPr>
          <a:lstStyle/>
          <a:p>
            <a:fld id="{F0C94032-CD4C-4C25-B0C2-CEC720522D92}" type="slidenum">
              <a:rPr kumimoji="0" lang="en-US" smtClean="0"/>
              <a:pPr/>
              <a:t>222</a:t>
            </a:fld>
            <a:endParaRPr kumimoji="0" lang="en-US" dirty="0">
              <a:solidFill>
                <a:srgbClr val="FFFFFF"/>
              </a:solidFill>
            </a:endParaRPr>
          </a:p>
        </p:txBody>
      </p:sp>
    </p:spTree>
    <p:extLst>
      <p:ext uri="{BB962C8B-B14F-4D97-AF65-F5344CB8AC3E}">
        <p14:creationId xmlns:p14="http://schemas.microsoft.com/office/powerpoint/2010/main" val="174861401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85EE-57F7-4417-B373-14C537FBED5B}"/>
              </a:ext>
            </a:extLst>
          </p:cNvPr>
          <p:cNvSpPr>
            <a:spLocks noGrp="1"/>
          </p:cNvSpPr>
          <p:nvPr>
            <p:ph type="title"/>
          </p:nvPr>
        </p:nvSpPr>
        <p:spPr/>
        <p:txBody>
          <a:bodyPr>
            <a:normAutofit fontScale="90000"/>
          </a:bodyPr>
          <a:lstStyle/>
          <a:p>
            <a:r>
              <a:rPr lang="en-US" dirty="0"/>
              <a:t>Partisan Sorting:</a:t>
            </a:r>
            <a:br>
              <a:rPr lang="en-US" dirty="0"/>
            </a:br>
            <a:r>
              <a:rPr lang="en-US" dirty="0"/>
              <a:t>Cable News Audience</a:t>
            </a:r>
          </a:p>
        </p:txBody>
      </p:sp>
      <p:graphicFrame>
        <p:nvGraphicFramePr>
          <p:cNvPr id="6" name="Content Placeholder 5">
            <a:extLst>
              <a:ext uri="{FF2B5EF4-FFF2-40B4-BE49-F238E27FC236}">
                <a16:creationId xmlns:a16="http://schemas.microsoft.com/office/drawing/2014/main" id="{2AC06490-08C7-49A4-8B59-4C1441BB080A}"/>
              </a:ext>
            </a:extLst>
          </p:cNvPr>
          <p:cNvGraphicFramePr>
            <a:graphicFrameLocks noGrp="1"/>
          </p:cNvGraphicFramePr>
          <p:nvPr>
            <p:ph idx="1"/>
            <p:extLst>
              <p:ext uri="{D42A27DB-BD31-4B8C-83A1-F6EECF244321}">
                <p14:modId xmlns:p14="http://schemas.microsoft.com/office/powerpoint/2010/main" val="762404585"/>
              </p:ext>
            </p:extLst>
          </p:nvPr>
        </p:nvGraphicFramePr>
        <p:xfrm>
          <a:off x="1076325" y="1666240"/>
          <a:ext cx="9734550" cy="42106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2C04E8F-7823-41E8-B401-05C18C382341}"/>
              </a:ext>
            </a:extLst>
          </p:cNvPr>
          <p:cNvSpPr txBox="1"/>
          <p:nvPr/>
        </p:nvSpPr>
        <p:spPr>
          <a:xfrm>
            <a:off x="318052" y="6386731"/>
            <a:ext cx="4365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Source: Pew Research Center poll, 2019</a:t>
            </a:r>
          </a:p>
        </p:txBody>
      </p:sp>
      <p:sp>
        <p:nvSpPr>
          <p:cNvPr id="4" name="Footer Placeholder 3">
            <a:extLst>
              <a:ext uri="{FF2B5EF4-FFF2-40B4-BE49-F238E27FC236}">
                <a16:creationId xmlns:a16="http://schemas.microsoft.com/office/drawing/2014/main" id="{DF9F70A6-9849-49E9-B3D8-BD031293CF77}"/>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4BFC4495-47F0-4B0F-AA44-8EC414D43418}"/>
              </a:ext>
            </a:extLst>
          </p:cNvPr>
          <p:cNvSpPr>
            <a:spLocks noGrp="1"/>
          </p:cNvSpPr>
          <p:nvPr>
            <p:ph type="sldNum" sz="quarter" idx="12"/>
          </p:nvPr>
        </p:nvSpPr>
        <p:spPr/>
        <p:txBody>
          <a:bodyPr>
            <a:normAutofit lnSpcReduction="10000"/>
          </a:bodyPr>
          <a:lstStyle/>
          <a:p>
            <a:fld id="{F0C94032-CD4C-4C25-B0C2-CEC720522D92}" type="slidenum">
              <a:rPr kumimoji="0" lang="en-US" smtClean="0"/>
              <a:pPr/>
              <a:t>223</a:t>
            </a:fld>
            <a:endParaRPr kumimoji="0" lang="en-US" dirty="0">
              <a:solidFill>
                <a:srgbClr val="FFFFFF"/>
              </a:solidFill>
            </a:endParaRPr>
          </a:p>
        </p:txBody>
      </p:sp>
    </p:spTree>
    <p:extLst>
      <p:ext uri="{BB962C8B-B14F-4D97-AF65-F5344CB8AC3E}">
        <p14:creationId xmlns:p14="http://schemas.microsoft.com/office/powerpoint/2010/main" val="6232026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22FA-E6EB-40BB-BE30-3A99BD8CF3C2}"/>
              </a:ext>
            </a:extLst>
          </p:cNvPr>
          <p:cNvSpPr>
            <a:spLocks noGrp="1"/>
          </p:cNvSpPr>
          <p:nvPr>
            <p:ph type="title"/>
          </p:nvPr>
        </p:nvSpPr>
        <p:spPr>
          <a:xfrm>
            <a:off x="457200" y="136256"/>
            <a:ext cx="11277600" cy="1225183"/>
          </a:xfrm>
        </p:spPr>
        <p:txBody>
          <a:bodyPr>
            <a:normAutofit fontScale="90000"/>
          </a:bodyPr>
          <a:lstStyle/>
          <a:p>
            <a:r>
              <a:rPr lang="en-US" dirty="0"/>
              <a:t>Rise of Cable and the Internet –</a:t>
            </a:r>
            <a:br>
              <a:rPr lang="en-US" dirty="0"/>
            </a:br>
            <a:r>
              <a:rPr lang="en-US" sz="2700" dirty="0"/>
              <a:t>Ended news monopoly of TV networks and local papers and spawned numerous cable and internet news outlets</a:t>
            </a:r>
          </a:p>
        </p:txBody>
      </p:sp>
      <p:graphicFrame>
        <p:nvGraphicFramePr>
          <p:cNvPr id="6" name="Content Placeholder 5">
            <a:extLst>
              <a:ext uri="{FF2B5EF4-FFF2-40B4-BE49-F238E27FC236}">
                <a16:creationId xmlns:a16="http://schemas.microsoft.com/office/drawing/2014/main" id="{DD5AA43C-BAF6-40AB-9F0B-14CA61816E3B}"/>
              </a:ext>
            </a:extLst>
          </p:cNvPr>
          <p:cNvGraphicFramePr>
            <a:graphicFrameLocks noGrp="1"/>
          </p:cNvGraphicFramePr>
          <p:nvPr>
            <p:ph idx="1"/>
          </p:nvPr>
        </p:nvGraphicFramePr>
        <p:xfrm>
          <a:off x="2318146" y="1666875"/>
          <a:ext cx="7910461" cy="44100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8483E6F-DA8B-4C9C-BE58-06911DE3B68C}"/>
              </a:ext>
            </a:extLst>
          </p:cNvPr>
          <p:cNvSpPr/>
          <p:nvPr/>
        </p:nvSpPr>
        <p:spPr>
          <a:xfrm>
            <a:off x="294640" y="1869440"/>
            <a:ext cx="1747520"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America’s transition from a “low choice” news system to a “high choice” system</a:t>
            </a:r>
          </a:p>
        </p:txBody>
      </p:sp>
      <p:sp>
        <p:nvSpPr>
          <p:cNvPr id="4" name="Footer Placeholder 3">
            <a:extLst>
              <a:ext uri="{FF2B5EF4-FFF2-40B4-BE49-F238E27FC236}">
                <a16:creationId xmlns:a16="http://schemas.microsoft.com/office/drawing/2014/main" id="{3C002810-305B-4404-A41A-5AF98EDDC60E}"/>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829CF9BF-ACA3-4CFD-A351-EC71D9680E91}"/>
              </a:ext>
            </a:extLst>
          </p:cNvPr>
          <p:cNvSpPr>
            <a:spLocks noGrp="1"/>
          </p:cNvSpPr>
          <p:nvPr>
            <p:ph type="sldNum" sz="quarter" idx="12"/>
          </p:nvPr>
        </p:nvSpPr>
        <p:spPr/>
        <p:txBody>
          <a:bodyPr>
            <a:normAutofit lnSpcReduction="10000"/>
          </a:bodyPr>
          <a:lstStyle/>
          <a:p>
            <a:fld id="{F0C94032-CD4C-4C25-B0C2-CEC720522D92}" type="slidenum">
              <a:rPr kumimoji="0" lang="en-US" smtClean="0"/>
              <a:pPr/>
              <a:t>224</a:t>
            </a:fld>
            <a:endParaRPr kumimoji="0" lang="en-US" dirty="0">
              <a:solidFill>
                <a:srgbClr val="FFFFFF"/>
              </a:solidFill>
            </a:endParaRPr>
          </a:p>
        </p:txBody>
      </p:sp>
    </p:spTree>
    <p:extLst>
      <p:ext uri="{BB962C8B-B14F-4D97-AF65-F5344CB8AC3E}">
        <p14:creationId xmlns:p14="http://schemas.microsoft.com/office/powerpoint/2010/main" val="264510333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FBD5-C361-4336-9CF4-CC7BB2B3741D}"/>
              </a:ext>
            </a:extLst>
          </p:cNvPr>
          <p:cNvSpPr>
            <a:spLocks noGrp="1"/>
          </p:cNvSpPr>
          <p:nvPr>
            <p:ph type="title"/>
          </p:nvPr>
        </p:nvSpPr>
        <p:spPr>
          <a:xfrm>
            <a:off x="267286" y="0"/>
            <a:ext cx="11451102" cy="1450757"/>
          </a:xfrm>
        </p:spPr>
        <p:txBody>
          <a:bodyPr>
            <a:normAutofit/>
          </a:bodyPr>
          <a:lstStyle/>
          <a:p>
            <a:r>
              <a:rPr lang="en-US" dirty="0"/>
              <a:t>What’s been lost in the transition from a “low choice” news system to a “high choice” news system</a:t>
            </a:r>
          </a:p>
        </p:txBody>
      </p:sp>
      <p:sp>
        <p:nvSpPr>
          <p:cNvPr id="3" name="Content Placeholder 2">
            <a:extLst>
              <a:ext uri="{FF2B5EF4-FFF2-40B4-BE49-F238E27FC236}">
                <a16:creationId xmlns:a16="http://schemas.microsoft.com/office/drawing/2014/main" id="{8D8EFCBC-5C8E-4C56-BE5C-1CE2395A6914}"/>
              </a:ext>
            </a:extLst>
          </p:cNvPr>
          <p:cNvSpPr>
            <a:spLocks noGrp="1"/>
          </p:cNvSpPr>
          <p:nvPr>
            <p:ph idx="1"/>
          </p:nvPr>
        </p:nvSpPr>
        <p:spPr>
          <a:xfrm>
            <a:off x="1767840" y="1534160"/>
            <a:ext cx="9387839" cy="4765040"/>
          </a:xfrm>
        </p:spPr>
        <p:txBody>
          <a:bodyPr>
            <a:normAutofit fontScale="92500" lnSpcReduction="20000"/>
          </a:bodyPr>
          <a:lstStyle/>
          <a:p>
            <a:pPr>
              <a:lnSpc>
                <a:spcPct val="120000"/>
              </a:lnSpc>
              <a:spcAft>
                <a:spcPts val="0"/>
              </a:spcAft>
            </a:pPr>
            <a:r>
              <a:rPr lang="en-US" dirty="0"/>
              <a:t>1. 	The “information commons” – before the emergence of cable and Internet, Americans received a more or less common version of the news – the networks and local papers reported national events is more or less the same way. Today Americans get different versions of the news depending on source – Fox News’ coverage, for example differs, from that of CNN</a:t>
            </a:r>
          </a:p>
          <a:p>
            <a:pPr>
              <a:lnSpc>
                <a:spcPct val="120000"/>
              </a:lnSpc>
              <a:spcAft>
                <a:spcPts val="0"/>
              </a:spcAft>
            </a:pPr>
            <a:r>
              <a:rPr lang="en-US" dirty="0"/>
              <a:t>2. 	“Depolarization” – in the low choice period, Americans were exposed almost equally to both political parties, which had the effect of reducing partisan polarization. In today’s system, where many Americans get a one-side version of partisan politics, the news media contribute to polarization.</a:t>
            </a:r>
          </a:p>
        </p:txBody>
      </p:sp>
      <p:sp>
        <p:nvSpPr>
          <p:cNvPr id="4" name="Footer Placeholder 3">
            <a:extLst>
              <a:ext uri="{FF2B5EF4-FFF2-40B4-BE49-F238E27FC236}">
                <a16:creationId xmlns:a16="http://schemas.microsoft.com/office/drawing/2014/main" id="{EAD8C1CA-70F0-4CD0-96FD-14BF727E41A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1D1C834-08FC-476D-A639-E2EB2B3965D9}"/>
              </a:ext>
            </a:extLst>
          </p:cNvPr>
          <p:cNvSpPr>
            <a:spLocks noGrp="1"/>
          </p:cNvSpPr>
          <p:nvPr>
            <p:ph type="sldNum" sz="quarter" idx="12"/>
          </p:nvPr>
        </p:nvSpPr>
        <p:spPr/>
        <p:txBody>
          <a:bodyPr>
            <a:normAutofit lnSpcReduction="10000"/>
          </a:bodyPr>
          <a:lstStyle/>
          <a:p>
            <a:fld id="{F0C94032-CD4C-4C25-B0C2-CEC720522D92}" type="slidenum">
              <a:rPr kumimoji="0" lang="en-US" smtClean="0"/>
              <a:pPr/>
              <a:t>225</a:t>
            </a:fld>
            <a:endParaRPr kumimoji="0" lang="en-US" dirty="0">
              <a:solidFill>
                <a:srgbClr val="FFFFFF"/>
              </a:solidFill>
            </a:endParaRPr>
          </a:p>
        </p:txBody>
      </p:sp>
    </p:spTree>
    <p:extLst>
      <p:ext uri="{BB962C8B-B14F-4D97-AF65-F5344CB8AC3E}">
        <p14:creationId xmlns:p14="http://schemas.microsoft.com/office/powerpoint/2010/main" val="18303958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4738-B24F-4C7B-B5A3-C3C33F35AB7E}"/>
              </a:ext>
            </a:extLst>
          </p:cNvPr>
          <p:cNvSpPr>
            <a:spLocks noGrp="1"/>
          </p:cNvSpPr>
          <p:nvPr>
            <p:ph type="title"/>
          </p:nvPr>
        </p:nvSpPr>
        <p:spPr/>
        <p:txBody>
          <a:bodyPr>
            <a:normAutofit fontScale="90000"/>
          </a:bodyPr>
          <a:lstStyle/>
          <a:p>
            <a:r>
              <a:rPr lang="en-US" dirty="0"/>
              <a:t>Competing Realities –</a:t>
            </a:r>
            <a:br>
              <a:rPr lang="en-US" dirty="0"/>
            </a:br>
            <a:r>
              <a:rPr lang="en-US" dirty="0"/>
              <a:t>Covid Coverage on Fox &amp; CBS</a:t>
            </a:r>
          </a:p>
        </p:txBody>
      </p:sp>
      <p:graphicFrame>
        <p:nvGraphicFramePr>
          <p:cNvPr id="6" name="Content Placeholder 5">
            <a:extLst>
              <a:ext uri="{FF2B5EF4-FFF2-40B4-BE49-F238E27FC236}">
                <a16:creationId xmlns:a16="http://schemas.microsoft.com/office/drawing/2014/main" id="{7549BF73-AEF1-426C-B20F-36DBE080F868}"/>
              </a:ext>
            </a:extLst>
          </p:cNvPr>
          <p:cNvGraphicFramePr>
            <a:graphicFrameLocks noGrp="1"/>
          </p:cNvGraphicFramePr>
          <p:nvPr>
            <p:ph idx="1"/>
            <p:extLst>
              <p:ext uri="{D42A27DB-BD31-4B8C-83A1-F6EECF244321}">
                <p14:modId xmlns:p14="http://schemas.microsoft.com/office/powerpoint/2010/main" val="2397341779"/>
              </p:ext>
            </p:extLst>
          </p:nvPr>
        </p:nvGraphicFramePr>
        <p:xfrm>
          <a:off x="1083733" y="2164079"/>
          <a:ext cx="10071630" cy="39657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41472F3-1D31-49B6-8952-20EFBFCC5A9B}"/>
              </a:ext>
            </a:extLst>
          </p:cNvPr>
          <p:cNvSpPr txBox="1"/>
          <p:nvPr/>
        </p:nvSpPr>
        <p:spPr>
          <a:xfrm>
            <a:off x="355600" y="6244196"/>
            <a:ext cx="8333243" cy="369332"/>
          </a:xfrm>
          <a:prstGeom prst="rect">
            <a:avLst/>
          </a:prstGeom>
          <a:noFill/>
        </p:spPr>
        <p:txBody>
          <a:bodyPr wrap="none" rtlCol="0">
            <a:spAutoFit/>
          </a:bodyPr>
          <a:lstStyle/>
          <a:p>
            <a:r>
              <a:rPr lang="en-US" dirty="0"/>
              <a:t>Source: Thomas Patterson, background research for “A Tale of Two Elections.”</a:t>
            </a:r>
          </a:p>
        </p:txBody>
      </p:sp>
      <p:sp>
        <p:nvSpPr>
          <p:cNvPr id="3" name="TextBox 2">
            <a:extLst>
              <a:ext uri="{FF2B5EF4-FFF2-40B4-BE49-F238E27FC236}">
                <a16:creationId xmlns:a16="http://schemas.microsoft.com/office/drawing/2014/main" id="{6F520B15-875A-4D6B-B6CF-D7854A824005}"/>
              </a:ext>
            </a:extLst>
          </p:cNvPr>
          <p:cNvSpPr txBox="1"/>
          <p:nvPr/>
        </p:nvSpPr>
        <p:spPr>
          <a:xfrm>
            <a:off x="581891" y="1517748"/>
            <a:ext cx="11414407" cy="646331"/>
          </a:xfrm>
          <a:prstGeom prst="rect">
            <a:avLst/>
          </a:prstGeom>
          <a:noFill/>
        </p:spPr>
        <p:txBody>
          <a:bodyPr wrap="none" rtlCol="0">
            <a:spAutoFit/>
          </a:bodyPr>
          <a:lstStyle/>
          <a:p>
            <a:r>
              <a:rPr lang="en-US" dirty="0"/>
              <a:t>During the last year of Donald Trump’s presidency when they were covering the COVID pandemic, Fox played</a:t>
            </a:r>
          </a:p>
          <a:p>
            <a:r>
              <a:rPr lang="en-US" dirty="0"/>
              <a:t>up the economic impact of the pandemic whereas CBS played up the public health impact.</a:t>
            </a:r>
          </a:p>
        </p:txBody>
      </p:sp>
      <p:sp>
        <p:nvSpPr>
          <p:cNvPr id="4" name="Footer Placeholder 3">
            <a:extLst>
              <a:ext uri="{FF2B5EF4-FFF2-40B4-BE49-F238E27FC236}">
                <a16:creationId xmlns:a16="http://schemas.microsoft.com/office/drawing/2014/main" id="{D045DDE4-CD0F-4743-89A2-C4E84B5ABBB7}"/>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1AAF330-4D90-4C5E-B2E2-E93DF7C8C7BB}"/>
              </a:ext>
            </a:extLst>
          </p:cNvPr>
          <p:cNvSpPr>
            <a:spLocks noGrp="1"/>
          </p:cNvSpPr>
          <p:nvPr>
            <p:ph type="sldNum" sz="quarter" idx="12"/>
          </p:nvPr>
        </p:nvSpPr>
        <p:spPr/>
        <p:txBody>
          <a:bodyPr>
            <a:normAutofit lnSpcReduction="10000"/>
          </a:bodyPr>
          <a:lstStyle/>
          <a:p>
            <a:fld id="{F0C94032-CD4C-4C25-B0C2-CEC720522D92}" type="slidenum">
              <a:rPr kumimoji="0" lang="en-US" smtClean="0"/>
              <a:pPr/>
              <a:t>226</a:t>
            </a:fld>
            <a:endParaRPr kumimoji="0" lang="en-US" dirty="0">
              <a:solidFill>
                <a:srgbClr val="FFFFFF"/>
              </a:solidFill>
            </a:endParaRPr>
          </a:p>
        </p:txBody>
      </p:sp>
    </p:spTree>
    <p:extLst>
      <p:ext uri="{BB962C8B-B14F-4D97-AF65-F5344CB8AC3E}">
        <p14:creationId xmlns:p14="http://schemas.microsoft.com/office/powerpoint/2010/main" val="180507946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DCBA-3B0C-4AFA-A037-7ADBB49F06E2}"/>
              </a:ext>
            </a:extLst>
          </p:cNvPr>
          <p:cNvSpPr>
            <a:spLocks noGrp="1"/>
          </p:cNvSpPr>
          <p:nvPr>
            <p:ph type="title"/>
          </p:nvPr>
        </p:nvSpPr>
        <p:spPr/>
        <p:txBody>
          <a:bodyPr/>
          <a:lstStyle/>
          <a:p>
            <a:r>
              <a:rPr lang="en-US" dirty="0"/>
              <a:t>The Rise of Objective Journalism</a:t>
            </a:r>
          </a:p>
        </p:txBody>
      </p:sp>
      <p:sp>
        <p:nvSpPr>
          <p:cNvPr id="3" name="Content Placeholder 2">
            <a:extLst>
              <a:ext uri="{FF2B5EF4-FFF2-40B4-BE49-F238E27FC236}">
                <a16:creationId xmlns:a16="http://schemas.microsoft.com/office/drawing/2014/main" id="{B8BEC85D-9D38-4B43-8362-11F6DA79EE17}"/>
              </a:ext>
            </a:extLst>
          </p:cNvPr>
          <p:cNvSpPr>
            <a:spLocks noGrp="1"/>
          </p:cNvSpPr>
          <p:nvPr>
            <p:ph idx="1"/>
          </p:nvPr>
        </p:nvSpPr>
        <p:spPr>
          <a:xfrm>
            <a:off x="609600" y="1516698"/>
            <a:ext cx="10972800" cy="5112702"/>
          </a:xfrm>
        </p:spPr>
        <p:txBody>
          <a:bodyPr>
            <a:normAutofit fontScale="92500" lnSpcReduction="20000"/>
          </a:bodyPr>
          <a:lstStyle/>
          <a:p>
            <a:pPr>
              <a:lnSpc>
                <a:spcPct val="120000"/>
              </a:lnSpc>
              <a:spcAft>
                <a:spcPts val="600"/>
              </a:spcAft>
            </a:pPr>
            <a:r>
              <a:rPr lang="en-US" dirty="0"/>
              <a:t>In the early 1990s, the objective model began to slowly supplant the partisan model that had dominated American reporting.</a:t>
            </a:r>
          </a:p>
          <a:p>
            <a:pPr>
              <a:lnSpc>
                <a:spcPct val="120000"/>
              </a:lnSpc>
              <a:spcAft>
                <a:spcPts val="600"/>
              </a:spcAft>
            </a:pPr>
            <a:r>
              <a:rPr lang="en-US" dirty="0"/>
              <a:t>Taught at newly emerging journalism schools (e.g., Columbia University’s) and some leading newspapers (e.g., </a:t>
            </a:r>
            <a:r>
              <a:rPr lang="en-US" i="1" dirty="0"/>
              <a:t>New York Times</a:t>
            </a:r>
            <a:r>
              <a:rPr lang="en-US" dirty="0"/>
              <a:t>), the objective model held:</a:t>
            </a:r>
          </a:p>
          <a:p>
            <a:pPr>
              <a:lnSpc>
                <a:spcPct val="120000"/>
              </a:lnSpc>
              <a:spcAft>
                <a:spcPts val="600"/>
              </a:spcAft>
            </a:pPr>
            <a:r>
              <a:rPr lang="en-US" dirty="0"/>
              <a:t>	that reporting should be based on facts (not on reporters’ opinions) and 	be fair to both political parties.</a:t>
            </a:r>
          </a:p>
          <a:p>
            <a:pPr>
              <a:lnSpc>
                <a:spcPct val="120000"/>
              </a:lnSpc>
              <a:spcAft>
                <a:spcPts val="600"/>
              </a:spcAft>
            </a:pPr>
            <a:r>
              <a:rPr lang="en-US" dirty="0"/>
              <a:t>What’s at question is the degree to which journalists who work at news outlets that subscribe to this model adhere to it in practice. (It’s acknowledged that some degree of subjectivity is inevitable – no one, including journalists, sees the world though a wholly objective lens. But objective journalism in principle requires journalists to avoid taking sides on partisan issues.)</a:t>
            </a:r>
          </a:p>
        </p:txBody>
      </p:sp>
      <p:sp>
        <p:nvSpPr>
          <p:cNvPr id="5" name="Slide Number Placeholder 4">
            <a:extLst>
              <a:ext uri="{FF2B5EF4-FFF2-40B4-BE49-F238E27FC236}">
                <a16:creationId xmlns:a16="http://schemas.microsoft.com/office/drawing/2014/main" id="{A758C25B-FC61-4B9E-9208-3EB6B3DEC0A0}"/>
              </a:ext>
            </a:extLst>
          </p:cNvPr>
          <p:cNvSpPr>
            <a:spLocks noGrp="1"/>
          </p:cNvSpPr>
          <p:nvPr>
            <p:ph type="sldNum" sz="quarter" idx="12"/>
          </p:nvPr>
        </p:nvSpPr>
        <p:spPr/>
        <p:txBody>
          <a:bodyPr>
            <a:normAutofit lnSpcReduction="10000"/>
          </a:bodyPr>
          <a:lstStyle/>
          <a:p>
            <a:fld id="{20BC5037-A240-4F61-9152-036A0AF9E395}" type="slidenum">
              <a:rPr lang="en-US" smtClean="0"/>
              <a:t>227</a:t>
            </a:fld>
            <a:endParaRPr lang="en-US"/>
          </a:p>
        </p:txBody>
      </p:sp>
      <p:sp>
        <p:nvSpPr>
          <p:cNvPr id="6" name="Footer Placeholder 5">
            <a:extLst>
              <a:ext uri="{FF2B5EF4-FFF2-40B4-BE49-F238E27FC236}">
                <a16:creationId xmlns:a16="http://schemas.microsoft.com/office/drawing/2014/main" id="{2CC45163-CA3A-4DD4-B9D4-8BDE1EC9AAD2}"/>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59520612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10, </a:t>
            </a:r>
          </a:p>
          <a:p>
            <a:pPr marL="0" indent="0" algn="ctr" defTabSz="457200">
              <a:spcBef>
                <a:spcPts val="1800"/>
              </a:spcBef>
              <a:spcAft>
                <a:spcPts val="0"/>
              </a:spcAft>
              <a:buNone/>
              <a:defRPr/>
            </a:pPr>
            <a:r>
              <a:rPr lang="en-US" altLang="en-US" sz="4400" b="1" dirty="0">
                <a:solidFill>
                  <a:srgbClr val="C00000"/>
                </a:solidFill>
                <a:latin typeface="Sanserif"/>
              </a:rPr>
              <a:t>News Media &amp; Internet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228</a:t>
            </a:fld>
            <a:endParaRPr lang="en-US" dirty="0">
              <a:solidFill>
                <a:srgbClr val="000000"/>
              </a:solidFill>
              <a:latin typeface="Sanserif"/>
            </a:endParaRPr>
          </a:p>
        </p:txBody>
      </p:sp>
    </p:spTree>
    <p:extLst>
      <p:ext uri="{BB962C8B-B14F-4D97-AF65-F5344CB8AC3E}">
        <p14:creationId xmlns:p14="http://schemas.microsoft.com/office/powerpoint/2010/main" val="64781599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BB22-62E1-48C7-B1D3-519F367180F3}"/>
              </a:ext>
            </a:extLst>
          </p:cNvPr>
          <p:cNvSpPr>
            <a:spLocks noGrp="1"/>
          </p:cNvSpPr>
          <p:nvPr>
            <p:ph type="title"/>
          </p:nvPr>
        </p:nvSpPr>
        <p:spPr/>
        <p:txBody>
          <a:bodyPr/>
          <a:lstStyle/>
          <a:p>
            <a:r>
              <a:rPr lang="en-US" b="1" dirty="0">
                <a:solidFill>
                  <a:srgbClr val="C00000"/>
                </a:solidFill>
              </a:rPr>
              <a:t>NOTE TO INSTRUCTOR</a:t>
            </a:r>
          </a:p>
        </p:txBody>
      </p:sp>
      <p:sp>
        <p:nvSpPr>
          <p:cNvPr id="3" name="Content Placeholder 2">
            <a:extLst>
              <a:ext uri="{FF2B5EF4-FFF2-40B4-BE49-F238E27FC236}">
                <a16:creationId xmlns:a16="http://schemas.microsoft.com/office/drawing/2014/main" id="{C67CCF23-0855-4A10-AE9E-7421E4DDDE47}"/>
              </a:ext>
            </a:extLst>
          </p:cNvPr>
          <p:cNvSpPr>
            <a:spLocks noGrp="1"/>
          </p:cNvSpPr>
          <p:nvPr>
            <p:ph sz="quarter" idx="11"/>
          </p:nvPr>
        </p:nvSpPr>
        <p:spPr>
          <a:xfrm>
            <a:off x="457200" y="1767840"/>
            <a:ext cx="11277600" cy="4480561"/>
          </a:xfrm>
        </p:spPr>
        <p:txBody>
          <a:bodyPr>
            <a:normAutofit/>
          </a:bodyPr>
          <a:lstStyle/>
          <a:p>
            <a:pPr marL="0" indent="0">
              <a:buNone/>
            </a:pPr>
            <a:r>
              <a:rPr lang="en-US" sz="2800" dirty="0"/>
              <a:t>The Poll Everywhere question on next page does not have a best answer. The purpose of the slide is to get students to think and talk about the news media’s functions and to construct arguments for why they think a particular function is the most important.</a:t>
            </a:r>
          </a:p>
        </p:txBody>
      </p:sp>
      <p:sp>
        <p:nvSpPr>
          <p:cNvPr id="4" name="Text Placeholder 3">
            <a:extLst>
              <a:ext uri="{FF2B5EF4-FFF2-40B4-BE49-F238E27FC236}">
                <a16:creationId xmlns:a16="http://schemas.microsoft.com/office/drawing/2014/main" id="{D305B379-E5BA-451A-AFF3-F9AE00F262F9}"/>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940C5EED-1BA9-426D-A251-64AF8EFE90AF}"/>
              </a:ext>
            </a:extLst>
          </p:cNvPr>
          <p:cNvSpPr>
            <a:spLocks noGrp="1"/>
          </p:cNvSpPr>
          <p:nvPr>
            <p:ph type="body" sz="quarter" idx="14"/>
          </p:nvPr>
        </p:nvSpPr>
        <p:spPr/>
        <p:txBody>
          <a:bodyPr/>
          <a:lstStyle/>
          <a:p>
            <a:endParaRPr lang="en-US"/>
          </a:p>
        </p:txBody>
      </p:sp>
      <p:sp>
        <p:nvSpPr>
          <p:cNvPr id="6" name="Slide Number Placeholder 5">
            <a:extLst>
              <a:ext uri="{FF2B5EF4-FFF2-40B4-BE49-F238E27FC236}">
                <a16:creationId xmlns:a16="http://schemas.microsoft.com/office/drawing/2014/main" id="{F0208ACF-BE01-4F63-9F22-FD41B1BEA5F7}"/>
              </a:ext>
            </a:extLst>
          </p:cNvPr>
          <p:cNvSpPr>
            <a:spLocks noGrp="1"/>
          </p:cNvSpPr>
          <p:nvPr>
            <p:ph type="sldNum" sz="quarter" idx="10"/>
          </p:nvPr>
        </p:nvSpPr>
        <p:spPr/>
        <p:txBody>
          <a:bodyPr>
            <a:normAutofit lnSpcReduction="10000"/>
          </a:bodyPr>
          <a:lstStyle/>
          <a:p>
            <a:fld id="{68151E55-6873-49E2-B8D5-2F265E6F1973}" type="slidenum">
              <a:rPr lang="en-US" smtClean="0"/>
              <a:t>229</a:t>
            </a:fld>
            <a:endParaRPr lang="en-US" dirty="0"/>
          </a:p>
        </p:txBody>
      </p:sp>
      <p:sp>
        <p:nvSpPr>
          <p:cNvPr id="7" name="Footer Placeholder 3">
            <a:extLst>
              <a:ext uri="{FF2B5EF4-FFF2-40B4-BE49-F238E27FC236}">
                <a16:creationId xmlns:a16="http://schemas.microsoft.com/office/drawing/2014/main" id="{5E74DCB2-CC4C-4827-AE62-4FAFD93E6C57}"/>
              </a:ext>
            </a:extLst>
          </p:cNvPr>
          <p:cNvSpPr txBox="1">
            <a:spLocks/>
          </p:cNvSpPr>
          <p:nvPr/>
        </p:nvSpPr>
        <p:spPr>
          <a:xfrm>
            <a:off x="579122" y="653287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74637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243840"/>
            <a:ext cx="10895584" cy="975360"/>
          </a:xfrm>
        </p:spPr>
        <p:txBody>
          <a:bodyPr>
            <a:noAutofit/>
          </a:bodyPr>
          <a:lstStyle/>
          <a:p>
            <a:pPr algn="ctr"/>
            <a:r>
              <a:rPr lang="en-US" sz="4000" b="1" dirty="0">
                <a:solidFill>
                  <a:srgbClr val="C00000"/>
                </a:solidFill>
              </a:rPr>
              <a:t>Individualism and Tax Policy</a:t>
            </a:r>
            <a:br>
              <a:rPr lang="en-US" sz="4000" dirty="0"/>
            </a:br>
            <a:endParaRPr lang="en-US" sz="4000" dirty="0"/>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18053" y="6095999"/>
            <a:ext cx="2411562" cy="276999"/>
          </a:xfrm>
          <a:prstGeom prst="rect">
            <a:avLst/>
          </a:prstGeom>
          <a:noFill/>
        </p:spPr>
        <p:txBody>
          <a:bodyPr wrap="square" rtlCol="0">
            <a:spAutoFit/>
          </a:bodyPr>
          <a:lstStyle/>
          <a:p>
            <a:r>
              <a:rPr lang="en-US" sz="1200" dirty="0"/>
              <a:t>Source: OECD, 2020</a:t>
            </a:r>
          </a:p>
        </p:txBody>
      </p:sp>
      <p:sp>
        <p:nvSpPr>
          <p:cNvPr id="3" name="Footer Placeholder 2">
            <a:extLst>
              <a:ext uri="{FF2B5EF4-FFF2-40B4-BE49-F238E27FC236}">
                <a16:creationId xmlns:a16="http://schemas.microsoft.com/office/drawing/2014/main" id="{1640F8FA-5341-4BF5-9313-5B439C007F47}"/>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42D33686-2CD3-4A15-BC79-C70E15711386}"/>
              </a:ext>
            </a:extLst>
          </p:cNvPr>
          <p:cNvSpPr>
            <a:spLocks noGrp="1"/>
          </p:cNvSpPr>
          <p:nvPr>
            <p:ph type="sldNum" sz="quarter" idx="12"/>
          </p:nvPr>
        </p:nvSpPr>
        <p:spPr/>
        <p:txBody>
          <a:bodyPr>
            <a:normAutofit lnSpcReduction="10000"/>
          </a:bodyPr>
          <a:lstStyle/>
          <a:p>
            <a:fld id="{F0C94032-CD4C-4C25-B0C2-CEC720522D92}" type="slidenum">
              <a:rPr kumimoji="0" lang="en-US" smtClean="0"/>
              <a:pPr/>
              <a:t>23</a:t>
            </a:fld>
            <a:endParaRPr kumimoji="0" lang="en-US" dirty="0">
              <a:solidFill>
                <a:srgbClr val="FFFFFF"/>
              </a:solidFill>
            </a:endParaRPr>
          </a:p>
        </p:txBody>
      </p:sp>
    </p:spTree>
    <p:extLst>
      <p:ext uri="{BB962C8B-B14F-4D97-AF65-F5344CB8AC3E}">
        <p14:creationId xmlns:p14="http://schemas.microsoft.com/office/powerpoint/2010/main" val="45618807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8"/>
            <a:ext cx="11401425" cy="1151122"/>
          </a:xfrm>
        </p:spPr>
        <p:txBody>
          <a:bodyPr>
            <a:noAutofit/>
          </a:bodyPr>
          <a:lstStyle/>
          <a:p>
            <a:pPr marL="0" marR="0">
              <a:lnSpc>
                <a:spcPct val="107000"/>
              </a:lnSpc>
              <a:spcBef>
                <a:spcPts val="0"/>
              </a:spcBef>
              <a:spcAft>
                <a:spcPts val="800"/>
              </a:spcAft>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Which function of the U.S. news media is most important?</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445794" y="1958207"/>
            <a:ext cx="9300411" cy="4391526"/>
          </a:xfrm>
        </p:spPr>
        <p:txBody>
          <a:bodyPr>
            <a:normAutofit/>
          </a:bodyPr>
          <a:lstStyle/>
          <a:p>
            <a:pPr marL="514350" indent="-514350">
              <a:buAutoNum type="arabicPeriod"/>
            </a:pPr>
            <a:r>
              <a:rPr lang="en-US" dirty="0"/>
              <a:t>Agenda setting – signaling through their coverage which issues and developments are deserving of Americans’ attention</a:t>
            </a:r>
          </a:p>
          <a:p>
            <a:pPr marL="514350" indent="-514350">
              <a:buAutoNum type="arabicPeriod"/>
            </a:pPr>
            <a:r>
              <a:rPr lang="en-US" dirty="0"/>
              <a:t>Public platform – providing a means by which political and other leaders can convey their views to the public</a:t>
            </a:r>
          </a:p>
          <a:p>
            <a:pPr marL="514350" indent="-514350">
              <a:buAutoNum type="arabicPeriod"/>
            </a:pPr>
            <a:r>
              <a:rPr lang="en-US" dirty="0"/>
              <a:t>Watchdog – monitoring those in power and alerting the public when they are corrupt or inept</a:t>
            </a:r>
          </a:p>
          <a:p>
            <a:pPr marL="514350" indent="-514350">
              <a:buAutoNum type="arabicPeriod"/>
            </a:pPr>
            <a:r>
              <a:rPr lang="en-US" dirty="0"/>
              <a:t>Partisan advocate – favoring one party or the other in how they report the news.</a:t>
            </a:r>
          </a:p>
          <a:p>
            <a:pPr marL="514350" indent="-514350">
              <a:buAutoNum type="arabicPeriod"/>
            </a:pPr>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230</a:t>
            </a:fld>
            <a:endParaRPr lang="en-US"/>
          </a:p>
        </p:txBody>
      </p:sp>
      <p:sp>
        <p:nvSpPr>
          <p:cNvPr id="6" name="Footer Placeholder 5">
            <a:extLst>
              <a:ext uri="{FF2B5EF4-FFF2-40B4-BE49-F238E27FC236}">
                <a16:creationId xmlns:a16="http://schemas.microsoft.com/office/drawing/2014/main" id="{5EE984E0-2C18-47D2-8B5A-3EEF86E4A7CF}"/>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86568296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10, </a:t>
            </a:r>
          </a:p>
          <a:p>
            <a:pPr marL="0" indent="0" algn="ctr" defTabSz="457200">
              <a:spcBef>
                <a:spcPts val="1800"/>
              </a:spcBef>
              <a:spcAft>
                <a:spcPts val="0"/>
              </a:spcAft>
              <a:buNone/>
              <a:defRPr/>
            </a:pPr>
            <a:r>
              <a:rPr lang="en-US" altLang="en-US" sz="4400" b="1" dirty="0">
                <a:solidFill>
                  <a:srgbClr val="C00000"/>
                </a:solidFill>
                <a:latin typeface="Sanserif"/>
              </a:rPr>
              <a:t>News Media &amp; Internet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231</a:t>
            </a:fld>
            <a:endParaRPr lang="en-US" dirty="0">
              <a:solidFill>
                <a:srgbClr val="000000"/>
              </a:solidFill>
              <a:latin typeface="Sanserif"/>
            </a:endParaRPr>
          </a:p>
        </p:txBody>
      </p:sp>
    </p:spTree>
    <p:extLst>
      <p:ext uri="{BB962C8B-B14F-4D97-AF65-F5344CB8AC3E}">
        <p14:creationId xmlns:p14="http://schemas.microsoft.com/office/powerpoint/2010/main" val="291328352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101601" y="136257"/>
            <a:ext cx="11633200" cy="46318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3200" dirty="0">
                <a:effectLst/>
                <a:latin typeface="Calibri" panose="020F0502020204030204" pitchFamily="34" charset="0"/>
                <a:ea typeface="Calibri" panose="020F0502020204030204" pitchFamily="34" charset="0"/>
                <a:cs typeface="Times New Roman" panose="02020603050405020304" pitchFamily="18" charset="0"/>
              </a:rPr>
              <a:t>Assume that a fake news message is seen by every American adult. Which group is least likely to believe that it’s true?</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130968" y="2306319"/>
            <a:ext cx="9300411" cy="3053079"/>
          </a:xfrm>
        </p:spPr>
        <p:txBody>
          <a:bodyPr>
            <a:noAutofit/>
          </a:bodyPr>
          <a:lstStyle/>
          <a:p>
            <a:pPr marL="514350" indent="-514350">
              <a:buAutoNum type="arabicPeriod"/>
            </a:pPr>
            <a:r>
              <a:rPr lang="en-US" dirty="0"/>
              <a:t>Younger adults versus older adults</a:t>
            </a:r>
          </a:p>
          <a:p>
            <a:pPr marL="514350" indent="-514350">
              <a:buAutoNum type="arabicPeriod"/>
            </a:pPr>
            <a:r>
              <a:rPr lang="en-US" dirty="0"/>
              <a:t>Republicans versus Democrats</a:t>
            </a:r>
          </a:p>
          <a:p>
            <a:pPr marL="514350" indent="-514350">
              <a:buAutoNum type="arabicPeriod"/>
            </a:pPr>
            <a:r>
              <a:rPr lang="en-US" dirty="0"/>
              <a:t>Democrats versus Republicans</a:t>
            </a:r>
          </a:p>
          <a:p>
            <a:pPr marL="514350" indent="-514350">
              <a:buAutoNum type="arabicPeriod"/>
            </a:pPr>
            <a:r>
              <a:rPr lang="en-US" dirty="0">
                <a:solidFill>
                  <a:srgbClr val="FF0000"/>
                </a:solidFill>
              </a:rPr>
              <a:t>People who rely on traditional news outlets versus those who rely on social media for news</a:t>
            </a:r>
          </a:p>
          <a:p>
            <a:pPr marL="514350" indent="-514350">
              <a:buAutoNum type="arabicPeriod"/>
            </a:pPr>
            <a:r>
              <a:rPr lang="en-US" dirty="0"/>
              <a:t>College graduates versus those who have not gone to college</a:t>
            </a:r>
          </a:p>
          <a:p>
            <a:pPr marL="514350" indent="-514350">
              <a:buAutoNum type="arabicPeriod"/>
            </a:pPr>
            <a:r>
              <a:rPr lang="en-US" dirty="0"/>
              <a:t>People living in urban areas versus those living in rural areas</a:t>
            </a:r>
            <a:br>
              <a:rPr lang="en-US" dirty="0"/>
            </a:br>
            <a:br>
              <a:rPr lang="en-US" dirty="0"/>
            </a:br>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232</a:t>
            </a:fld>
            <a:endParaRPr lang="en-US"/>
          </a:p>
        </p:txBody>
      </p:sp>
      <p:sp>
        <p:nvSpPr>
          <p:cNvPr id="6" name="Footer Placeholder 5">
            <a:extLst>
              <a:ext uri="{FF2B5EF4-FFF2-40B4-BE49-F238E27FC236}">
                <a16:creationId xmlns:a16="http://schemas.microsoft.com/office/drawing/2014/main" id="{83ACB035-3E05-4BA5-A3DC-CA453E661039}"/>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25581219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4EA2-52D1-4EB9-B9F6-AA0C6D80BBB8}"/>
              </a:ext>
            </a:extLst>
          </p:cNvPr>
          <p:cNvSpPr>
            <a:spLocks noGrp="1"/>
          </p:cNvSpPr>
          <p:nvPr>
            <p:ph type="title"/>
          </p:nvPr>
        </p:nvSpPr>
        <p:spPr/>
        <p:txBody>
          <a:bodyPr/>
          <a:lstStyle/>
          <a:p>
            <a:r>
              <a:rPr lang="en-US" dirty="0"/>
              <a:t>Why people are vulnerable to misinformation - </a:t>
            </a:r>
          </a:p>
        </p:txBody>
      </p:sp>
      <p:sp>
        <p:nvSpPr>
          <p:cNvPr id="3" name="Content Placeholder 2">
            <a:extLst>
              <a:ext uri="{FF2B5EF4-FFF2-40B4-BE49-F238E27FC236}">
                <a16:creationId xmlns:a16="http://schemas.microsoft.com/office/drawing/2014/main" id="{8D8DFCCC-3362-43EC-A16E-866E51E2D80B}"/>
              </a:ext>
            </a:extLst>
          </p:cNvPr>
          <p:cNvSpPr>
            <a:spLocks noGrp="1"/>
          </p:cNvSpPr>
          <p:nvPr>
            <p:ph idx="1"/>
          </p:nvPr>
        </p:nvSpPr>
        <p:spPr>
          <a:xfrm>
            <a:off x="609600" y="1516698"/>
            <a:ext cx="10972800" cy="4797742"/>
          </a:xfrm>
        </p:spPr>
        <p:txBody>
          <a:bodyPr>
            <a:normAutofit fontScale="92500" lnSpcReduction="10000"/>
          </a:bodyPr>
          <a:lstStyle/>
          <a:p>
            <a:r>
              <a:rPr lang="en-US" dirty="0"/>
              <a:t>People differ only slightly in their susceptibility to misinformation. That’s true regardless of people’s education levels, partisan leanings, or location. People are vulnerable to misinformation as a result of:</a:t>
            </a:r>
          </a:p>
          <a:p>
            <a:r>
              <a:rPr lang="en-US" b="1" dirty="0"/>
              <a:t>Confirmation bias </a:t>
            </a:r>
            <a:r>
              <a:rPr lang="en-US" dirty="0"/>
              <a:t>– a heightened tendency to believe information if it’s consistent what someone already believes. For example, a Democrat is more likely than a Republican to believe a negative message about a Republican politician.</a:t>
            </a:r>
          </a:p>
          <a:p>
            <a:r>
              <a:rPr lang="en-US" b="1" dirty="0"/>
              <a:t>Source bias </a:t>
            </a:r>
            <a:r>
              <a:rPr lang="en-US" dirty="0"/>
              <a:t>– a heightened tendency to believe information if it comes from a trusted source. For example, a Democrat is more likely to believe what a Democratic official says than what a Republican official says.</a:t>
            </a:r>
          </a:p>
          <a:p>
            <a:r>
              <a:rPr lang="en-US" dirty="0"/>
              <a:t>	Thus, a key factor in the spread and acceptance of misinformation is the 	source that people rely on for information.</a:t>
            </a:r>
          </a:p>
        </p:txBody>
      </p:sp>
      <p:sp>
        <p:nvSpPr>
          <p:cNvPr id="4" name="Footer Placeholder 3">
            <a:extLst>
              <a:ext uri="{FF2B5EF4-FFF2-40B4-BE49-F238E27FC236}">
                <a16:creationId xmlns:a16="http://schemas.microsoft.com/office/drawing/2014/main" id="{D38B5EE3-175F-4307-8252-EFD0388EE5C2}"/>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ECFE799-E8F8-4D2F-BB14-B6C61B22F24A}"/>
              </a:ext>
            </a:extLst>
          </p:cNvPr>
          <p:cNvSpPr>
            <a:spLocks noGrp="1"/>
          </p:cNvSpPr>
          <p:nvPr>
            <p:ph type="sldNum" sz="quarter" idx="12"/>
          </p:nvPr>
        </p:nvSpPr>
        <p:spPr/>
        <p:txBody>
          <a:bodyPr>
            <a:normAutofit lnSpcReduction="10000"/>
          </a:bodyPr>
          <a:lstStyle/>
          <a:p>
            <a:fld id="{20BC5037-A240-4F61-9152-036A0AF9E395}" type="slidenum">
              <a:rPr lang="en-US" smtClean="0"/>
              <a:t>233</a:t>
            </a:fld>
            <a:endParaRPr lang="en-US"/>
          </a:p>
        </p:txBody>
      </p:sp>
    </p:spTree>
    <p:extLst>
      <p:ext uri="{BB962C8B-B14F-4D97-AF65-F5344CB8AC3E}">
        <p14:creationId xmlns:p14="http://schemas.microsoft.com/office/powerpoint/2010/main" val="24626278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687F-A779-4CCC-A599-01D25910D9DA}"/>
              </a:ext>
            </a:extLst>
          </p:cNvPr>
          <p:cNvSpPr>
            <a:spLocks noGrp="1"/>
          </p:cNvSpPr>
          <p:nvPr>
            <p:ph type="title"/>
          </p:nvPr>
        </p:nvSpPr>
        <p:spPr/>
        <p:txBody>
          <a:bodyPr/>
          <a:lstStyle/>
          <a:p>
            <a:r>
              <a:rPr lang="en-US" dirty="0"/>
              <a:t>Susceptibility to Misinformation</a:t>
            </a:r>
          </a:p>
        </p:txBody>
      </p:sp>
      <p:sp>
        <p:nvSpPr>
          <p:cNvPr id="3" name="Content Placeholder 2">
            <a:extLst>
              <a:ext uri="{FF2B5EF4-FFF2-40B4-BE49-F238E27FC236}">
                <a16:creationId xmlns:a16="http://schemas.microsoft.com/office/drawing/2014/main" id="{97D9FF79-6B20-412F-8EC6-5C194118F699}"/>
              </a:ext>
            </a:extLst>
          </p:cNvPr>
          <p:cNvSpPr>
            <a:spLocks noGrp="1"/>
          </p:cNvSpPr>
          <p:nvPr>
            <p:ph idx="1"/>
          </p:nvPr>
        </p:nvSpPr>
        <p:spPr>
          <a:xfrm>
            <a:off x="762000" y="1516697"/>
            <a:ext cx="10972800" cy="4748281"/>
          </a:xfrm>
        </p:spPr>
        <p:txBody>
          <a:bodyPr>
            <a:normAutofit/>
          </a:bodyPr>
          <a:lstStyle/>
          <a:p>
            <a:r>
              <a:rPr lang="en-US" dirty="0"/>
              <a:t>At the current time, some groups are substantially more misinformed than others. It’s largely a consequence of differences in where they get their information.</a:t>
            </a:r>
          </a:p>
          <a:p>
            <a:r>
              <a:rPr lang="en-US" dirty="0"/>
              <a:t>Those who get their information primarily from </a:t>
            </a:r>
            <a:r>
              <a:rPr lang="en-US" b="1" dirty="0"/>
              <a:t>partisan talk shows, partisan blogs, and social media </a:t>
            </a:r>
            <a:r>
              <a:rPr lang="en-US" dirty="0"/>
              <a:t>are, for example, much more likely to be misinformed than those who rely on traditional news outlets because these sources more often communicate false information.</a:t>
            </a:r>
          </a:p>
          <a:p>
            <a:r>
              <a:rPr lang="en-US" dirty="0"/>
              <a:t>	</a:t>
            </a:r>
            <a:r>
              <a:rPr lang="en-US" sz="2800" dirty="0"/>
              <a:t>Based on a study of more than four million media messages, 	Yochai </a:t>
            </a:r>
            <a:r>
              <a:rPr lang="en-US" sz="2800" dirty="0" err="1"/>
              <a:t>Benchler</a:t>
            </a:r>
            <a:r>
              <a:rPr lang="en-US" sz="2800" dirty="0"/>
              <a:t> </a:t>
            </a:r>
            <a:r>
              <a:rPr lang="en-US" sz="2800" i="1" dirty="0"/>
              <a:t>et al </a:t>
            </a:r>
            <a:r>
              <a:rPr lang="en-US" sz="2800" dirty="0"/>
              <a:t>concluded that partisan media are distinctive 	</a:t>
            </a:r>
            <a:r>
              <a:rPr lang="en-US" dirty="0"/>
              <a:t>f</a:t>
            </a:r>
            <a:r>
              <a:rPr lang="en-US" sz="2800" dirty="0"/>
              <a:t>or their </a:t>
            </a:r>
            <a:r>
              <a:rPr lang="en-US" sz="2800" dirty="0">
                <a:solidFill>
                  <a:schemeClr val="tx1"/>
                </a:solidFill>
              </a:rPr>
              <a:t>“disinformation, lies, and half-truths.”</a:t>
            </a:r>
          </a:p>
        </p:txBody>
      </p:sp>
      <p:sp>
        <p:nvSpPr>
          <p:cNvPr id="5" name="Slide Number Placeholder 4">
            <a:extLst>
              <a:ext uri="{FF2B5EF4-FFF2-40B4-BE49-F238E27FC236}">
                <a16:creationId xmlns:a16="http://schemas.microsoft.com/office/drawing/2014/main" id="{C83F8F1B-891D-4DFC-83CC-E80402AD2A47}"/>
              </a:ext>
            </a:extLst>
          </p:cNvPr>
          <p:cNvSpPr>
            <a:spLocks noGrp="1"/>
          </p:cNvSpPr>
          <p:nvPr>
            <p:ph type="sldNum" sz="quarter" idx="12"/>
          </p:nvPr>
        </p:nvSpPr>
        <p:spPr/>
        <p:txBody>
          <a:bodyPr>
            <a:normAutofit lnSpcReduction="10000"/>
          </a:bodyPr>
          <a:lstStyle/>
          <a:p>
            <a:fld id="{20BC5037-A240-4F61-9152-036A0AF9E395}" type="slidenum">
              <a:rPr lang="en-US" smtClean="0"/>
              <a:t>234</a:t>
            </a:fld>
            <a:endParaRPr lang="en-US"/>
          </a:p>
        </p:txBody>
      </p:sp>
      <p:sp>
        <p:nvSpPr>
          <p:cNvPr id="6" name="TextBox 5">
            <a:extLst>
              <a:ext uri="{FF2B5EF4-FFF2-40B4-BE49-F238E27FC236}">
                <a16:creationId xmlns:a16="http://schemas.microsoft.com/office/drawing/2014/main" id="{5C2B4279-9C6D-49A0-A861-312F45F96B79}"/>
              </a:ext>
            </a:extLst>
          </p:cNvPr>
          <p:cNvSpPr txBox="1"/>
          <p:nvPr/>
        </p:nvSpPr>
        <p:spPr>
          <a:xfrm>
            <a:off x="335280" y="6316030"/>
            <a:ext cx="126695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Sources: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Benchler</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et al,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Network Propaganda</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New York Times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November 13, 2020 (based on MIT’s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RadioSpeak</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data)</a:t>
            </a:r>
          </a:p>
        </p:txBody>
      </p:sp>
      <p:sp>
        <p:nvSpPr>
          <p:cNvPr id="7" name="Footer Placeholder 6">
            <a:extLst>
              <a:ext uri="{FF2B5EF4-FFF2-40B4-BE49-F238E27FC236}">
                <a16:creationId xmlns:a16="http://schemas.microsoft.com/office/drawing/2014/main" id="{06E2B4DA-4CCC-4EB3-AD50-8892462D11A6}"/>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53906944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330"/>
            <a:ext cx="11968480" cy="1429871"/>
          </a:xfrm>
        </p:spPr>
        <p:txBody>
          <a:bodyPr>
            <a:noAutofit/>
          </a:bodyPr>
          <a:lstStyle/>
          <a:p>
            <a:r>
              <a:rPr lang="en-US" sz="3200" dirty="0"/>
              <a:t>As Americans have increasing relied on partisan and social media, the level of misinformation has steadily increased</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B39D62-66E3-4171-BEB5-A63250D47441}"/>
              </a:ext>
            </a:extLst>
          </p:cNvPr>
          <p:cNvSpPr txBox="1"/>
          <p:nvPr/>
        </p:nvSpPr>
        <p:spPr>
          <a:xfrm>
            <a:off x="140494" y="6126164"/>
            <a:ext cx="58519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Tw Cen MT"/>
              </a:rPr>
              <a:t>Source: Estimated </a:t>
            </a:r>
            <a:r>
              <a:rPr kumimoji="0" lang="en-US" sz="1800" b="0" i="0" u="none" strike="noStrike" kern="1200" cap="none" spc="0" normalizeH="0" baseline="0" noProof="0" dirty="0">
                <a:ln>
                  <a:noFill/>
                </a:ln>
                <a:solidFill>
                  <a:srgbClr val="002060"/>
                </a:solidFill>
                <a:effectLst/>
                <a:uLnTx/>
                <a:uFillTx/>
                <a:latin typeface="Tw Cen MT"/>
                <a:ea typeface="+mn-ea"/>
                <a:cs typeface="+mn-cs"/>
              </a:rPr>
              <a:t>by author based on opinion poll questions. </a:t>
            </a:r>
          </a:p>
        </p:txBody>
      </p:sp>
      <p:sp>
        <p:nvSpPr>
          <p:cNvPr id="5" name="Footer Placeholder 4">
            <a:extLst>
              <a:ext uri="{FF2B5EF4-FFF2-40B4-BE49-F238E27FC236}">
                <a16:creationId xmlns:a16="http://schemas.microsoft.com/office/drawing/2014/main" id="{A15EBD2E-0362-4423-86AA-98D5E4AB1113}"/>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32C64AD1-CC2D-47E5-AB18-09CC683C0B93}"/>
              </a:ext>
            </a:extLst>
          </p:cNvPr>
          <p:cNvSpPr>
            <a:spLocks noGrp="1"/>
          </p:cNvSpPr>
          <p:nvPr>
            <p:ph type="sldNum" sz="quarter" idx="12"/>
          </p:nvPr>
        </p:nvSpPr>
        <p:spPr/>
        <p:txBody>
          <a:bodyPr>
            <a:normAutofit lnSpcReduction="10000"/>
          </a:bodyPr>
          <a:lstStyle/>
          <a:p>
            <a:fld id="{F0C94032-CD4C-4C25-B0C2-CEC720522D92}" type="slidenum">
              <a:rPr kumimoji="0" lang="en-US" smtClean="0"/>
              <a:pPr/>
              <a:t>235</a:t>
            </a:fld>
            <a:endParaRPr kumimoji="0" lang="en-US" dirty="0">
              <a:solidFill>
                <a:srgbClr val="FFFFFF"/>
              </a:solidFill>
            </a:endParaRPr>
          </a:p>
        </p:txBody>
      </p:sp>
    </p:spTree>
    <p:extLst>
      <p:ext uri="{BB962C8B-B14F-4D97-AF65-F5344CB8AC3E}">
        <p14:creationId xmlns:p14="http://schemas.microsoft.com/office/powerpoint/2010/main" val="41477084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10, </a:t>
            </a:r>
          </a:p>
          <a:p>
            <a:pPr marL="0" indent="0" algn="ctr" defTabSz="457200">
              <a:spcBef>
                <a:spcPts val="1800"/>
              </a:spcBef>
              <a:spcAft>
                <a:spcPts val="0"/>
              </a:spcAft>
              <a:buNone/>
              <a:defRPr/>
            </a:pPr>
            <a:r>
              <a:rPr lang="en-US" altLang="en-US" sz="4400" b="1" dirty="0">
                <a:solidFill>
                  <a:srgbClr val="C00000"/>
                </a:solidFill>
                <a:latin typeface="Sanserif"/>
              </a:rPr>
              <a:t>News Media &amp; Internet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236</a:t>
            </a:fld>
            <a:endParaRPr lang="en-US" dirty="0">
              <a:solidFill>
                <a:srgbClr val="000000"/>
              </a:solidFill>
              <a:latin typeface="Sanserif"/>
            </a:endParaRPr>
          </a:p>
        </p:txBody>
      </p:sp>
    </p:spTree>
    <p:extLst>
      <p:ext uri="{BB962C8B-B14F-4D97-AF65-F5344CB8AC3E}">
        <p14:creationId xmlns:p14="http://schemas.microsoft.com/office/powerpoint/2010/main" val="203489484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02895" y="-108218"/>
            <a:ext cx="11401425" cy="244476"/>
          </a:xfrm>
        </p:spPr>
        <p:txBody>
          <a:bodyPr>
            <a:noAutofit/>
          </a:bodyPr>
          <a:lstStyle/>
          <a:p>
            <a:pPr marL="0" marR="0">
              <a:lnSpc>
                <a:spcPct val="107000"/>
              </a:lnSpc>
              <a:spcBef>
                <a:spcPts val="0"/>
              </a:spcBef>
              <a:spcAft>
                <a:spcPts val="800"/>
              </a:spcAft>
            </a:pPr>
            <a:br>
              <a:rPr lang="en-US" sz="4000" dirty="0"/>
            </a:b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Social media companies like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Facebook and Twitter should</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98040" y="2306319"/>
            <a:ext cx="7534275" cy="3053079"/>
          </a:xfrm>
        </p:spPr>
        <p:txBody>
          <a:bodyPr>
            <a:normAutofit/>
          </a:bodyPr>
          <a:lstStyle/>
          <a:p>
            <a:pPr marL="514350" indent="-514350">
              <a:buAutoNum type="arabicPeriod"/>
            </a:pPr>
            <a:r>
              <a:rPr lang="en-US" dirty="0"/>
              <a:t>have the power to decide for themselves what type of political content can be posted and removed from their platforms.</a:t>
            </a:r>
          </a:p>
          <a:p>
            <a:pPr marL="514350" indent="-514350">
              <a:buAutoNum type="arabicPeriod"/>
            </a:pPr>
            <a:r>
              <a:rPr lang="en-US" dirty="0"/>
              <a:t>be subject to regulation by elected officials, who would define what content is allowed and not allowed on the platforms.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237</a:t>
            </a:fld>
            <a:endParaRPr lang="en-US"/>
          </a:p>
        </p:txBody>
      </p:sp>
    </p:spTree>
    <p:extLst>
      <p:ext uri="{BB962C8B-B14F-4D97-AF65-F5344CB8AC3E}">
        <p14:creationId xmlns:p14="http://schemas.microsoft.com/office/powerpoint/2010/main" val="14575615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238</a:t>
            </a:fld>
            <a:endParaRPr lang="en-US"/>
          </a:p>
        </p:txBody>
      </p:sp>
    </p:spTree>
    <p:extLst>
      <p:ext uri="{BB962C8B-B14F-4D97-AF65-F5344CB8AC3E}">
        <p14:creationId xmlns:p14="http://schemas.microsoft.com/office/powerpoint/2010/main" val="28295525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41935" y="-421717"/>
            <a:ext cx="11401425" cy="666383"/>
          </a:xfrm>
        </p:spPr>
        <p:txBody>
          <a:bodyPr>
            <a:noAutofit/>
          </a:bodyPr>
          <a:lstStyle/>
          <a:p>
            <a:pPr marL="0" marR="0">
              <a:lnSpc>
                <a:spcPct val="107000"/>
              </a:lnSpc>
              <a:spcBef>
                <a:spcPts val="0"/>
              </a:spcBef>
              <a:spcAft>
                <a:spcPts val="800"/>
              </a:spcAft>
            </a:pPr>
            <a:br>
              <a:rPr lang="en-US" sz="4000" dirty="0"/>
            </a:b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Social media companies like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Facebook and Twitter should</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98040" y="2211546"/>
            <a:ext cx="7534275" cy="3053079"/>
          </a:xfrm>
        </p:spPr>
        <p:txBody>
          <a:bodyPr>
            <a:normAutofit/>
          </a:bodyPr>
          <a:lstStyle/>
          <a:p>
            <a:pPr marL="514350" indent="-514350">
              <a:buAutoNum type="arabicPeriod"/>
            </a:pPr>
            <a:r>
              <a:rPr lang="en-US" dirty="0"/>
              <a:t>have the power to decide for themselves what type of political content can be posted and removed from their platforms.</a:t>
            </a:r>
          </a:p>
          <a:p>
            <a:pPr marL="514350" indent="-514350">
              <a:buAutoNum type="arabicPeriod"/>
            </a:pPr>
            <a:r>
              <a:rPr lang="en-US" dirty="0"/>
              <a:t>be subject to regulation by elected officials, who would define what content is allowed and not allowed on the platforms.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239</a:t>
            </a:fld>
            <a:endParaRPr lang="en-US"/>
          </a:p>
        </p:txBody>
      </p:sp>
      <p:sp>
        <p:nvSpPr>
          <p:cNvPr id="6" name="TextBox 5">
            <a:extLst>
              <a:ext uri="{FF2B5EF4-FFF2-40B4-BE49-F238E27FC236}">
                <a16:creationId xmlns:a16="http://schemas.microsoft.com/office/drawing/2014/main" id="{F378525B-EB0A-4422-85E7-43307E51B01E}"/>
              </a:ext>
            </a:extLst>
          </p:cNvPr>
          <p:cNvSpPr txBox="1"/>
          <p:nvPr/>
        </p:nvSpPr>
        <p:spPr>
          <a:xfrm>
            <a:off x="1584960" y="5059680"/>
            <a:ext cx="957184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170776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120" y="203200"/>
            <a:ext cx="9570720" cy="1168400"/>
          </a:xfrm>
        </p:spPr>
        <p:txBody>
          <a:bodyPr>
            <a:noAutofit/>
          </a:bodyPr>
          <a:lstStyle/>
          <a:p>
            <a:pPr algn="ctr"/>
            <a:r>
              <a:rPr lang="en-US" sz="4000" b="1" dirty="0">
                <a:solidFill>
                  <a:srgbClr val="C00000"/>
                </a:solidFill>
              </a:rPr>
              <a:t>Individualism and Income Inequality</a:t>
            </a:r>
            <a:br>
              <a:rPr lang="en-US" sz="4000" dirty="0"/>
            </a:br>
            <a:endParaRPr lang="en-US" sz="4000" dirty="0"/>
          </a:p>
        </p:txBody>
      </p:sp>
      <p:graphicFrame>
        <p:nvGraphicFramePr>
          <p:cNvPr id="4" name="Content Placeholder 3"/>
          <p:cNvGraphicFramePr>
            <a:graphicFrameLocks noGrp="1"/>
          </p:cNvGraphicFramePr>
          <p:nvPr>
            <p:ph sz="quarter" idx="1"/>
          </p:nvPr>
        </p:nvGraphicFramePr>
        <p:xfrm>
          <a:off x="2209800" y="1727994"/>
          <a:ext cx="82296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9857" y="6249724"/>
            <a:ext cx="6880756" cy="276999"/>
          </a:xfrm>
          <a:prstGeom prst="rect">
            <a:avLst/>
          </a:prstGeom>
          <a:noFill/>
        </p:spPr>
        <p:txBody>
          <a:bodyPr wrap="square" rtlCol="0">
            <a:spAutoFit/>
          </a:bodyPr>
          <a:lstStyle/>
          <a:p>
            <a:r>
              <a:rPr lang="en-US" sz="1200" dirty="0"/>
              <a:t>Source: OECD, 2020</a:t>
            </a:r>
          </a:p>
        </p:txBody>
      </p:sp>
      <p:sp>
        <p:nvSpPr>
          <p:cNvPr id="3" name="Footer Placeholder 2">
            <a:extLst>
              <a:ext uri="{FF2B5EF4-FFF2-40B4-BE49-F238E27FC236}">
                <a16:creationId xmlns:a16="http://schemas.microsoft.com/office/drawing/2014/main" id="{051CE776-766C-4849-82E4-70F8276CF678}"/>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40A7D3A6-B2D1-4F83-8281-3C0984BB6DC3}"/>
              </a:ext>
            </a:extLst>
          </p:cNvPr>
          <p:cNvSpPr>
            <a:spLocks noGrp="1"/>
          </p:cNvSpPr>
          <p:nvPr>
            <p:ph type="sldNum" sz="quarter" idx="12"/>
          </p:nvPr>
        </p:nvSpPr>
        <p:spPr/>
        <p:txBody>
          <a:bodyPr>
            <a:normAutofit lnSpcReduction="10000"/>
          </a:bodyPr>
          <a:lstStyle/>
          <a:p>
            <a:fld id="{F0C94032-CD4C-4C25-B0C2-CEC720522D92}" type="slidenum">
              <a:rPr kumimoji="0" lang="en-US" smtClean="0"/>
              <a:pPr/>
              <a:t>24</a:t>
            </a:fld>
            <a:endParaRPr kumimoji="0" lang="en-US" dirty="0">
              <a:solidFill>
                <a:srgbClr val="FFFFFF"/>
              </a:solidFill>
            </a:endParaRPr>
          </a:p>
        </p:txBody>
      </p:sp>
    </p:spTree>
    <p:extLst>
      <p:ext uri="{BB962C8B-B14F-4D97-AF65-F5344CB8AC3E}">
        <p14:creationId xmlns:p14="http://schemas.microsoft.com/office/powerpoint/2010/main" val="33432161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F7D3-77AA-4417-B25E-E35512B17ABB}"/>
              </a:ext>
            </a:extLst>
          </p:cNvPr>
          <p:cNvSpPr>
            <a:spLocks noGrp="1"/>
          </p:cNvSpPr>
          <p:nvPr>
            <p:ph type="title"/>
          </p:nvPr>
        </p:nvSpPr>
        <p:spPr>
          <a:xfrm>
            <a:off x="457200" y="136256"/>
            <a:ext cx="11277600" cy="1631583"/>
          </a:xfrm>
        </p:spPr>
        <p:txBody>
          <a:bodyPr>
            <a:normAutofit/>
          </a:bodyPr>
          <a:lstStyle/>
          <a:p>
            <a:r>
              <a:rPr lang="en-US" dirty="0"/>
              <a:t>What Americans think about the issue of regulating content of social media platforms -</a:t>
            </a:r>
          </a:p>
        </p:txBody>
      </p:sp>
      <p:graphicFrame>
        <p:nvGraphicFramePr>
          <p:cNvPr id="8" name="Content Placeholder 7">
            <a:extLst>
              <a:ext uri="{FF2B5EF4-FFF2-40B4-BE49-F238E27FC236}">
                <a16:creationId xmlns:a16="http://schemas.microsoft.com/office/drawing/2014/main" id="{00479CE1-2FCE-4FE6-BBD2-AE1971F6FD73}"/>
              </a:ext>
            </a:extLst>
          </p:cNvPr>
          <p:cNvGraphicFramePr>
            <a:graphicFrameLocks noGrp="1"/>
          </p:cNvGraphicFramePr>
          <p:nvPr>
            <p:ph idx="1"/>
          </p:nvPr>
        </p:nvGraphicFramePr>
        <p:xfrm>
          <a:off x="609600" y="1600200"/>
          <a:ext cx="10972800" cy="43535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0548064-815E-4F55-AFD1-83C928821256}"/>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DB3F2794-83A6-43D0-A1D0-F4D1B08E6AFF}"/>
              </a:ext>
            </a:extLst>
          </p:cNvPr>
          <p:cNvSpPr>
            <a:spLocks noGrp="1"/>
          </p:cNvSpPr>
          <p:nvPr>
            <p:ph type="sldNum" sz="quarter" idx="12"/>
          </p:nvPr>
        </p:nvSpPr>
        <p:spPr/>
        <p:txBody>
          <a:bodyPr>
            <a:normAutofit lnSpcReduction="10000"/>
          </a:bodyPr>
          <a:lstStyle/>
          <a:p>
            <a:fld id="{20BC5037-A240-4F61-9152-036A0AF9E395}" type="slidenum">
              <a:rPr lang="en-US" smtClean="0"/>
              <a:t>240</a:t>
            </a:fld>
            <a:endParaRPr lang="en-US"/>
          </a:p>
        </p:txBody>
      </p:sp>
      <p:sp>
        <p:nvSpPr>
          <p:cNvPr id="3" name="TextBox 2">
            <a:extLst>
              <a:ext uri="{FF2B5EF4-FFF2-40B4-BE49-F238E27FC236}">
                <a16:creationId xmlns:a16="http://schemas.microsoft.com/office/drawing/2014/main" id="{4432A7B7-19D4-4A9F-8E10-D5FEFBB26D6D}"/>
              </a:ext>
            </a:extLst>
          </p:cNvPr>
          <p:cNvSpPr txBox="1"/>
          <p:nvPr/>
        </p:nvSpPr>
        <p:spPr>
          <a:xfrm>
            <a:off x="304800" y="6278880"/>
            <a:ext cx="5435600" cy="369332"/>
          </a:xfrm>
          <a:prstGeom prst="rect">
            <a:avLst/>
          </a:prstGeom>
          <a:noFill/>
        </p:spPr>
        <p:txBody>
          <a:bodyPr wrap="square" rtlCol="0">
            <a:spAutoFit/>
          </a:bodyPr>
          <a:lstStyle/>
          <a:p>
            <a:r>
              <a:rPr lang="en-US" dirty="0"/>
              <a:t>Source: Harvard University/Harris poll, 2021</a:t>
            </a:r>
          </a:p>
        </p:txBody>
      </p:sp>
    </p:spTree>
    <p:extLst>
      <p:ext uri="{BB962C8B-B14F-4D97-AF65-F5344CB8AC3E}">
        <p14:creationId xmlns:p14="http://schemas.microsoft.com/office/powerpoint/2010/main" val="19969840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15312" y="2437618"/>
            <a:ext cx="3179611" cy="1072662"/>
          </a:xfrm>
        </p:spPr>
        <p:txBody>
          <a:bodyPr/>
          <a:lstStyle/>
          <a:p>
            <a:r>
              <a:rPr lang="en-US" sz="2800" dirty="0">
                <a:solidFill>
                  <a:prstClr val="white"/>
                </a:solidFill>
                <a:latin typeface="Sanserif"/>
              </a:rPr>
              <a:t>Chapter 11: Congress</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15312" y="3510281"/>
            <a:ext cx="3035808" cy="1305243"/>
          </a:xfrm>
        </p:spPr>
        <p:txBody>
          <a:bodyPr/>
          <a:lstStyle/>
          <a:p>
            <a:pPr defTabSz="457200">
              <a:spcBef>
                <a:spcPct val="20000"/>
              </a:spcBef>
              <a:spcAft>
                <a:spcPts val="0"/>
              </a:spcAft>
              <a:defRPr/>
            </a:pPr>
            <a:r>
              <a:rPr lang="en-US" sz="2400" b="1" dirty="0">
                <a:solidFill>
                  <a:prstClr val="white"/>
                </a:solidFill>
                <a:latin typeface="Sanserif"/>
              </a:rPr>
              <a:t>Balancing National Goals and Local Interests</a:t>
            </a:r>
          </a:p>
        </p:txBody>
      </p:sp>
      <p:sp>
        <p:nvSpPr>
          <p:cNvPr id="6" name="TextBox 5">
            <a:extLst>
              <a:ext uri="{FF2B5EF4-FFF2-40B4-BE49-F238E27FC236}">
                <a16:creationId xmlns:a16="http://schemas.microsoft.com/office/drawing/2014/main" id="{47CC81B9-C58A-4F00-BFAD-E0F80D14444E}"/>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AD9069A0-0D9E-4637-8DB8-AB51B8048683}"/>
              </a:ext>
            </a:extLst>
          </p:cNvPr>
          <p:cNvSpPr>
            <a:spLocks noGrp="1"/>
          </p:cNvSpPr>
          <p:nvPr>
            <p:ph type="pic" sz="quarter" idx="11"/>
          </p:nvPr>
        </p:nvSpPr>
        <p:spPr/>
      </p:sp>
      <p:pic>
        <p:nvPicPr>
          <p:cNvPr id="9" name="Picture 8">
            <a:extLst>
              <a:ext uri="{FF2B5EF4-FFF2-40B4-BE49-F238E27FC236}">
                <a16:creationId xmlns:a16="http://schemas.microsoft.com/office/drawing/2014/main" id="{14236B0D-A2D8-4F2B-A5C0-6D2C7A1FED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3625" y="808371"/>
            <a:ext cx="3732157"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25932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56069" y="211416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11, </a:t>
            </a:r>
          </a:p>
          <a:p>
            <a:pPr marL="0" indent="0" algn="ctr" defTabSz="457200">
              <a:spcBef>
                <a:spcPts val="1800"/>
              </a:spcBef>
              <a:spcAft>
                <a:spcPts val="0"/>
              </a:spcAft>
              <a:buNone/>
              <a:defRPr/>
            </a:pPr>
            <a:r>
              <a:rPr lang="en-US" altLang="en-US" sz="4400" b="1" dirty="0">
                <a:solidFill>
                  <a:srgbClr val="C00000"/>
                </a:solidFill>
                <a:latin typeface="Sanserif"/>
              </a:rPr>
              <a:t>Congress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242</a:t>
            </a:fld>
            <a:endParaRPr lang="en-US" dirty="0">
              <a:solidFill>
                <a:srgbClr val="000000"/>
              </a:solidFill>
              <a:latin typeface="Sanserif"/>
            </a:endParaRPr>
          </a:p>
        </p:txBody>
      </p:sp>
    </p:spTree>
    <p:extLst>
      <p:ext uri="{BB962C8B-B14F-4D97-AF65-F5344CB8AC3E}">
        <p14:creationId xmlns:p14="http://schemas.microsoft.com/office/powerpoint/2010/main" val="21499304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120" y="76200"/>
            <a:ext cx="8742680" cy="1252728"/>
          </a:xfrm>
        </p:spPr>
        <p:txBody>
          <a:bodyPr>
            <a:normAutofit/>
          </a:bodyPr>
          <a:lstStyle/>
          <a:p>
            <a:r>
              <a:rPr lang="en-US" sz="4000" dirty="0"/>
              <a:t>Goals of a Member of Congress</a:t>
            </a:r>
          </a:p>
        </p:txBody>
      </p:sp>
      <p:sp>
        <p:nvSpPr>
          <p:cNvPr id="3" name="Content Placeholder 2"/>
          <p:cNvSpPr>
            <a:spLocks noGrp="1"/>
          </p:cNvSpPr>
          <p:nvPr>
            <p:ph sz="quarter" idx="1"/>
          </p:nvPr>
        </p:nvSpPr>
        <p:spPr>
          <a:xfrm>
            <a:off x="1849120" y="1600200"/>
            <a:ext cx="9276080" cy="4800601"/>
          </a:xfrm>
        </p:spPr>
        <p:txBody>
          <a:bodyPr>
            <a:normAutofit lnSpcReduction="10000"/>
          </a:bodyPr>
          <a:lstStyle/>
          <a:p>
            <a:pPr marL="0" indent="0">
              <a:buNone/>
            </a:pPr>
            <a:r>
              <a:rPr lang="en-US" sz="3200" dirty="0"/>
              <a:t>1.   Staying in Office</a:t>
            </a:r>
          </a:p>
          <a:p>
            <a:pPr marL="0" indent="0">
              <a:buNone/>
            </a:pPr>
            <a:r>
              <a:rPr lang="en-US" sz="3200" dirty="0"/>
              <a:t>	</a:t>
            </a:r>
          </a:p>
          <a:p>
            <a:pPr marL="0" indent="0">
              <a:buNone/>
            </a:pPr>
            <a:r>
              <a:rPr lang="en-US" sz="3200" dirty="0">
                <a:solidFill>
                  <a:srgbClr val="002060"/>
                </a:solidFill>
              </a:rPr>
              <a:t>2.  Making a Difference </a:t>
            </a:r>
          </a:p>
          <a:p>
            <a:pPr marL="0" indent="0">
              <a:buClr>
                <a:srgbClr val="4F81BD"/>
              </a:buClr>
              <a:buNone/>
            </a:pPr>
            <a:r>
              <a:rPr lang="en-US" sz="3200" dirty="0">
                <a:solidFill>
                  <a:srgbClr val="002060"/>
                </a:solidFill>
              </a:rPr>
              <a:t>	</a:t>
            </a:r>
          </a:p>
          <a:p>
            <a:pPr marL="0" indent="0">
              <a:buClr>
                <a:srgbClr val="4F81BD"/>
              </a:buClr>
              <a:buNone/>
            </a:pPr>
            <a:r>
              <a:rPr lang="en-US" dirty="0"/>
              <a:t>       	For most members of Congress, the first goal has 	priority. They have chosen a career in politics 		and a seat in Congress is as high a position as they can 	reasonably expect to attain. As well, if they lose 	reelection, they no longer have a direct say in the 	making of national policy,`</a:t>
            </a:r>
          </a:p>
        </p:txBody>
      </p:sp>
      <p:sp>
        <p:nvSpPr>
          <p:cNvPr id="4" name="Footer Placeholder 3">
            <a:extLst>
              <a:ext uri="{FF2B5EF4-FFF2-40B4-BE49-F238E27FC236}">
                <a16:creationId xmlns:a16="http://schemas.microsoft.com/office/drawing/2014/main" id="{AC2F2B75-6645-4838-A10F-F5E870EFEFA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5E825969-92A4-4723-98DF-1C6A20E70AE5}"/>
              </a:ext>
            </a:extLst>
          </p:cNvPr>
          <p:cNvSpPr>
            <a:spLocks noGrp="1"/>
          </p:cNvSpPr>
          <p:nvPr>
            <p:ph type="sldNum" sz="quarter" idx="12"/>
          </p:nvPr>
        </p:nvSpPr>
        <p:spPr/>
        <p:txBody>
          <a:bodyPr>
            <a:normAutofit lnSpcReduction="10000"/>
          </a:bodyPr>
          <a:lstStyle/>
          <a:p>
            <a:fld id="{F0C94032-CD4C-4C25-B0C2-CEC720522D92}" type="slidenum">
              <a:rPr kumimoji="0" lang="en-US" smtClean="0"/>
              <a:pPr/>
              <a:t>243</a:t>
            </a:fld>
            <a:endParaRPr kumimoji="0" lang="en-US" dirty="0">
              <a:solidFill>
                <a:srgbClr val="FFFFFF"/>
              </a:solidFill>
            </a:endParaRPr>
          </a:p>
        </p:txBody>
      </p:sp>
    </p:spTree>
    <p:extLst>
      <p:ext uri="{BB962C8B-B14F-4D97-AF65-F5344CB8AC3E}">
        <p14:creationId xmlns:p14="http://schemas.microsoft.com/office/powerpoint/2010/main" val="36222040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76200"/>
            <a:ext cx="11379200" cy="1305560"/>
          </a:xfrm>
        </p:spPr>
        <p:txBody>
          <a:bodyPr>
            <a:normAutofit fontScale="90000"/>
          </a:bodyPr>
          <a:lstStyle/>
          <a:p>
            <a:r>
              <a:rPr lang="en-US" sz="2800" dirty="0">
                <a:solidFill>
                  <a:schemeClr val="tx1"/>
                </a:solidFill>
              </a:rPr>
              <a:t>Compared with members of European parliaments, members of Congress are typically more attentive to the constituents.</a:t>
            </a:r>
            <a:br>
              <a:rPr lang="en-US" sz="2800" dirty="0"/>
            </a:br>
            <a:r>
              <a:rPr lang="en-US" sz="2200" dirty="0">
                <a:solidFill>
                  <a:schemeClr val="tx1"/>
                </a:solidFill>
              </a:rPr>
              <a:t>POLL: </a:t>
            </a:r>
            <a:r>
              <a:rPr lang="en-US" sz="2200" dirty="0"/>
              <a:t>Which factor is </a:t>
            </a:r>
            <a:r>
              <a:rPr lang="en-US" sz="2200" u="sng" dirty="0"/>
              <a:t>not</a:t>
            </a:r>
            <a:r>
              <a:rPr lang="en-US" sz="2200" dirty="0"/>
              <a:t> a reason why members of Congress are closely attentive to their constituents?</a:t>
            </a:r>
          </a:p>
        </p:txBody>
      </p:sp>
      <p:sp>
        <p:nvSpPr>
          <p:cNvPr id="3" name="Content Placeholder 2"/>
          <p:cNvSpPr>
            <a:spLocks noGrp="1"/>
          </p:cNvSpPr>
          <p:nvPr>
            <p:ph sz="quarter" idx="1"/>
          </p:nvPr>
        </p:nvSpPr>
        <p:spPr>
          <a:xfrm>
            <a:off x="1422400" y="1600200"/>
            <a:ext cx="9966960" cy="5105400"/>
          </a:xfrm>
        </p:spPr>
        <p:txBody>
          <a:bodyPr>
            <a:normAutofit/>
          </a:bodyPr>
          <a:lstStyle/>
          <a:p>
            <a:pPr marL="514350" indent="-514350">
              <a:buFont typeface="+mj-lt"/>
              <a:buAutoNum type="arabicPeriod"/>
            </a:pPr>
            <a:r>
              <a:rPr lang="en-US" dirty="0"/>
              <a:t>The U.S. Constitution requires House members to be a resident of the district they represent and requires Senators to be a resident of the state they represent.</a:t>
            </a:r>
          </a:p>
          <a:p>
            <a:pPr marL="514350" indent="-514350">
              <a:buFont typeface="+mj-lt"/>
              <a:buAutoNum type="arabicPeriod"/>
            </a:pPr>
            <a:r>
              <a:rPr lang="en-US" dirty="0"/>
              <a:t>Members of Congress are elected through a single-member plurality district system of election.</a:t>
            </a:r>
          </a:p>
          <a:p>
            <a:pPr marL="514350" indent="-514350">
              <a:buFont typeface="+mj-lt"/>
              <a:buAutoNum type="arabicPeriod"/>
            </a:pPr>
            <a:r>
              <a:rPr lang="en-US" dirty="0"/>
              <a:t>Members of Congress are largely responsible for organizing their own campaigns and generating the voter support needed to win reelection.</a:t>
            </a:r>
          </a:p>
          <a:p>
            <a:pPr marL="514350" indent="-514350">
              <a:buFont typeface="+mj-lt"/>
              <a:buAutoNum type="arabicPeriod"/>
            </a:pPr>
            <a:r>
              <a:rPr lang="en-US" dirty="0"/>
              <a:t>None of the above. All of these factors lead members of Congress to be attentive to their constituents.</a:t>
            </a:r>
          </a:p>
          <a:p>
            <a:endParaRPr lang="en-US" dirty="0"/>
          </a:p>
        </p:txBody>
      </p:sp>
      <p:sp>
        <p:nvSpPr>
          <p:cNvPr id="4" name="Footer Placeholder 3">
            <a:extLst>
              <a:ext uri="{FF2B5EF4-FFF2-40B4-BE49-F238E27FC236}">
                <a16:creationId xmlns:a16="http://schemas.microsoft.com/office/drawing/2014/main" id="{F3E2A641-3F24-4B72-879E-46476CFC7DD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5ED432F2-6D57-4D04-AE5C-894933C0C248}"/>
              </a:ext>
            </a:extLst>
          </p:cNvPr>
          <p:cNvSpPr>
            <a:spLocks noGrp="1"/>
          </p:cNvSpPr>
          <p:nvPr>
            <p:ph type="sldNum" sz="quarter" idx="12"/>
          </p:nvPr>
        </p:nvSpPr>
        <p:spPr/>
        <p:txBody>
          <a:bodyPr>
            <a:normAutofit lnSpcReduction="10000"/>
          </a:bodyPr>
          <a:lstStyle/>
          <a:p>
            <a:fld id="{F0C94032-CD4C-4C25-B0C2-CEC720522D92}" type="slidenum">
              <a:rPr kumimoji="0" lang="en-US" smtClean="0"/>
              <a:pPr/>
              <a:t>244</a:t>
            </a:fld>
            <a:endParaRPr kumimoji="0" lang="en-US" dirty="0">
              <a:solidFill>
                <a:srgbClr val="FFFFFF"/>
              </a:solidFill>
            </a:endParaRPr>
          </a:p>
        </p:txBody>
      </p:sp>
    </p:spTree>
    <p:extLst>
      <p:ext uri="{BB962C8B-B14F-4D97-AF65-F5344CB8AC3E}">
        <p14:creationId xmlns:p14="http://schemas.microsoft.com/office/powerpoint/2010/main" val="33948726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76200"/>
            <a:ext cx="11379200" cy="1305560"/>
          </a:xfrm>
        </p:spPr>
        <p:txBody>
          <a:bodyPr>
            <a:normAutofit/>
          </a:bodyPr>
          <a:lstStyle/>
          <a:p>
            <a:r>
              <a:rPr lang="en-US" sz="2800" dirty="0"/>
              <a:t>Reasons why members of Congress are more attentive to their constituents than is typical of members of European parliaments.</a:t>
            </a:r>
          </a:p>
        </p:txBody>
      </p:sp>
      <p:sp>
        <p:nvSpPr>
          <p:cNvPr id="3" name="Content Placeholder 2"/>
          <p:cNvSpPr>
            <a:spLocks noGrp="1"/>
          </p:cNvSpPr>
          <p:nvPr>
            <p:ph sz="quarter" idx="1"/>
          </p:nvPr>
        </p:nvSpPr>
        <p:spPr>
          <a:xfrm>
            <a:off x="1391920" y="1600200"/>
            <a:ext cx="10017760" cy="5105400"/>
          </a:xfrm>
        </p:spPr>
        <p:txBody>
          <a:bodyPr>
            <a:normAutofit fontScale="92500" lnSpcReduction="10000"/>
          </a:bodyPr>
          <a:lstStyle/>
          <a:p>
            <a:pPr marL="514350" indent="-514350">
              <a:buFont typeface="+mj-lt"/>
              <a:buAutoNum type="arabicPeriod"/>
            </a:pPr>
            <a:r>
              <a:rPr lang="en-US" b="1" dirty="0"/>
              <a:t>Must be a resident of district or state they represent</a:t>
            </a:r>
            <a:r>
              <a:rPr lang="en-US" dirty="0"/>
              <a:t>. (As opposed to systems that do not have residency requirement, such as the UK Parliament.)</a:t>
            </a:r>
          </a:p>
          <a:p>
            <a:pPr marL="514350" indent="-514350">
              <a:buFont typeface="+mj-lt"/>
              <a:buAutoNum type="arabicPeriod"/>
            </a:pPr>
            <a:r>
              <a:rPr lang="en-US" b="1" dirty="0"/>
              <a:t>First-past-the-post electoral system </a:t>
            </a:r>
            <a:r>
              <a:rPr lang="en-US" dirty="0"/>
              <a:t>(aka—single-member plurality district system): you can only gain a seat in Congress by getting the most votes in your state or district. (As opposed to the list system used in many parliamentary systems. With list system, a party gets seats in proportion to its percentage of the vote and allocates these seats to its listed candidates. For example, if a party wins 25 seats, the first 25 candidates on its list are elected to office.)</a:t>
            </a:r>
          </a:p>
          <a:p>
            <a:pPr marL="514350" indent="-514350">
              <a:buFont typeface="+mj-lt"/>
              <a:buAutoNum type="arabicPeriod"/>
            </a:pPr>
            <a:r>
              <a:rPr lang="en-US" b="1" dirty="0"/>
              <a:t>Candidate-centered campaign</a:t>
            </a:r>
            <a:r>
              <a:rPr lang="en-US" dirty="0"/>
              <a:t>: burden falls directly on candidate, who organizes campaign to fit state or district’s voters. (As opposed to top-down party-centered campaigns that are common in Europe.)</a:t>
            </a:r>
          </a:p>
          <a:p>
            <a:endParaRPr lang="en-US" dirty="0"/>
          </a:p>
          <a:p>
            <a:endParaRPr lang="en-US" dirty="0"/>
          </a:p>
        </p:txBody>
      </p:sp>
      <p:sp>
        <p:nvSpPr>
          <p:cNvPr id="4" name="Footer Placeholder 3">
            <a:extLst>
              <a:ext uri="{FF2B5EF4-FFF2-40B4-BE49-F238E27FC236}">
                <a16:creationId xmlns:a16="http://schemas.microsoft.com/office/drawing/2014/main" id="{EAEA45B6-9941-4EF5-B054-EBF4A40C34B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06248F4D-30F9-4D0A-B2CA-675124140025}"/>
              </a:ext>
            </a:extLst>
          </p:cNvPr>
          <p:cNvSpPr>
            <a:spLocks noGrp="1"/>
          </p:cNvSpPr>
          <p:nvPr>
            <p:ph type="sldNum" sz="quarter" idx="12"/>
          </p:nvPr>
        </p:nvSpPr>
        <p:spPr/>
        <p:txBody>
          <a:bodyPr>
            <a:normAutofit lnSpcReduction="10000"/>
          </a:bodyPr>
          <a:lstStyle/>
          <a:p>
            <a:fld id="{F0C94032-CD4C-4C25-B0C2-CEC720522D92}" type="slidenum">
              <a:rPr kumimoji="0" lang="en-US" smtClean="0"/>
              <a:pPr/>
              <a:t>245</a:t>
            </a:fld>
            <a:endParaRPr kumimoji="0" lang="en-US" dirty="0">
              <a:solidFill>
                <a:srgbClr val="FFFFFF"/>
              </a:solidFill>
            </a:endParaRPr>
          </a:p>
        </p:txBody>
      </p:sp>
    </p:spTree>
    <p:extLst>
      <p:ext uri="{BB962C8B-B14F-4D97-AF65-F5344CB8AC3E}">
        <p14:creationId xmlns:p14="http://schemas.microsoft.com/office/powerpoint/2010/main" val="231478289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6256"/>
            <a:ext cx="11816080" cy="1387744"/>
          </a:xfrm>
        </p:spPr>
        <p:txBody>
          <a:bodyPr>
            <a:normAutofit/>
          </a:bodyPr>
          <a:lstStyle/>
          <a:p>
            <a:r>
              <a:rPr lang="en-US" sz="2800" dirty="0"/>
              <a:t>Although burden of reelection falls largely on incumbent members of Congress, the fact that they hold office has advantages</a:t>
            </a:r>
          </a:p>
        </p:txBody>
      </p:sp>
      <p:sp>
        <p:nvSpPr>
          <p:cNvPr id="3" name="Content Placeholder 2"/>
          <p:cNvSpPr>
            <a:spLocks noGrp="1"/>
          </p:cNvSpPr>
          <p:nvPr>
            <p:ph sz="quarter" idx="1"/>
          </p:nvPr>
        </p:nvSpPr>
        <p:spPr>
          <a:xfrm>
            <a:off x="1605280" y="1737360"/>
            <a:ext cx="8684768" cy="4358640"/>
          </a:xfrm>
        </p:spPr>
        <p:txBody>
          <a:bodyPr>
            <a:normAutofit fontScale="85000" lnSpcReduction="20000"/>
          </a:bodyPr>
          <a:lstStyle/>
          <a:p>
            <a:r>
              <a:rPr lang="en-US" b="1" dirty="0"/>
              <a:t>One advantage is the resources that come with being a member of Congress,</a:t>
            </a:r>
          </a:p>
          <a:p>
            <a:endParaRPr lang="en-US" b="1" dirty="0"/>
          </a:p>
          <a:p>
            <a:r>
              <a:rPr lang="en-US" b="1" dirty="0"/>
              <a:t>Office staff</a:t>
            </a:r>
            <a:r>
              <a:rPr lang="en-US" dirty="0"/>
              <a:t>—18 for House members; 30-50 for senators (</a:t>
            </a:r>
            <a:r>
              <a:rPr lang="en-US" sz="2400" dirty="0"/>
              <a:t>MP in UK House of Commons gets a staff of two</a:t>
            </a:r>
            <a:r>
              <a:rPr lang="en-US" dirty="0"/>
              <a:t>). Much of the staff time of a member of Congress is used to promote the member’s reelection chances.</a:t>
            </a:r>
          </a:p>
          <a:p>
            <a:endParaRPr lang="en-US" dirty="0"/>
          </a:p>
          <a:p>
            <a:r>
              <a:rPr lang="en-US" b="1" dirty="0"/>
              <a:t>Schedule and travel support</a:t>
            </a:r>
            <a:r>
              <a:rPr lang="en-US" dirty="0"/>
              <a:t>— Congress is normally in session Tuesday through Thursday, which allows members of Congress to spend weekends in their state or district reaching out to voters.</a:t>
            </a:r>
          </a:p>
          <a:p>
            <a:endParaRPr lang="en-US" dirty="0"/>
          </a:p>
          <a:p>
            <a:r>
              <a:rPr lang="en-US" i="1" dirty="0"/>
              <a:t>	</a:t>
            </a:r>
            <a:endParaRPr lang="en-US" dirty="0"/>
          </a:p>
          <a:p>
            <a:endParaRPr lang="en-US" dirty="0"/>
          </a:p>
        </p:txBody>
      </p:sp>
      <p:sp>
        <p:nvSpPr>
          <p:cNvPr id="4" name="Footer Placeholder 3">
            <a:extLst>
              <a:ext uri="{FF2B5EF4-FFF2-40B4-BE49-F238E27FC236}">
                <a16:creationId xmlns:a16="http://schemas.microsoft.com/office/drawing/2014/main" id="{C2546520-6F96-4E6B-AED6-3D365548CD23}"/>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BEB2621-EDED-4210-B216-64BDA3F1D23B}"/>
              </a:ext>
            </a:extLst>
          </p:cNvPr>
          <p:cNvSpPr>
            <a:spLocks noGrp="1"/>
          </p:cNvSpPr>
          <p:nvPr>
            <p:ph type="sldNum" sz="quarter" idx="12"/>
          </p:nvPr>
        </p:nvSpPr>
        <p:spPr/>
        <p:txBody>
          <a:bodyPr>
            <a:normAutofit lnSpcReduction="10000"/>
          </a:bodyPr>
          <a:lstStyle/>
          <a:p>
            <a:fld id="{F0C94032-CD4C-4C25-B0C2-CEC720522D92}" type="slidenum">
              <a:rPr kumimoji="0" lang="en-US" smtClean="0"/>
              <a:pPr/>
              <a:t>246</a:t>
            </a:fld>
            <a:endParaRPr kumimoji="0" lang="en-US" dirty="0">
              <a:solidFill>
                <a:srgbClr val="FFFFFF"/>
              </a:solidFill>
            </a:endParaRPr>
          </a:p>
        </p:txBody>
      </p:sp>
    </p:spTree>
    <p:extLst>
      <p:ext uri="{BB962C8B-B14F-4D97-AF65-F5344CB8AC3E}">
        <p14:creationId xmlns:p14="http://schemas.microsoft.com/office/powerpoint/2010/main" val="67099388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1143000"/>
          </a:xfrm>
        </p:spPr>
        <p:txBody>
          <a:bodyPr>
            <a:noAutofit/>
          </a:bodyPr>
          <a:lstStyle/>
          <a:p>
            <a:pPr algn="ctr"/>
            <a:r>
              <a:rPr lang="en-US" sz="4000" dirty="0"/>
              <a:t>A Second Advantage of Incumbency:</a:t>
            </a:r>
            <a:br>
              <a:rPr lang="en-US" sz="4000" dirty="0"/>
            </a:br>
            <a:r>
              <a:rPr lang="en-US" sz="4000" dirty="0"/>
              <a:t>Campaign Fundraising</a:t>
            </a:r>
          </a:p>
        </p:txBody>
      </p:sp>
      <p:graphicFrame>
        <p:nvGraphicFramePr>
          <p:cNvPr id="4" name="Content Placeholder 3"/>
          <p:cNvGraphicFramePr>
            <a:graphicFrameLocks noGrp="1"/>
          </p:cNvGraphicFramePr>
          <p:nvPr>
            <p:ph sz="quarter" idx="1"/>
          </p:nvPr>
        </p:nvGraphicFramePr>
        <p:xfrm>
          <a:off x="1303655" y="1508760"/>
          <a:ext cx="7880985"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0269" y="6004560"/>
            <a:ext cx="2703112" cy="369332"/>
          </a:xfrm>
          <a:prstGeom prst="rect">
            <a:avLst/>
          </a:prstGeom>
          <a:noFill/>
        </p:spPr>
        <p:txBody>
          <a:bodyPr wrap="none" rtlCol="0">
            <a:spAutoFit/>
          </a:bodyPr>
          <a:lstStyle/>
          <a:p>
            <a:pPr>
              <a:defRPr/>
            </a:pPr>
            <a:r>
              <a:rPr lang="en-US" i="1" dirty="0">
                <a:solidFill>
                  <a:srgbClr val="002060"/>
                </a:solidFill>
                <a:latin typeface="Tw Cen MT"/>
              </a:rPr>
              <a:t>Source: Open Secrets, 2019</a:t>
            </a:r>
          </a:p>
        </p:txBody>
      </p:sp>
      <p:sp>
        <p:nvSpPr>
          <p:cNvPr id="3" name="TextBox 2">
            <a:extLst>
              <a:ext uri="{FF2B5EF4-FFF2-40B4-BE49-F238E27FC236}">
                <a16:creationId xmlns:a16="http://schemas.microsoft.com/office/drawing/2014/main" id="{43EFF695-DFC0-45F0-8D6F-7145FA7DC937}"/>
              </a:ext>
            </a:extLst>
          </p:cNvPr>
          <p:cNvSpPr txBox="1"/>
          <p:nvPr/>
        </p:nvSpPr>
        <p:spPr>
          <a:xfrm>
            <a:off x="9326880" y="2082800"/>
            <a:ext cx="2631440" cy="3416320"/>
          </a:xfrm>
          <a:prstGeom prst="rect">
            <a:avLst/>
          </a:prstGeom>
          <a:noFill/>
        </p:spPr>
        <p:txBody>
          <a:bodyPr wrap="square" rtlCol="0">
            <a:spAutoFit/>
          </a:bodyPr>
          <a:lstStyle/>
          <a:p>
            <a:r>
              <a:rPr lang="en-US" dirty="0"/>
              <a:t>The main sources of funding for congressional campaigns are individual donors and interest groups. Groups particularly tend to give to incumbents knowing that they’re likely to win and already positioned to help the group legislatively.</a:t>
            </a:r>
          </a:p>
        </p:txBody>
      </p:sp>
      <p:sp>
        <p:nvSpPr>
          <p:cNvPr id="6" name="Footer Placeholder 5">
            <a:extLst>
              <a:ext uri="{FF2B5EF4-FFF2-40B4-BE49-F238E27FC236}">
                <a16:creationId xmlns:a16="http://schemas.microsoft.com/office/drawing/2014/main" id="{6D99FDB6-175D-48F6-8A14-E658DB787E38}"/>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13532A7C-3F45-4F38-A6B7-044181CC6B81}"/>
              </a:ext>
            </a:extLst>
          </p:cNvPr>
          <p:cNvSpPr>
            <a:spLocks noGrp="1"/>
          </p:cNvSpPr>
          <p:nvPr>
            <p:ph type="sldNum" sz="quarter" idx="12"/>
          </p:nvPr>
        </p:nvSpPr>
        <p:spPr/>
        <p:txBody>
          <a:bodyPr>
            <a:normAutofit lnSpcReduction="10000"/>
          </a:bodyPr>
          <a:lstStyle/>
          <a:p>
            <a:fld id="{F0C94032-CD4C-4C25-B0C2-CEC720522D92}" type="slidenum">
              <a:rPr kumimoji="0" lang="en-US" smtClean="0"/>
              <a:pPr/>
              <a:t>247</a:t>
            </a:fld>
            <a:endParaRPr kumimoji="0" lang="en-US" dirty="0">
              <a:solidFill>
                <a:srgbClr val="FFFFFF"/>
              </a:solidFill>
            </a:endParaRPr>
          </a:p>
        </p:txBody>
      </p:sp>
    </p:spTree>
    <p:extLst>
      <p:ext uri="{BB962C8B-B14F-4D97-AF65-F5344CB8AC3E}">
        <p14:creationId xmlns:p14="http://schemas.microsoft.com/office/powerpoint/2010/main" val="322242831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8839200" cy="990600"/>
          </a:xfrm>
        </p:spPr>
        <p:txBody>
          <a:bodyPr>
            <a:normAutofit fontScale="90000"/>
          </a:bodyPr>
          <a:lstStyle/>
          <a:p>
            <a:pPr algn="ctr"/>
            <a:r>
              <a:rPr lang="en-US" dirty="0"/>
              <a:t>Another Advantage of Incumbency: </a:t>
            </a:r>
            <a:br>
              <a:rPr lang="en-US" dirty="0"/>
            </a:br>
            <a:r>
              <a:rPr lang="en-US" dirty="0"/>
              <a:t>Safe Seats (House of Representatives)</a:t>
            </a:r>
            <a:br>
              <a:rPr lang="en-US" dirty="0"/>
            </a:br>
            <a:endParaRPr lang="en-US" dirty="0"/>
          </a:p>
        </p:txBody>
      </p:sp>
      <p:graphicFrame>
        <p:nvGraphicFramePr>
          <p:cNvPr id="4" name="Content Placeholder 3"/>
          <p:cNvGraphicFramePr>
            <a:graphicFrameLocks noGrp="1"/>
          </p:cNvGraphicFramePr>
          <p:nvPr>
            <p:ph sz="quarter" idx="1"/>
          </p:nvPr>
        </p:nvGraphicFramePr>
        <p:xfrm>
          <a:off x="2136775" y="1600200"/>
          <a:ext cx="8153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9069E898-34CC-4AF9-A423-C9817A493D74}"/>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36E2DEFB-B566-49E2-83AE-5D2D63269312}"/>
              </a:ext>
            </a:extLst>
          </p:cNvPr>
          <p:cNvSpPr>
            <a:spLocks noGrp="1"/>
          </p:cNvSpPr>
          <p:nvPr>
            <p:ph type="sldNum" sz="quarter" idx="12"/>
          </p:nvPr>
        </p:nvSpPr>
        <p:spPr/>
        <p:txBody>
          <a:bodyPr>
            <a:normAutofit lnSpcReduction="10000"/>
          </a:bodyPr>
          <a:lstStyle/>
          <a:p>
            <a:fld id="{F0C94032-CD4C-4C25-B0C2-CEC720522D92}" type="slidenum">
              <a:rPr kumimoji="0" lang="en-US" smtClean="0"/>
              <a:pPr/>
              <a:t>248</a:t>
            </a:fld>
            <a:endParaRPr kumimoji="0" lang="en-US" dirty="0">
              <a:solidFill>
                <a:srgbClr val="FFFFFF"/>
              </a:solidFill>
            </a:endParaRPr>
          </a:p>
        </p:txBody>
      </p:sp>
    </p:spTree>
    <p:extLst>
      <p:ext uri="{BB962C8B-B14F-4D97-AF65-F5344CB8AC3E}">
        <p14:creationId xmlns:p14="http://schemas.microsoft.com/office/powerpoint/2010/main" val="20092660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991600" cy="990600"/>
          </a:xfrm>
        </p:spPr>
        <p:txBody>
          <a:bodyPr>
            <a:normAutofit/>
          </a:bodyPr>
          <a:lstStyle/>
          <a:p>
            <a:r>
              <a:rPr lang="en-US" dirty="0"/>
              <a:t>Safe seats are largely the result of</a:t>
            </a:r>
          </a:p>
        </p:txBody>
      </p:sp>
      <p:sp>
        <p:nvSpPr>
          <p:cNvPr id="3" name="Content Placeholder 2"/>
          <p:cNvSpPr>
            <a:spLocks noGrp="1"/>
          </p:cNvSpPr>
          <p:nvPr>
            <p:ph sz="quarter" idx="1"/>
          </p:nvPr>
        </p:nvSpPr>
        <p:spPr>
          <a:xfrm>
            <a:off x="1178560" y="1544320"/>
            <a:ext cx="9987280" cy="4114800"/>
          </a:xfrm>
        </p:spPr>
        <p:txBody>
          <a:bodyPr>
            <a:normAutofit fontScale="77500" lnSpcReduction="20000"/>
          </a:bodyPr>
          <a:lstStyle/>
          <a:p>
            <a:r>
              <a:rPr lang="en-US" sz="4000" dirty="0"/>
              <a:t>Gerrymandering – the drawing of House seats in a way the more or less guarantees that the stronger party will win.</a:t>
            </a:r>
          </a:p>
          <a:p>
            <a:endParaRPr lang="en-US" sz="4000" dirty="0"/>
          </a:p>
          <a:p>
            <a:r>
              <a:rPr lang="en-US" sz="4000" dirty="0"/>
              <a:t>Geographical sorting due to population shifts (“The Big Sort”). Urban areas have become increasingly Democratic, resulting in many safe seats for Democrats, and less populated areas have become increasingly Republican, resulting in many safe Republican seats.</a:t>
            </a:r>
          </a:p>
        </p:txBody>
      </p:sp>
      <p:sp>
        <p:nvSpPr>
          <p:cNvPr id="4" name="Footer Placeholder 3">
            <a:extLst>
              <a:ext uri="{FF2B5EF4-FFF2-40B4-BE49-F238E27FC236}">
                <a16:creationId xmlns:a16="http://schemas.microsoft.com/office/drawing/2014/main" id="{5B0ED0A8-6E5A-4614-B279-383576908A80}"/>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FA8C3F32-922C-43AE-BD86-CA67255FD3BB}"/>
              </a:ext>
            </a:extLst>
          </p:cNvPr>
          <p:cNvSpPr>
            <a:spLocks noGrp="1"/>
          </p:cNvSpPr>
          <p:nvPr>
            <p:ph type="sldNum" sz="quarter" idx="12"/>
          </p:nvPr>
        </p:nvSpPr>
        <p:spPr/>
        <p:txBody>
          <a:bodyPr>
            <a:normAutofit lnSpcReduction="10000"/>
          </a:bodyPr>
          <a:lstStyle/>
          <a:p>
            <a:fld id="{F0C94032-CD4C-4C25-B0C2-CEC720522D92}" type="slidenum">
              <a:rPr kumimoji="0" lang="en-US" smtClean="0"/>
              <a:pPr/>
              <a:t>249</a:t>
            </a:fld>
            <a:endParaRPr kumimoji="0" lang="en-US" dirty="0">
              <a:solidFill>
                <a:srgbClr val="FFFFFF"/>
              </a:solidFill>
            </a:endParaRPr>
          </a:p>
        </p:txBody>
      </p:sp>
    </p:spTree>
    <p:extLst>
      <p:ext uri="{BB962C8B-B14F-4D97-AF65-F5344CB8AC3E}">
        <p14:creationId xmlns:p14="http://schemas.microsoft.com/office/powerpoint/2010/main" val="1182517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19200"/>
          </a:xfrm>
        </p:spPr>
        <p:txBody>
          <a:bodyPr>
            <a:normAutofit/>
          </a:bodyPr>
          <a:lstStyle/>
          <a:p>
            <a:pPr algn="ctr"/>
            <a:r>
              <a:rPr lang="en-US" sz="4000" b="1" dirty="0">
                <a:solidFill>
                  <a:srgbClr val="C00000"/>
                </a:solidFill>
              </a:rPr>
              <a:t>Individualism and Poverty Level</a:t>
            </a:r>
            <a:br>
              <a:rPr lang="en-US" dirty="0">
                <a:solidFill>
                  <a:schemeClr val="accent5">
                    <a:lumMod val="50000"/>
                  </a:schemeClr>
                </a:solidFill>
              </a:rPr>
            </a:br>
            <a:endParaRPr lang="en-US" sz="3100" dirty="0">
              <a:solidFill>
                <a:schemeClr val="accent5">
                  <a:lumMod val="50000"/>
                </a:schemeClr>
              </a:solidFill>
            </a:endParaRPr>
          </a:p>
        </p:txBody>
      </p:sp>
      <p:graphicFrame>
        <p:nvGraphicFramePr>
          <p:cNvPr id="4" name="Content Placeholder 3"/>
          <p:cNvGraphicFramePr>
            <a:graphicFrameLocks noGrp="1"/>
          </p:cNvGraphicFramePr>
          <p:nvPr>
            <p:ph sz="quarter" idx="1"/>
          </p:nvPr>
        </p:nvGraphicFramePr>
        <p:xfrm>
          <a:off x="1981200" y="1752602"/>
          <a:ext cx="82296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9027" y="6217920"/>
            <a:ext cx="7071586" cy="276999"/>
          </a:xfrm>
          <a:prstGeom prst="rect">
            <a:avLst/>
          </a:prstGeom>
          <a:noFill/>
        </p:spPr>
        <p:txBody>
          <a:bodyPr wrap="square" rtlCol="0">
            <a:spAutoFit/>
          </a:bodyPr>
          <a:lstStyle/>
          <a:p>
            <a:r>
              <a:rPr lang="en-US" sz="1200" dirty="0"/>
              <a:t>Source: OECD, 2020</a:t>
            </a:r>
          </a:p>
        </p:txBody>
      </p:sp>
      <p:sp>
        <p:nvSpPr>
          <p:cNvPr id="3" name="Footer Placeholder 2">
            <a:extLst>
              <a:ext uri="{FF2B5EF4-FFF2-40B4-BE49-F238E27FC236}">
                <a16:creationId xmlns:a16="http://schemas.microsoft.com/office/drawing/2014/main" id="{2C3DFCC1-431A-4FEA-A1C0-A2BA45A909BD}"/>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CF592BF4-A397-4736-BB49-430706A8B7C2}"/>
              </a:ext>
            </a:extLst>
          </p:cNvPr>
          <p:cNvSpPr>
            <a:spLocks noGrp="1"/>
          </p:cNvSpPr>
          <p:nvPr>
            <p:ph type="sldNum" sz="quarter" idx="12"/>
          </p:nvPr>
        </p:nvSpPr>
        <p:spPr/>
        <p:txBody>
          <a:bodyPr>
            <a:normAutofit lnSpcReduction="10000"/>
          </a:bodyPr>
          <a:lstStyle/>
          <a:p>
            <a:fld id="{F0C94032-CD4C-4C25-B0C2-CEC720522D92}" type="slidenum">
              <a:rPr kumimoji="0" lang="en-US" smtClean="0"/>
              <a:pPr/>
              <a:t>25</a:t>
            </a:fld>
            <a:endParaRPr kumimoji="0" lang="en-US" dirty="0">
              <a:solidFill>
                <a:srgbClr val="FFFFFF"/>
              </a:solidFill>
            </a:endParaRPr>
          </a:p>
        </p:txBody>
      </p:sp>
    </p:spTree>
    <p:extLst>
      <p:ext uri="{BB962C8B-B14F-4D97-AF65-F5344CB8AC3E}">
        <p14:creationId xmlns:p14="http://schemas.microsoft.com/office/powerpoint/2010/main" val="393852928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E4A1-6E8F-4CD1-B9F2-03A067DB27A9}"/>
              </a:ext>
            </a:extLst>
          </p:cNvPr>
          <p:cNvSpPr>
            <a:spLocks noGrp="1"/>
          </p:cNvSpPr>
          <p:nvPr>
            <p:ph type="title"/>
          </p:nvPr>
        </p:nvSpPr>
        <p:spPr>
          <a:xfrm>
            <a:off x="457200" y="136256"/>
            <a:ext cx="11277600" cy="1021983"/>
          </a:xfrm>
        </p:spPr>
        <p:txBody>
          <a:bodyPr/>
          <a:lstStyle/>
          <a:p>
            <a:r>
              <a:rPr lang="en-US" dirty="0"/>
              <a:t>Incumbent Reelection Rates</a:t>
            </a:r>
          </a:p>
        </p:txBody>
      </p:sp>
      <p:graphicFrame>
        <p:nvGraphicFramePr>
          <p:cNvPr id="8" name="Content Placeholder 7">
            <a:extLst>
              <a:ext uri="{FF2B5EF4-FFF2-40B4-BE49-F238E27FC236}">
                <a16:creationId xmlns:a16="http://schemas.microsoft.com/office/drawing/2014/main" id="{D8B3DE49-14C7-49EF-A49D-5975A52EDB1D}"/>
              </a:ext>
            </a:extLst>
          </p:cNvPr>
          <p:cNvGraphicFramePr>
            <a:graphicFrameLocks noGrp="1"/>
          </p:cNvGraphicFramePr>
          <p:nvPr>
            <p:ph idx="1"/>
          </p:nvPr>
        </p:nvGraphicFramePr>
        <p:xfrm>
          <a:off x="609600" y="1600200"/>
          <a:ext cx="1097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27675A05-5E4C-48B0-8026-579ACB65B97B}"/>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63FA147C-742B-4C9E-A0B9-01607814B6D5}"/>
              </a:ext>
            </a:extLst>
          </p:cNvPr>
          <p:cNvSpPr>
            <a:spLocks noGrp="1"/>
          </p:cNvSpPr>
          <p:nvPr>
            <p:ph type="sldNum" sz="quarter" idx="12"/>
          </p:nvPr>
        </p:nvSpPr>
        <p:spPr/>
        <p:txBody>
          <a:bodyPr>
            <a:normAutofit lnSpcReduction="10000"/>
          </a:bodyPr>
          <a:lstStyle/>
          <a:p>
            <a:fld id="{20BC5037-A240-4F61-9152-036A0AF9E395}" type="slidenum">
              <a:rPr lang="en-US" smtClean="0"/>
              <a:t>250</a:t>
            </a:fld>
            <a:endParaRPr lang="en-US"/>
          </a:p>
        </p:txBody>
      </p:sp>
    </p:spTree>
    <p:extLst>
      <p:ext uri="{BB962C8B-B14F-4D97-AF65-F5344CB8AC3E}">
        <p14:creationId xmlns:p14="http://schemas.microsoft.com/office/powerpoint/2010/main" val="18962962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56069" y="211416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11, </a:t>
            </a:r>
          </a:p>
          <a:p>
            <a:pPr marL="0" indent="0" algn="ctr" defTabSz="457200">
              <a:spcBef>
                <a:spcPts val="1800"/>
              </a:spcBef>
              <a:spcAft>
                <a:spcPts val="0"/>
              </a:spcAft>
              <a:buNone/>
              <a:defRPr/>
            </a:pPr>
            <a:r>
              <a:rPr lang="en-US" altLang="en-US" sz="4400" b="1" dirty="0">
                <a:solidFill>
                  <a:srgbClr val="C00000"/>
                </a:solidFill>
                <a:latin typeface="Sanserif"/>
              </a:rPr>
              <a:t>Congress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251</a:t>
            </a:fld>
            <a:endParaRPr lang="en-US" dirty="0">
              <a:solidFill>
                <a:srgbClr val="000000"/>
              </a:solidFill>
              <a:latin typeface="Sanserif"/>
            </a:endParaRPr>
          </a:p>
        </p:txBody>
      </p:sp>
    </p:spTree>
    <p:extLst>
      <p:ext uri="{BB962C8B-B14F-4D97-AF65-F5344CB8AC3E}">
        <p14:creationId xmlns:p14="http://schemas.microsoft.com/office/powerpoint/2010/main" val="22072492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44D4-1287-4EF2-B933-9C49884A357F}"/>
              </a:ext>
            </a:extLst>
          </p:cNvPr>
          <p:cNvSpPr>
            <a:spLocks noGrp="1"/>
          </p:cNvSpPr>
          <p:nvPr>
            <p:ph type="title"/>
          </p:nvPr>
        </p:nvSpPr>
        <p:spPr>
          <a:xfrm>
            <a:off x="457200" y="136257"/>
            <a:ext cx="11277600" cy="1692542"/>
          </a:xfrm>
        </p:spPr>
        <p:txBody>
          <a:bodyPr>
            <a:normAutofit fontScale="90000"/>
          </a:bodyPr>
          <a:lstStyle/>
          <a:p>
            <a:r>
              <a:rPr lang="en-US" dirty="0">
                <a:solidFill>
                  <a:schemeClr val="tx1"/>
                </a:solidFill>
              </a:rPr>
              <a:t>POLL: </a:t>
            </a:r>
            <a:r>
              <a:rPr lang="en-US" sz="4400" dirty="0">
                <a:effectLst/>
                <a:latin typeface="Times New Roman" panose="02020603050405020304" pitchFamily="18" charset="0"/>
                <a:ea typeface="Times New Roman" panose="02020603050405020304" pitchFamily="18" charset="0"/>
              </a:rPr>
              <a:t>Which statement about Congress is </a:t>
            </a:r>
            <a:r>
              <a:rPr lang="en-US" sz="4400" u="sng" dirty="0">
                <a:effectLst/>
                <a:latin typeface="Times New Roman" panose="02020603050405020304" pitchFamily="18" charset="0"/>
                <a:ea typeface="Times New Roman" panose="02020603050405020304" pitchFamily="18" charset="0"/>
              </a:rPr>
              <a:t>not</a:t>
            </a:r>
            <a:r>
              <a:rPr lang="en-US" sz="4400" dirty="0">
                <a:effectLst/>
                <a:latin typeface="Times New Roman" panose="02020603050405020304" pitchFamily="18" charset="0"/>
                <a:ea typeface="Times New Roman" panose="02020603050405020304" pitchFamily="18" charset="0"/>
              </a:rPr>
              <a:t> true?</a:t>
            </a:r>
            <a:br>
              <a:rPr lang="en-US" sz="44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5BD13CF-1216-4AC3-A585-C5141CAC49FE}"/>
              </a:ext>
            </a:extLst>
          </p:cNvPr>
          <p:cNvSpPr>
            <a:spLocks noGrp="1"/>
          </p:cNvSpPr>
          <p:nvPr>
            <p:ph idx="1"/>
          </p:nvPr>
        </p:nvSpPr>
        <p:spPr>
          <a:xfrm>
            <a:off x="1198880" y="1635760"/>
            <a:ext cx="9702800" cy="4724401"/>
          </a:xfrm>
        </p:spPr>
        <p:txBody>
          <a:bodyPr>
            <a:normAutofit lnSpcReduction="10000"/>
          </a:bodyPr>
          <a:lstStyle/>
          <a:p>
            <a:pPr marL="457200" marR="0">
              <a:spcBef>
                <a:spcPts val="0"/>
              </a:spcBef>
              <a:spcAft>
                <a:spcPts val="0"/>
              </a:spcAft>
              <a:tabLst>
                <a:tab pos="457200" algn="l"/>
              </a:tabLst>
            </a:pPr>
            <a:r>
              <a:rPr lang="en-US" sz="2400" dirty="0">
                <a:effectLst/>
                <a:latin typeface="Times New Roman" panose="02020603050405020304" pitchFamily="18" charset="0"/>
                <a:ea typeface="Times New Roman" panose="02020603050405020304" pitchFamily="18" charset="0"/>
              </a:rPr>
              <a:t>1. Standing committees are important to the functioning of both the House and Senate but are somewhat more important in the House.</a:t>
            </a:r>
          </a:p>
          <a:p>
            <a:pPr marL="457200" marR="0">
              <a:spcBef>
                <a:spcPts val="0"/>
              </a:spcBef>
              <a:spcAft>
                <a:spcPts val="0"/>
              </a:spcAft>
              <a:tabLst>
                <a:tab pos="457200" algn="l"/>
              </a:tabLst>
            </a:pPr>
            <a:r>
              <a:rPr lang="en-US" sz="2400" dirty="0">
                <a:latin typeface="Times New Roman" panose="02020603050405020304" pitchFamily="18" charset="0"/>
                <a:ea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rPr>
              <a:t>Compared with the Speaker of the House, the Senate majority leader has greater formal powers and thus has more control over the chamber’s actions. </a:t>
            </a:r>
          </a:p>
          <a:p>
            <a:pPr marL="457200" marR="0">
              <a:spcBef>
                <a:spcPts val="0"/>
              </a:spcBef>
              <a:spcAft>
                <a:spcPts val="0"/>
              </a:spcAft>
              <a:tabLst>
                <a:tab pos="457200" algn="l"/>
              </a:tabLst>
            </a:pPr>
            <a:r>
              <a:rPr lang="en-US" sz="2400" dirty="0">
                <a:effectLst/>
                <a:latin typeface="Times New Roman" panose="02020603050405020304" pitchFamily="18" charset="0"/>
                <a:ea typeface="Times New Roman" panose="02020603050405020304" pitchFamily="18" charset="0"/>
              </a:rPr>
              <a:t>3. In order to become law, a bill must be passed in identical form by both the House and the Senate.</a:t>
            </a:r>
          </a:p>
          <a:p>
            <a:pPr marL="457200" marR="0">
              <a:spcBef>
                <a:spcPts val="0"/>
              </a:spcBef>
              <a:spcAft>
                <a:spcPts val="0"/>
              </a:spcAft>
              <a:tabLst>
                <a:tab pos="457200" algn="l"/>
              </a:tabLst>
            </a:pPr>
            <a:r>
              <a:rPr lang="en-US" sz="2400" dirty="0">
                <a:effectLst/>
                <a:latin typeface="Times New Roman" panose="02020603050405020304" pitchFamily="18" charset="0"/>
                <a:ea typeface="Times New Roman" panose="02020603050405020304" pitchFamily="18" charset="0"/>
              </a:rPr>
              <a:t>4. In terms of their power, the House and Senate are co-equal chambers, except in a few areas, such as confirmation of the president’s judicial and executive nominees.</a:t>
            </a:r>
          </a:p>
          <a:p>
            <a:pPr marL="457200" marR="0">
              <a:spcBef>
                <a:spcPts val="0"/>
              </a:spcBef>
              <a:spcAft>
                <a:spcPts val="0"/>
              </a:spcAft>
              <a:tabLst>
                <a:tab pos="457200" algn="l"/>
              </a:tabLst>
            </a:pPr>
            <a:r>
              <a:rPr lang="en-US" sz="2400" dirty="0">
                <a:effectLst/>
                <a:latin typeface="Times New Roman" panose="02020603050405020304" pitchFamily="18" charset="0"/>
                <a:ea typeface="Times New Roman" panose="02020603050405020304" pitchFamily="18" charset="0"/>
              </a:rPr>
              <a:t>5. In both the House and Senate, the majority party holds a majority of seats on each standing committee.</a:t>
            </a:r>
          </a:p>
          <a:p>
            <a:pPr marL="457200" marR="0">
              <a:spcBef>
                <a:spcPts val="0"/>
              </a:spcBef>
              <a:spcAft>
                <a:spcPts val="0"/>
              </a:spcAft>
              <a:tabLst>
                <a:tab pos="457200" algn="l"/>
              </a:tabLst>
            </a:pPr>
            <a:r>
              <a:rPr lang="en-US" sz="2400" dirty="0">
                <a:latin typeface="Times New Roman" panose="02020603050405020304" pitchFamily="18" charset="0"/>
                <a:ea typeface="Times New Roman" panose="02020603050405020304" pitchFamily="18" charset="0"/>
              </a:rPr>
              <a:t>6. Over the past several decades, power in Congress has shifted from the standing committees to the party leaders.</a:t>
            </a:r>
            <a:r>
              <a:rPr lang="en-US" sz="2400" dirty="0">
                <a:effectLst/>
                <a:latin typeface="Times New Roman" panose="02020603050405020304" pitchFamily="18" charset="0"/>
                <a:ea typeface="Times New Roman" panose="02020603050405020304" pitchFamily="18" charset="0"/>
              </a:rPr>
              <a:t>   </a:t>
            </a:r>
          </a:p>
          <a:p>
            <a:endParaRPr lang="en-US" dirty="0"/>
          </a:p>
        </p:txBody>
      </p:sp>
      <p:sp>
        <p:nvSpPr>
          <p:cNvPr id="4" name="Footer Placeholder 3">
            <a:extLst>
              <a:ext uri="{FF2B5EF4-FFF2-40B4-BE49-F238E27FC236}">
                <a16:creationId xmlns:a16="http://schemas.microsoft.com/office/drawing/2014/main" id="{8A7719F7-15BA-4E88-A9E5-7CE4F189414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B2FF27B-CEA7-4CD4-B8FD-6C7A7CC14445}"/>
              </a:ext>
            </a:extLst>
          </p:cNvPr>
          <p:cNvSpPr>
            <a:spLocks noGrp="1"/>
          </p:cNvSpPr>
          <p:nvPr>
            <p:ph type="sldNum" sz="quarter" idx="12"/>
          </p:nvPr>
        </p:nvSpPr>
        <p:spPr/>
        <p:txBody>
          <a:bodyPr>
            <a:normAutofit lnSpcReduction="10000"/>
          </a:bodyPr>
          <a:lstStyle/>
          <a:p>
            <a:fld id="{F0C94032-CD4C-4C25-B0C2-CEC720522D92}" type="slidenum">
              <a:rPr kumimoji="0" lang="en-US" smtClean="0"/>
              <a:pPr/>
              <a:t>252</a:t>
            </a:fld>
            <a:endParaRPr kumimoji="0" lang="en-US" dirty="0">
              <a:solidFill>
                <a:srgbClr val="FFFFFF"/>
              </a:solidFill>
            </a:endParaRPr>
          </a:p>
        </p:txBody>
      </p:sp>
    </p:spTree>
    <p:extLst>
      <p:ext uri="{BB962C8B-B14F-4D97-AF65-F5344CB8AC3E}">
        <p14:creationId xmlns:p14="http://schemas.microsoft.com/office/powerpoint/2010/main" val="23254988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7DD6-51BA-40E2-96D2-9048714B6A7C}"/>
              </a:ext>
            </a:extLst>
          </p:cNvPr>
          <p:cNvSpPr>
            <a:spLocks noGrp="1"/>
          </p:cNvSpPr>
          <p:nvPr>
            <p:ph type="title"/>
          </p:nvPr>
        </p:nvSpPr>
        <p:spPr>
          <a:xfrm>
            <a:off x="457200" y="136257"/>
            <a:ext cx="11277600" cy="1115012"/>
          </a:xfrm>
        </p:spPr>
        <p:txBody>
          <a:bodyPr/>
          <a:lstStyle/>
          <a:p>
            <a:r>
              <a:rPr lang="en-US" dirty="0"/>
              <a:t>House and Senate</a:t>
            </a:r>
          </a:p>
        </p:txBody>
      </p:sp>
      <p:sp>
        <p:nvSpPr>
          <p:cNvPr id="3" name="Content Placeholder 2">
            <a:extLst>
              <a:ext uri="{FF2B5EF4-FFF2-40B4-BE49-F238E27FC236}">
                <a16:creationId xmlns:a16="http://schemas.microsoft.com/office/drawing/2014/main" id="{15D09DEA-949C-49F5-9E9A-876F29CC4152}"/>
              </a:ext>
            </a:extLst>
          </p:cNvPr>
          <p:cNvSpPr>
            <a:spLocks noGrp="1"/>
          </p:cNvSpPr>
          <p:nvPr>
            <p:ph idx="1"/>
          </p:nvPr>
        </p:nvSpPr>
        <p:spPr/>
        <p:txBody>
          <a:bodyPr>
            <a:normAutofit/>
          </a:bodyPr>
          <a:lstStyle/>
          <a:p>
            <a:r>
              <a:rPr lang="en-US" dirty="0"/>
              <a:t>House and Senate are co-equal bodies in nearly all respects (an exception is presidential nominees who are confirmed or rejected by Senate only).</a:t>
            </a:r>
          </a:p>
          <a:p>
            <a:r>
              <a:rPr lang="en-US" dirty="0"/>
              <a:t>Because they are co-equal bodies, no bill can be enacted by Congress unless passed in identical form by both the House and Senate.</a:t>
            </a:r>
          </a:p>
          <a:p>
            <a:r>
              <a:rPr lang="en-US" dirty="0"/>
              <a:t>They are similar in organization. The majority party’s leaders head each chamber, and each chamber has standing committees which work on bills before they are submitted to the full chamber. The chair of each standing committee is from the majority party, as are a majority of each committee’s members. </a:t>
            </a:r>
          </a:p>
        </p:txBody>
      </p:sp>
      <p:sp>
        <p:nvSpPr>
          <p:cNvPr id="4" name="Footer Placeholder 3">
            <a:extLst>
              <a:ext uri="{FF2B5EF4-FFF2-40B4-BE49-F238E27FC236}">
                <a16:creationId xmlns:a16="http://schemas.microsoft.com/office/drawing/2014/main" id="{B732C2DF-FE7B-454A-8A74-D727BB438189}"/>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4289744-E979-41E6-92F5-FCDF12CDA9B3}"/>
              </a:ext>
            </a:extLst>
          </p:cNvPr>
          <p:cNvSpPr>
            <a:spLocks noGrp="1"/>
          </p:cNvSpPr>
          <p:nvPr>
            <p:ph type="sldNum" sz="quarter" idx="12"/>
          </p:nvPr>
        </p:nvSpPr>
        <p:spPr/>
        <p:txBody>
          <a:bodyPr>
            <a:normAutofit lnSpcReduction="10000"/>
          </a:bodyPr>
          <a:lstStyle/>
          <a:p>
            <a:fld id="{20BC5037-A240-4F61-9152-036A0AF9E395}" type="slidenum">
              <a:rPr lang="en-US" smtClean="0"/>
              <a:t>253</a:t>
            </a:fld>
            <a:endParaRPr lang="en-US"/>
          </a:p>
        </p:txBody>
      </p:sp>
    </p:spTree>
    <p:extLst>
      <p:ext uri="{BB962C8B-B14F-4D97-AF65-F5344CB8AC3E}">
        <p14:creationId xmlns:p14="http://schemas.microsoft.com/office/powerpoint/2010/main" val="117467749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7DAA-CC85-4F54-AA31-3EBFB7D9ECFC}"/>
              </a:ext>
            </a:extLst>
          </p:cNvPr>
          <p:cNvSpPr>
            <a:spLocks noGrp="1"/>
          </p:cNvSpPr>
          <p:nvPr>
            <p:ph type="title"/>
          </p:nvPr>
        </p:nvSpPr>
        <p:spPr>
          <a:xfrm>
            <a:off x="457200" y="136257"/>
            <a:ext cx="11277600" cy="1115012"/>
          </a:xfrm>
        </p:spPr>
        <p:txBody>
          <a:bodyPr>
            <a:normAutofit/>
          </a:bodyPr>
          <a:lstStyle/>
          <a:p>
            <a:r>
              <a:rPr lang="en-US" sz="3200" dirty="0"/>
              <a:t>Operationally, however, the House and Senate Differ</a:t>
            </a:r>
          </a:p>
        </p:txBody>
      </p:sp>
      <p:sp>
        <p:nvSpPr>
          <p:cNvPr id="3" name="Content Placeholder 2">
            <a:extLst>
              <a:ext uri="{FF2B5EF4-FFF2-40B4-BE49-F238E27FC236}">
                <a16:creationId xmlns:a16="http://schemas.microsoft.com/office/drawing/2014/main" id="{A37A8424-BD66-412F-B1D7-B6B15D70A981}"/>
              </a:ext>
            </a:extLst>
          </p:cNvPr>
          <p:cNvSpPr>
            <a:spLocks noGrp="1"/>
          </p:cNvSpPr>
          <p:nvPr>
            <p:ph idx="1"/>
          </p:nvPr>
        </p:nvSpPr>
        <p:spPr/>
        <p:txBody>
          <a:bodyPr>
            <a:normAutofit fontScale="92500"/>
          </a:bodyPr>
          <a:lstStyle/>
          <a:p>
            <a:r>
              <a:rPr lang="en-US" dirty="0"/>
              <a:t>The House is a much larger body than the Senate (435 members to 100 members) and therefore requires more centralized organization to function. The Speaker of the House has considerably more power over House members of the same party than does the Senate majority leader and also has more control over the chamber’s legislative agenda. Additionally, the standing committees in the House are somewhat more important than those in the Senate. Often, most of the work on a bill will be done first by a House standing committee and then be picked up its corresponding Senate committee. A reason is that senators’ time is spread more thinly. There are fewer of them and, because they hold the more prestigious office, are in greater demand in terms of media and public appearances.  </a:t>
            </a:r>
          </a:p>
        </p:txBody>
      </p:sp>
      <p:sp>
        <p:nvSpPr>
          <p:cNvPr id="4" name="Footer Placeholder 3">
            <a:extLst>
              <a:ext uri="{FF2B5EF4-FFF2-40B4-BE49-F238E27FC236}">
                <a16:creationId xmlns:a16="http://schemas.microsoft.com/office/drawing/2014/main" id="{B8048135-B9EA-424B-BA1E-135991A884B0}"/>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1D12C7A-C31D-4872-88F1-24A75C758CEF}"/>
              </a:ext>
            </a:extLst>
          </p:cNvPr>
          <p:cNvSpPr>
            <a:spLocks noGrp="1"/>
          </p:cNvSpPr>
          <p:nvPr>
            <p:ph type="sldNum" sz="quarter" idx="12"/>
          </p:nvPr>
        </p:nvSpPr>
        <p:spPr/>
        <p:txBody>
          <a:bodyPr>
            <a:normAutofit lnSpcReduction="10000"/>
          </a:bodyPr>
          <a:lstStyle/>
          <a:p>
            <a:fld id="{20BC5037-A240-4F61-9152-036A0AF9E395}" type="slidenum">
              <a:rPr lang="en-US" smtClean="0"/>
              <a:t>254</a:t>
            </a:fld>
            <a:endParaRPr lang="en-US"/>
          </a:p>
        </p:txBody>
      </p:sp>
    </p:spTree>
    <p:extLst>
      <p:ext uri="{BB962C8B-B14F-4D97-AF65-F5344CB8AC3E}">
        <p14:creationId xmlns:p14="http://schemas.microsoft.com/office/powerpoint/2010/main" val="103877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5122-53C6-4E20-8EF3-75BC976B04A1}"/>
              </a:ext>
            </a:extLst>
          </p:cNvPr>
          <p:cNvSpPr>
            <a:spLocks noGrp="1"/>
          </p:cNvSpPr>
          <p:nvPr>
            <p:ph type="title"/>
          </p:nvPr>
        </p:nvSpPr>
        <p:spPr/>
        <p:txBody>
          <a:bodyPr/>
          <a:lstStyle/>
          <a:p>
            <a:r>
              <a:rPr lang="en-US" dirty="0"/>
              <a:t>The House and Senate have both . . .</a:t>
            </a:r>
          </a:p>
        </p:txBody>
      </p:sp>
      <p:sp>
        <p:nvSpPr>
          <p:cNvPr id="3" name="Content Placeholder 2">
            <a:extLst>
              <a:ext uri="{FF2B5EF4-FFF2-40B4-BE49-F238E27FC236}">
                <a16:creationId xmlns:a16="http://schemas.microsoft.com/office/drawing/2014/main" id="{AAD0C96E-8D67-4221-83E4-770395D13EA7}"/>
              </a:ext>
            </a:extLst>
          </p:cNvPr>
          <p:cNvSpPr>
            <a:spLocks noGrp="1"/>
          </p:cNvSpPr>
          <p:nvPr>
            <p:ph idx="1"/>
          </p:nvPr>
        </p:nvSpPr>
        <p:spPr/>
        <p:txBody>
          <a:bodyPr>
            <a:normAutofit/>
          </a:bodyPr>
          <a:lstStyle/>
          <a:p>
            <a:r>
              <a:rPr lang="en-US" dirty="0"/>
              <a:t>operated more tightly along party lines than was often the case in the past. As the parties have become more polarized, the policy distance between congressional Democrats and Republicans has widened, making compromise more difficult.</a:t>
            </a:r>
          </a:p>
          <a:p>
            <a:r>
              <a:rPr lang="en-US" dirty="0"/>
              <a:t>This development has shifted some of Congress’s power away from the committees and toward the chambers’ party leaders, who have the task of holding the party’s members together as a means of maintaining the party’s power over the agenda. If a significant number of party members defect to the other side on a bill, the opposing party gains the advantage.</a:t>
            </a:r>
          </a:p>
        </p:txBody>
      </p:sp>
      <p:sp>
        <p:nvSpPr>
          <p:cNvPr id="4" name="Footer Placeholder 3">
            <a:extLst>
              <a:ext uri="{FF2B5EF4-FFF2-40B4-BE49-F238E27FC236}">
                <a16:creationId xmlns:a16="http://schemas.microsoft.com/office/drawing/2014/main" id="{F986B5C5-EA13-4FC5-9759-958462FEEF5B}"/>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738A1789-9D9A-4944-8D87-DA4F165BC783}"/>
              </a:ext>
            </a:extLst>
          </p:cNvPr>
          <p:cNvSpPr>
            <a:spLocks noGrp="1"/>
          </p:cNvSpPr>
          <p:nvPr>
            <p:ph type="sldNum" sz="quarter" idx="12"/>
          </p:nvPr>
        </p:nvSpPr>
        <p:spPr/>
        <p:txBody>
          <a:bodyPr>
            <a:normAutofit lnSpcReduction="10000"/>
          </a:bodyPr>
          <a:lstStyle/>
          <a:p>
            <a:fld id="{20BC5037-A240-4F61-9152-036A0AF9E395}" type="slidenum">
              <a:rPr lang="en-US" smtClean="0"/>
              <a:t>255</a:t>
            </a:fld>
            <a:endParaRPr lang="en-US"/>
          </a:p>
        </p:txBody>
      </p:sp>
    </p:spTree>
    <p:extLst>
      <p:ext uri="{BB962C8B-B14F-4D97-AF65-F5344CB8AC3E}">
        <p14:creationId xmlns:p14="http://schemas.microsoft.com/office/powerpoint/2010/main" val="25729098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56069" y="211416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11, </a:t>
            </a:r>
          </a:p>
          <a:p>
            <a:pPr marL="0" indent="0" algn="ctr" defTabSz="457200">
              <a:spcBef>
                <a:spcPts val="1800"/>
              </a:spcBef>
              <a:spcAft>
                <a:spcPts val="0"/>
              </a:spcAft>
              <a:buNone/>
              <a:defRPr/>
            </a:pPr>
            <a:r>
              <a:rPr lang="en-US" altLang="en-US" sz="4400" b="1" dirty="0">
                <a:solidFill>
                  <a:srgbClr val="C00000"/>
                </a:solidFill>
                <a:latin typeface="Sanserif"/>
              </a:rPr>
              <a:t>Congress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256</a:t>
            </a:fld>
            <a:endParaRPr lang="en-US" dirty="0">
              <a:solidFill>
                <a:srgbClr val="000000"/>
              </a:solidFill>
              <a:latin typeface="Sanserif"/>
            </a:endParaRPr>
          </a:p>
        </p:txBody>
      </p:sp>
    </p:spTree>
    <p:extLst>
      <p:ext uri="{BB962C8B-B14F-4D97-AF65-F5344CB8AC3E}">
        <p14:creationId xmlns:p14="http://schemas.microsoft.com/office/powerpoint/2010/main" val="193499227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D23-07A4-49D7-9C98-BD44E85F7CB4}"/>
              </a:ext>
            </a:extLst>
          </p:cNvPr>
          <p:cNvSpPr>
            <a:spLocks noGrp="1"/>
          </p:cNvSpPr>
          <p:nvPr>
            <p:ph type="title"/>
          </p:nvPr>
        </p:nvSpPr>
        <p:spPr>
          <a:xfrm>
            <a:off x="838200" y="365126"/>
            <a:ext cx="10515600" cy="894714"/>
          </a:xfrm>
        </p:spPr>
        <p:txBody>
          <a:bodyPr>
            <a:normAutofit fontScale="90000"/>
          </a:bodyPr>
          <a:lstStyle/>
          <a:p>
            <a:r>
              <a:rPr lang="en-US" dirty="0"/>
              <a:t>POLL: Which statement best describes Congress’s role in the policymaking process?</a:t>
            </a:r>
          </a:p>
        </p:txBody>
      </p:sp>
      <p:sp>
        <p:nvSpPr>
          <p:cNvPr id="3" name="Content Placeholder 2">
            <a:extLst>
              <a:ext uri="{FF2B5EF4-FFF2-40B4-BE49-F238E27FC236}">
                <a16:creationId xmlns:a16="http://schemas.microsoft.com/office/drawing/2014/main" id="{96DEED04-85BB-4138-A966-6A3BAB99E493}"/>
              </a:ext>
            </a:extLst>
          </p:cNvPr>
          <p:cNvSpPr>
            <a:spLocks noGrp="1"/>
          </p:cNvSpPr>
          <p:nvPr>
            <p:ph idx="1"/>
          </p:nvPr>
        </p:nvSpPr>
        <p:spPr>
          <a:xfrm>
            <a:off x="838200" y="1676400"/>
            <a:ext cx="10515600" cy="4582160"/>
          </a:xfrm>
        </p:spPr>
        <p:txBody>
          <a:bodyPr>
            <a:normAutofit fontScale="92500" lnSpcReduction="10000"/>
          </a:bodyPr>
          <a:lstStyle/>
          <a:p>
            <a:pPr marL="514350" indent="-514350">
              <a:buAutoNum type="arabicPeriod"/>
            </a:pPr>
            <a:r>
              <a:rPr lang="en-US" dirty="0"/>
              <a:t>Congress, and not the president, typically takes the lead on initiating a policy response to major national issues.</a:t>
            </a:r>
          </a:p>
          <a:p>
            <a:pPr marL="514350" indent="-514350">
              <a:buAutoNum type="arabicPeriod"/>
            </a:pPr>
            <a:r>
              <a:rPr lang="en-US" dirty="0"/>
              <a:t>It has become increasingly difficult for party leaders to get lawmakers from their party to support the party’s legislative position.</a:t>
            </a:r>
          </a:p>
          <a:p>
            <a:pPr marL="514350" indent="-514350">
              <a:buAutoNum type="arabicPeriod"/>
            </a:pPr>
            <a:r>
              <a:rPr lang="en-US" dirty="0">
                <a:solidFill>
                  <a:srgbClr val="FF0000"/>
                </a:solidFill>
              </a:rPr>
              <a:t>Congress is organizationally best suited to handling narrower issues of interest to specific groups.</a:t>
            </a:r>
          </a:p>
          <a:p>
            <a:pPr marL="514350" indent="-514350">
              <a:buAutoNum type="arabicPeriod"/>
            </a:pPr>
            <a:r>
              <a:rPr lang="en-US" dirty="0"/>
              <a:t>Congress’s oversight role is the key to its effectiveness because it serves as a check on executive power and thus helps maintain the system of checks and balances.</a:t>
            </a:r>
          </a:p>
          <a:p>
            <a:pPr marL="514350" indent="-514350">
              <a:buAutoNum type="arabicPeriod"/>
            </a:pPr>
            <a:r>
              <a:rPr lang="en-US" dirty="0"/>
              <a:t>In representing their state or district, members of Congress tend to think in terms of what’s best for all their constituents.</a:t>
            </a:r>
          </a:p>
          <a:p>
            <a:pPr marL="514350" indent="-514350">
              <a:buAutoNum type="arabicPeriod"/>
            </a:pPr>
            <a:endParaRPr lang="en-US" dirty="0"/>
          </a:p>
        </p:txBody>
      </p:sp>
      <p:sp>
        <p:nvSpPr>
          <p:cNvPr id="4" name="Footer Placeholder 3">
            <a:extLst>
              <a:ext uri="{FF2B5EF4-FFF2-40B4-BE49-F238E27FC236}">
                <a16:creationId xmlns:a16="http://schemas.microsoft.com/office/drawing/2014/main" id="{8FA45B83-6C4F-47B6-A068-266DFF2249A7}"/>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71FF072-577D-409D-A37A-71BEDB9D01CA}"/>
              </a:ext>
            </a:extLst>
          </p:cNvPr>
          <p:cNvSpPr>
            <a:spLocks noGrp="1"/>
          </p:cNvSpPr>
          <p:nvPr>
            <p:ph type="sldNum" sz="quarter" idx="12"/>
          </p:nvPr>
        </p:nvSpPr>
        <p:spPr/>
        <p:txBody>
          <a:bodyPr>
            <a:normAutofit lnSpcReduction="10000"/>
          </a:bodyPr>
          <a:lstStyle/>
          <a:p>
            <a:fld id="{F0C94032-CD4C-4C25-B0C2-CEC720522D92}" type="slidenum">
              <a:rPr kumimoji="0" lang="en-US" smtClean="0"/>
              <a:pPr/>
              <a:t>257</a:t>
            </a:fld>
            <a:endParaRPr kumimoji="0" lang="en-US" dirty="0">
              <a:solidFill>
                <a:srgbClr val="FFFFFF"/>
              </a:solidFill>
            </a:endParaRPr>
          </a:p>
        </p:txBody>
      </p:sp>
    </p:spTree>
    <p:extLst>
      <p:ext uri="{BB962C8B-B14F-4D97-AF65-F5344CB8AC3E}">
        <p14:creationId xmlns:p14="http://schemas.microsoft.com/office/powerpoint/2010/main" val="374150374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AB7F-1728-4107-A278-4EAABD629F1B}"/>
              </a:ext>
            </a:extLst>
          </p:cNvPr>
          <p:cNvSpPr>
            <a:spLocks noGrp="1"/>
          </p:cNvSpPr>
          <p:nvPr>
            <p:ph type="title"/>
          </p:nvPr>
        </p:nvSpPr>
        <p:spPr>
          <a:xfrm>
            <a:off x="457200" y="136257"/>
            <a:ext cx="11277600" cy="1115012"/>
          </a:xfrm>
        </p:spPr>
        <p:txBody>
          <a:bodyPr/>
          <a:lstStyle/>
          <a:p>
            <a:r>
              <a:rPr lang="en-US" dirty="0"/>
              <a:t>Congress’s Policymaking Role</a:t>
            </a:r>
          </a:p>
        </p:txBody>
      </p:sp>
      <p:sp>
        <p:nvSpPr>
          <p:cNvPr id="3" name="Content Placeholder 2">
            <a:extLst>
              <a:ext uri="{FF2B5EF4-FFF2-40B4-BE49-F238E27FC236}">
                <a16:creationId xmlns:a16="http://schemas.microsoft.com/office/drawing/2014/main" id="{36036857-7E2A-4B66-8C23-2A58CD8E1E37}"/>
              </a:ext>
            </a:extLst>
          </p:cNvPr>
          <p:cNvSpPr>
            <a:spLocks noGrp="1"/>
          </p:cNvSpPr>
          <p:nvPr>
            <p:ph idx="1"/>
          </p:nvPr>
        </p:nvSpPr>
        <p:spPr/>
        <p:txBody>
          <a:bodyPr/>
          <a:lstStyle/>
          <a:p>
            <a:r>
              <a:rPr lang="en-US" dirty="0"/>
              <a:t>Congress is a fragmented institution with its two chambers and the fact that its members, because they depend largely on their own efforts to get elected, are relatively free agents – they can support their party’s legislative position, or not, as they see fit.</a:t>
            </a:r>
          </a:p>
          <a:p>
            <a:r>
              <a:rPr lang="en-US" dirty="0"/>
              <a:t>An indicator of that fragmentation is that no single member of Congress speaks for the whole institution. The Speaker of the House is the most powerful member, but the Speaker would never presume to speak also for the Senate.</a:t>
            </a:r>
          </a:p>
          <a:p>
            <a:r>
              <a:rPr lang="en-US" dirty="0"/>
              <a:t>Because of its fragmentation, Congress often has difficulty taking the lead on major national issues.</a:t>
            </a:r>
          </a:p>
        </p:txBody>
      </p:sp>
      <p:sp>
        <p:nvSpPr>
          <p:cNvPr id="4" name="Footer Placeholder 3">
            <a:extLst>
              <a:ext uri="{FF2B5EF4-FFF2-40B4-BE49-F238E27FC236}">
                <a16:creationId xmlns:a16="http://schemas.microsoft.com/office/drawing/2014/main" id="{19BEB24D-BC61-404C-B968-5306CF92BE2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B6589B88-4BD2-41E7-9CA8-94CCEE31AB3E}"/>
              </a:ext>
            </a:extLst>
          </p:cNvPr>
          <p:cNvSpPr>
            <a:spLocks noGrp="1"/>
          </p:cNvSpPr>
          <p:nvPr>
            <p:ph type="sldNum" sz="quarter" idx="12"/>
          </p:nvPr>
        </p:nvSpPr>
        <p:spPr/>
        <p:txBody>
          <a:bodyPr>
            <a:normAutofit lnSpcReduction="10000"/>
          </a:bodyPr>
          <a:lstStyle/>
          <a:p>
            <a:fld id="{20BC5037-A240-4F61-9152-036A0AF9E395}" type="slidenum">
              <a:rPr lang="en-US" smtClean="0"/>
              <a:t>258</a:t>
            </a:fld>
            <a:endParaRPr lang="en-US"/>
          </a:p>
        </p:txBody>
      </p:sp>
    </p:spTree>
    <p:extLst>
      <p:ext uri="{BB962C8B-B14F-4D97-AF65-F5344CB8AC3E}">
        <p14:creationId xmlns:p14="http://schemas.microsoft.com/office/powerpoint/2010/main" val="100544506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03DE-663E-49A2-971D-7C33529A8363}"/>
              </a:ext>
            </a:extLst>
          </p:cNvPr>
          <p:cNvSpPr>
            <a:spLocks noGrp="1"/>
          </p:cNvSpPr>
          <p:nvPr>
            <p:ph type="title"/>
          </p:nvPr>
        </p:nvSpPr>
        <p:spPr/>
        <p:txBody>
          <a:bodyPr/>
          <a:lstStyle/>
          <a:p>
            <a:r>
              <a:rPr lang="en-US" dirty="0"/>
              <a:t>President as Legislative Leader</a:t>
            </a:r>
          </a:p>
        </p:txBody>
      </p:sp>
      <p:sp>
        <p:nvSpPr>
          <p:cNvPr id="3" name="Content Placeholder 2">
            <a:extLst>
              <a:ext uri="{FF2B5EF4-FFF2-40B4-BE49-F238E27FC236}">
                <a16:creationId xmlns:a16="http://schemas.microsoft.com/office/drawing/2014/main" id="{056B9033-237E-473C-9C10-8FC9A27C32C8}"/>
              </a:ext>
            </a:extLst>
          </p:cNvPr>
          <p:cNvSpPr>
            <a:spLocks noGrp="1"/>
          </p:cNvSpPr>
          <p:nvPr>
            <p:ph idx="1"/>
          </p:nvPr>
        </p:nvSpPr>
        <p:spPr/>
        <p:txBody>
          <a:bodyPr>
            <a:normAutofit lnSpcReduction="10000"/>
          </a:bodyPr>
          <a:lstStyle/>
          <a:p>
            <a:r>
              <a:rPr lang="en-US" dirty="0"/>
              <a:t>Unlike legislative power, executive power is not fragmented. It’s constitutionally vested in a single individual, the president.</a:t>
            </a:r>
          </a:p>
          <a:p>
            <a:r>
              <a:rPr lang="en-US" dirty="0"/>
              <a:t>Accordingly, the president is situated to develop and propose a legislative response to major issues – a pattern that has frequently characterized the policy process.</a:t>
            </a:r>
          </a:p>
          <a:p>
            <a:r>
              <a:rPr lang="en-US" dirty="0"/>
              <a:t>Most major initiatives have come from the president, which then gives Congress a starting point for its negotiations. This does not mean that Congress blindly accepts what a president proposes. Many presidential initiatives never make it out of Congress and those that do are usually modified substantially as they work their way through the House and Senate.</a:t>
            </a:r>
          </a:p>
        </p:txBody>
      </p:sp>
      <p:sp>
        <p:nvSpPr>
          <p:cNvPr id="4" name="Footer Placeholder 3">
            <a:extLst>
              <a:ext uri="{FF2B5EF4-FFF2-40B4-BE49-F238E27FC236}">
                <a16:creationId xmlns:a16="http://schemas.microsoft.com/office/drawing/2014/main" id="{A168444F-AAD6-4852-8C45-7186979E3043}"/>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B57A94A5-0A84-4141-89F5-39A62E66A1DC}"/>
              </a:ext>
            </a:extLst>
          </p:cNvPr>
          <p:cNvSpPr>
            <a:spLocks noGrp="1"/>
          </p:cNvSpPr>
          <p:nvPr>
            <p:ph type="sldNum" sz="quarter" idx="12"/>
          </p:nvPr>
        </p:nvSpPr>
        <p:spPr/>
        <p:txBody>
          <a:bodyPr>
            <a:normAutofit lnSpcReduction="10000"/>
          </a:bodyPr>
          <a:lstStyle/>
          <a:p>
            <a:fld id="{20BC5037-A240-4F61-9152-036A0AF9E395}" type="slidenum">
              <a:rPr lang="en-US" smtClean="0"/>
              <a:t>259</a:t>
            </a:fld>
            <a:endParaRPr lang="en-US"/>
          </a:p>
        </p:txBody>
      </p:sp>
    </p:spTree>
    <p:extLst>
      <p:ext uri="{BB962C8B-B14F-4D97-AF65-F5344CB8AC3E}">
        <p14:creationId xmlns:p14="http://schemas.microsoft.com/office/powerpoint/2010/main" val="331872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44808" y="180936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 </a:t>
            </a:r>
          </a:p>
          <a:p>
            <a:pPr marL="0" indent="0" algn="ctr" defTabSz="457200">
              <a:spcBef>
                <a:spcPts val="1800"/>
              </a:spcBef>
              <a:spcAft>
                <a:spcPts val="0"/>
              </a:spcAft>
              <a:buNone/>
              <a:defRPr/>
            </a:pPr>
            <a:r>
              <a:rPr lang="en-US" altLang="en-US" sz="4400" b="1" dirty="0">
                <a:solidFill>
                  <a:srgbClr val="C00000"/>
                </a:solidFill>
                <a:latin typeface="Sanserif"/>
              </a:rPr>
              <a:t>Critical Thinking &amp; Political Culture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26</a:t>
            </a:fld>
            <a:endParaRPr lang="en-US" dirty="0">
              <a:solidFill>
                <a:srgbClr val="000000"/>
              </a:solidFill>
              <a:latin typeface="Sanserif"/>
            </a:endParaRPr>
          </a:p>
        </p:txBody>
      </p:sp>
    </p:spTree>
    <p:extLst>
      <p:ext uri="{BB962C8B-B14F-4D97-AF65-F5344CB8AC3E}">
        <p14:creationId xmlns:p14="http://schemas.microsoft.com/office/powerpoint/2010/main" val="256030643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E425-58B8-4FC3-A633-D537FFF87F33}"/>
              </a:ext>
            </a:extLst>
          </p:cNvPr>
          <p:cNvSpPr>
            <a:spLocks noGrp="1"/>
          </p:cNvSpPr>
          <p:nvPr>
            <p:ph type="title"/>
          </p:nvPr>
        </p:nvSpPr>
        <p:spPr/>
        <p:txBody>
          <a:bodyPr/>
          <a:lstStyle/>
          <a:p>
            <a:r>
              <a:rPr lang="en-US" dirty="0"/>
              <a:t>Congress’s Legislative Strength</a:t>
            </a:r>
          </a:p>
        </p:txBody>
      </p:sp>
      <p:sp>
        <p:nvSpPr>
          <p:cNvPr id="3" name="Content Placeholder 2">
            <a:extLst>
              <a:ext uri="{FF2B5EF4-FFF2-40B4-BE49-F238E27FC236}">
                <a16:creationId xmlns:a16="http://schemas.microsoft.com/office/drawing/2014/main" id="{1450E7D0-8E1E-4F3D-A0F1-9FB97CBAE0CD}"/>
              </a:ext>
            </a:extLst>
          </p:cNvPr>
          <p:cNvSpPr>
            <a:spLocks noGrp="1"/>
          </p:cNvSpPr>
          <p:nvPr>
            <p:ph idx="1"/>
          </p:nvPr>
        </p:nvSpPr>
        <p:spPr>
          <a:xfrm>
            <a:off x="609600" y="1600200"/>
            <a:ext cx="10972800" cy="4800600"/>
          </a:xfrm>
        </p:spPr>
        <p:txBody>
          <a:bodyPr>
            <a:normAutofit fontScale="92500" lnSpcReduction="10000"/>
          </a:bodyPr>
          <a:lstStyle/>
          <a:p>
            <a:r>
              <a:rPr lang="en-US" dirty="0"/>
              <a:t>Although Congress is not organized in a way that facilities leadership on broad national issues, it’s ideally organized to address narrow issues of concern to particular interests. Indeed, Congress’s committee system aligns with many of those interests – agriculture, commerce, finance, labor, education, and so on. </a:t>
            </a:r>
          </a:p>
          <a:p>
            <a:endParaRPr lang="en-US" dirty="0"/>
          </a:p>
          <a:p>
            <a:r>
              <a:rPr lang="en-US" dirty="0"/>
              <a:t>It’s the case, moreover, that many of the bills of this type are ones that members of Congress can support, because they bestow a benefit on a specific interest while spreading the cost across the entire taxpaying public. Typically the benefit is large enough that the recipient group will appreciate it (and possibly support the member in the next election) while the cost to an individual taxpayer will be too small to notice (and therefore not anger the taxpayer enough to vote against the incumbent).</a:t>
            </a:r>
          </a:p>
        </p:txBody>
      </p:sp>
      <p:sp>
        <p:nvSpPr>
          <p:cNvPr id="4" name="Footer Placeholder 3">
            <a:extLst>
              <a:ext uri="{FF2B5EF4-FFF2-40B4-BE49-F238E27FC236}">
                <a16:creationId xmlns:a16="http://schemas.microsoft.com/office/drawing/2014/main" id="{E5395A2C-99D3-4BB7-8F80-30136719D67C}"/>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03EA3EA7-6D4A-431B-938D-4F3DB4804E97}"/>
              </a:ext>
            </a:extLst>
          </p:cNvPr>
          <p:cNvSpPr>
            <a:spLocks noGrp="1"/>
          </p:cNvSpPr>
          <p:nvPr>
            <p:ph type="sldNum" sz="quarter" idx="12"/>
          </p:nvPr>
        </p:nvSpPr>
        <p:spPr/>
        <p:txBody>
          <a:bodyPr>
            <a:normAutofit lnSpcReduction="10000"/>
          </a:bodyPr>
          <a:lstStyle/>
          <a:p>
            <a:fld id="{20BC5037-A240-4F61-9152-036A0AF9E395}" type="slidenum">
              <a:rPr lang="en-US" smtClean="0"/>
              <a:t>260</a:t>
            </a:fld>
            <a:endParaRPr lang="en-US"/>
          </a:p>
        </p:txBody>
      </p:sp>
    </p:spTree>
    <p:extLst>
      <p:ext uri="{BB962C8B-B14F-4D97-AF65-F5344CB8AC3E}">
        <p14:creationId xmlns:p14="http://schemas.microsoft.com/office/powerpoint/2010/main" val="49245483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56069" y="211416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11, </a:t>
            </a:r>
          </a:p>
          <a:p>
            <a:pPr marL="0" indent="0" algn="ctr" defTabSz="457200">
              <a:spcBef>
                <a:spcPts val="1800"/>
              </a:spcBef>
              <a:spcAft>
                <a:spcPts val="0"/>
              </a:spcAft>
              <a:buNone/>
              <a:defRPr/>
            </a:pPr>
            <a:r>
              <a:rPr lang="en-US" altLang="en-US" sz="4400" b="1" dirty="0">
                <a:solidFill>
                  <a:srgbClr val="C00000"/>
                </a:solidFill>
                <a:latin typeface="Sanserif"/>
              </a:rPr>
              <a:t>Congress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261</a:t>
            </a:fld>
            <a:endParaRPr lang="en-US" dirty="0">
              <a:solidFill>
                <a:srgbClr val="000000"/>
              </a:solidFill>
              <a:latin typeface="Sanserif"/>
            </a:endParaRPr>
          </a:p>
        </p:txBody>
      </p:sp>
    </p:spTree>
    <p:extLst>
      <p:ext uri="{BB962C8B-B14F-4D97-AF65-F5344CB8AC3E}">
        <p14:creationId xmlns:p14="http://schemas.microsoft.com/office/powerpoint/2010/main" val="364216123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76798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The U.S. Senate filibuster should be . . .</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560321"/>
            <a:ext cx="7534275" cy="3764278"/>
          </a:xfrm>
        </p:spPr>
        <p:txBody>
          <a:bodyPr>
            <a:normAutofit/>
          </a:bodyPr>
          <a:lstStyle/>
          <a:p>
            <a:pPr marL="514350" indent="-514350">
              <a:buAutoNum type="arabicPeriod"/>
            </a:pPr>
            <a:r>
              <a:rPr lang="en-US" dirty="0"/>
              <a:t>Kept as is</a:t>
            </a:r>
          </a:p>
          <a:p>
            <a:pPr marL="514350" indent="-514350">
              <a:buAutoNum type="arabicPeriod"/>
            </a:pPr>
            <a:r>
              <a:rPr lang="en-US" dirty="0"/>
              <a:t>Limited to certain types of bills but otherwise prohibited</a:t>
            </a:r>
          </a:p>
          <a:p>
            <a:pPr marL="514350" indent="-514350">
              <a:buAutoNum type="arabicPeriod"/>
            </a:pPr>
            <a:r>
              <a:rPr lang="en-US" dirty="0"/>
              <a:t>Eliminated entirely</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262</a:t>
            </a:fld>
            <a:endParaRPr lang="en-US"/>
          </a:p>
        </p:txBody>
      </p:sp>
    </p:spTree>
    <p:extLst>
      <p:ext uri="{BB962C8B-B14F-4D97-AF65-F5344CB8AC3E}">
        <p14:creationId xmlns:p14="http://schemas.microsoft.com/office/powerpoint/2010/main" val="296583457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263</a:t>
            </a:fld>
            <a:endParaRPr lang="en-US"/>
          </a:p>
        </p:txBody>
      </p:sp>
    </p:spTree>
    <p:extLst>
      <p:ext uri="{BB962C8B-B14F-4D97-AF65-F5344CB8AC3E}">
        <p14:creationId xmlns:p14="http://schemas.microsoft.com/office/powerpoint/2010/main" val="401234591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69686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The U.S. Senate filibuster should be . . .</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560321"/>
            <a:ext cx="7534275" cy="3764278"/>
          </a:xfrm>
        </p:spPr>
        <p:txBody>
          <a:bodyPr>
            <a:normAutofit/>
          </a:bodyPr>
          <a:lstStyle/>
          <a:p>
            <a:pPr marL="514350" indent="-514350">
              <a:buAutoNum type="arabicPeriod"/>
            </a:pPr>
            <a:r>
              <a:rPr lang="en-US" dirty="0"/>
              <a:t>Kept as is</a:t>
            </a:r>
          </a:p>
          <a:p>
            <a:pPr marL="514350" indent="-514350">
              <a:buAutoNum type="arabicPeriod"/>
            </a:pPr>
            <a:r>
              <a:rPr lang="en-US" dirty="0"/>
              <a:t>Limited to certain types of bills but otherwise prohibited</a:t>
            </a:r>
          </a:p>
          <a:p>
            <a:pPr marL="514350" indent="-514350">
              <a:buAutoNum type="arabicPeriod"/>
            </a:pPr>
            <a:r>
              <a:rPr lang="en-US" dirty="0"/>
              <a:t>Eliminated entirely</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264</a:t>
            </a:fld>
            <a:endParaRPr lang="en-US"/>
          </a:p>
        </p:txBody>
      </p:sp>
      <p:sp>
        <p:nvSpPr>
          <p:cNvPr id="7" name="TextBox 6">
            <a:extLst>
              <a:ext uri="{FF2B5EF4-FFF2-40B4-BE49-F238E27FC236}">
                <a16:creationId xmlns:a16="http://schemas.microsoft.com/office/drawing/2014/main" id="{A0EDD4AD-B1E2-4D29-8ECB-6168EC42E781}"/>
              </a:ext>
            </a:extLst>
          </p:cNvPr>
          <p:cNvSpPr txBox="1"/>
          <p:nvPr/>
        </p:nvSpPr>
        <p:spPr>
          <a:xfrm>
            <a:off x="1493520" y="5401269"/>
            <a:ext cx="957184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129934037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think of the filibuster-</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265</a:t>
            </a:fld>
            <a:endParaRPr lang="en-US"/>
          </a:p>
        </p:txBody>
      </p:sp>
      <p:sp>
        <p:nvSpPr>
          <p:cNvPr id="3" name="TextBox 2">
            <a:extLst>
              <a:ext uri="{FF2B5EF4-FFF2-40B4-BE49-F238E27FC236}">
                <a16:creationId xmlns:a16="http://schemas.microsoft.com/office/drawing/2014/main" id="{FF9902A4-E61F-4D15-B0B1-54B87C7B4632}"/>
              </a:ext>
            </a:extLst>
          </p:cNvPr>
          <p:cNvSpPr txBox="1"/>
          <p:nvPr/>
        </p:nvSpPr>
        <p:spPr>
          <a:xfrm>
            <a:off x="259081" y="6129774"/>
            <a:ext cx="4556759" cy="369332"/>
          </a:xfrm>
          <a:prstGeom prst="rect">
            <a:avLst/>
          </a:prstGeom>
          <a:noFill/>
        </p:spPr>
        <p:txBody>
          <a:bodyPr wrap="square" rtlCol="0">
            <a:spAutoFit/>
          </a:bodyPr>
          <a:lstStyle/>
          <a:p>
            <a:r>
              <a:rPr lang="en-US" dirty="0"/>
              <a:t>Source: Pew Research Center poll, 2018</a:t>
            </a:r>
          </a:p>
        </p:txBody>
      </p:sp>
    </p:spTree>
    <p:extLst>
      <p:ext uri="{BB962C8B-B14F-4D97-AF65-F5344CB8AC3E}">
        <p14:creationId xmlns:p14="http://schemas.microsoft.com/office/powerpoint/2010/main" val="270337111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56069" y="2114163"/>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11, </a:t>
            </a:r>
          </a:p>
          <a:p>
            <a:pPr marL="0" indent="0" algn="ctr" defTabSz="457200">
              <a:spcBef>
                <a:spcPts val="1800"/>
              </a:spcBef>
              <a:spcAft>
                <a:spcPts val="0"/>
              </a:spcAft>
              <a:buNone/>
              <a:defRPr/>
            </a:pPr>
            <a:r>
              <a:rPr lang="en-US" altLang="en-US" sz="4400" b="1" dirty="0">
                <a:solidFill>
                  <a:srgbClr val="C00000"/>
                </a:solidFill>
                <a:latin typeface="Sanserif"/>
              </a:rPr>
              <a:t>Congress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266</a:t>
            </a:fld>
            <a:endParaRPr lang="en-US" dirty="0">
              <a:solidFill>
                <a:srgbClr val="000000"/>
              </a:solidFill>
              <a:latin typeface="Sanserif"/>
            </a:endParaRPr>
          </a:p>
        </p:txBody>
      </p:sp>
    </p:spTree>
    <p:extLst>
      <p:ext uri="{BB962C8B-B14F-4D97-AF65-F5344CB8AC3E}">
        <p14:creationId xmlns:p14="http://schemas.microsoft.com/office/powerpoint/2010/main" val="176540577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48350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Once in office, Republican and Democratic lawmakers should . . . </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96440" y="2285999"/>
            <a:ext cx="7534275" cy="3053079"/>
          </a:xfrm>
        </p:spPr>
        <p:txBody>
          <a:bodyPr>
            <a:normAutofit/>
          </a:bodyPr>
          <a:lstStyle/>
          <a:p>
            <a:pPr marL="514350" indent="-514350">
              <a:buAutoNum type="arabicPeriod"/>
            </a:pPr>
            <a:r>
              <a:rPr lang="en-US" dirty="0"/>
              <a:t>stick to their positions rather than seeking compromise with those of the other party</a:t>
            </a:r>
          </a:p>
          <a:p>
            <a:pPr marL="514350" indent="-514350">
              <a:buAutoNum type="arabicPeriod"/>
            </a:pPr>
            <a:r>
              <a:rPr lang="en-US" dirty="0"/>
              <a:t>seek compromise with those of the other party in order to pass legislation on contentious issues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267</a:t>
            </a:fld>
            <a:endParaRPr lang="en-US"/>
          </a:p>
        </p:txBody>
      </p:sp>
    </p:spTree>
    <p:extLst>
      <p:ext uri="{BB962C8B-B14F-4D97-AF65-F5344CB8AC3E}">
        <p14:creationId xmlns:p14="http://schemas.microsoft.com/office/powerpoint/2010/main" val="244637872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268</a:t>
            </a:fld>
            <a:endParaRPr lang="en-US"/>
          </a:p>
        </p:txBody>
      </p:sp>
    </p:spTree>
    <p:extLst>
      <p:ext uri="{BB962C8B-B14F-4D97-AF65-F5344CB8AC3E}">
        <p14:creationId xmlns:p14="http://schemas.microsoft.com/office/powerpoint/2010/main" val="269559465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82575" y="-653365"/>
            <a:ext cx="11401425" cy="2170063"/>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Republican and Democratic members of Congress should . . . </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306320"/>
            <a:ext cx="7534275" cy="4018279"/>
          </a:xfrm>
        </p:spPr>
        <p:txBody>
          <a:bodyPr>
            <a:normAutofit/>
          </a:bodyPr>
          <a:lstStyle/>
          <a:p>
            <a:pPr marL="514350" indent="-514350">
              <a:buAutoNum type="arabicPeriod"/>
            </a:pPr>
            <a:r>
              <a:rPr lang="en-US" dirty="0"/>
              <a:t>stick to their positions rather than seeking compromise with those of the other party</a:t>
            </a:r>
          </a:p>
          <a:p>
            <a:pPr marL="514350" indent="-514350">
              <a:buAutoNum type="arabicPeriod"/>
            </a:pPr>
            <a:r>
              <a:rPr lang="en-US" dirty="0"/>
              <a:t>seek compromise with those of the other party in order to pass legislation on contentious issues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269</a:t>
            </a:fld>
            <a:endParaRPr lang="en-US"/>
          </a:p>
        </p:txBody>
      </p:sp>
      <p:sp>
        <p:nvSpPr>
          <p:cNvPr id="6" name="TextBox 5">
            <a:extLst>
              <a:ext uri="{FF2B5EF4-FFF2-40B4-BE49-F238E27FC236}">
                <a16:creationId xmlns:a16="http://schemas.microsoft.com/office/drawing/2014/main" id="{072712C7-9CC8-425A-AABC-A4DCE7EF6E5E}"/>
              </a:ext>
            </a:extLst>
          </p:cNvPr>
          <p:cNvSpPr txBox="1"/>
          <p:nvPr/>
        </p:nvSpPr>
        <p:spPr>
          <a:xfrm>
            <a:off x="1493520" y="5401269"/>
            <a:ext cx="957184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3913478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E5D8-BDBC-4334-A935-B6FF299CED3F}"/>
              </a:ext>
            </a:extLst>
          </p:cNvPr>
          <p:cNvSpPr>
            <a:spLocks noGrp="1"/>
          </p:cNvSpPr>
          <p:nvPr>
            <p:ph type="title"/>
          </p:nvPr>
        </p:nvSpPr>
        <p:spPr/>
        <p:txBody>
          <a:bodyPr>
            <a:normAutofit/>
          </a:bodyPr>
          <a:lstStyle/>
          <a:p>
            <a:r>
              <a:rPr lang="en-US" sz="4400" b="1" dirty="0">
                <a:solidFill>
                  <a:srgbClr val="C00000"/>
                </a:solidFill>
              </a:rPr>
              <a:t>Politics and Power</a:t>
            </a:r>
          </a:p>
        </p:txBody>
      </p:sp>
      <p:sp>
        <p:nvSpPr>
          <p:cNvPr id="3" name="Content Placeholder 2">
            <a:extLst>
              <a:ext uri="{FF2B5EF4-FFF2-40B4-BE49-F238E27FC236}">
                <a16:creationId xmlns:a16="http://schemas.microsoft.com/office/drawing/2014/main" id="{C1A502A0-4641-4593-B2E8-07A4120D1C34}"/>
              </a:ext>
            </a:extLst>
          </p:cNvPr>
          <p:cNvSpPr>
            <a:spLocks noGrp="1"/>
          </p:cNvSpPr>
          <p:nvPr>
            <p:ph sz="quarter" idx="1"/>
          </p:nvPr>
        </p:nvSpPr>
        <p:spPr>
          <a:xfrm>
            <a:off x="1417982" y="1879600"/>
            <a:ext cx="9660835" cy="4445000"/>
          </a:xfrm>
        </p:spPr>
        <p:txBody>
          <a:bodyPr>
            <a:normAutofit/>
          </a:bodyPr>
          <a:lstStyle/>
          <a:p>
            <a:r>
              <a:rPr lang="en-US" sz="3200" dirty="0"/>
              <a:t>Politics has been defined as conflict over “who gets what, when, and how.” In other words, </a:t>
            </a:r>
            <a:r>
              <a:rPr lang="en-US" sz="3200" b="1" dirty="0"/>
              <a:t>politics</a:t>
            </a:r>
            <a:r>
              <a:rPr lang="en-US" sz="3200" dirty="0"/>
              <a:t> is the means by which society settles its conflicts and decides who gets the benefit and who pays the cost.</a:t>
            </a:r>
          </a:p>
          <a:p>
            <a:endParaRPr lang="en-US" sz="3200" dirty="0"/>
          </a:p>
          <a:p>
            <a:r>
              <a:rPr lang="en-US" sz="3200" dirty="0"/>
              <a:t>Those who prevail in a political conflict are said to have power. </a:t>
            </a:r>
            <a:r>
              <a:rPr lang="en-US" sz="3200" b="1" dirty="0"/>
              <a:t>Power</a:t>
            </a:r>
            <a:r>
              <a:rPr lang="en-US" sz="3200" dirty="0"/>
              <a:t> refers to ability of persons, groups, or institutions to influence political decisions. </a:t>
            </a:r>
          </a:p>
        </p:txBody>
      </p:sp>
      <p:sp>
        <p:nvSpPr>
          <p:cNvPr id="4" name="Footer Placeholder 3">
            <a:extLst>
              <a:ext uri="{FF2B5EF4-FFF2-40B4-BE49-F238E27FC236}">
                <a16:creationId xmlns:a16="http://schemas.microsoft.com/office/drawing/2014/main" id="{500BB1EB-FE9A-49CF-8E5F-A4645283C4A0}"/>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2535644-1359-4F57-A85D-E3931748D44A}"/>
              </a:ext>
            </a:extLst>
          </p:cNvPr>
          <p:cNvSpPr>
            <a:spLocks noGrp="1"/>
          </p:cNvSpPr>
          <p:nvPr>
            <p:ph type="sldNum" sz="quarter" idx="12"/>
          </p:nvPr>
        </p:nvSpPr>
        <p:spPr/>
        <p:txBody>
          <a:bodyPr>
            <a:normAutofit lnSpcReduction="10000"/>
          </a:bodyPr>
          <a:lstStyle/>
          <a:p>
            <a:fld id="{F0C94032-CD4C-4C25-B0C2-CEC720522D92}" type="slidenum">
              <a:rPr kumimoji="0" lang="en-US" smtClean="0"/>
              <a:pPr/>
              <a:t>27</a:t>
            </a:fld>
            <a:endParaRPr kumimoji="0" lang="en-US" dirty="0">
              <a:solidFill>
                <a:srgbClr val="FFFFFF"/>
              </a:solidFill>
            </a:endParaRPr>
          </a:p>
        </p:txBody>
      </p:sp>
    </p:spTree>
    <p:extLst>
      <p:ext uri="{BB962C8B-B14F-4D97-AF65-F5344CB8AC3E}">
        <p14:creationId xmlns:p14="http://schemas.microsoft.com/office/powerpoint/2010/main" val="330342685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think on the issue of lawmakers’ sticking to their positions vs. compromising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270</a:t>
            </a:fld>
            <a:endParaRPr lang="en-US"/>
          </a:p>
        </p:txBody>
      </p:sp>
      <p:sp>
        <p:nvSpPr>
          <p:cNvPr id="3" name="TextBox 2">
            <a:extLst>
              <a:ext uri="{FF2B5EF4-FFF2-40B4-BE49-F238E27FC236}">
                <a16:creationId xmlns:a16="http://schemas.microsoft.com/office/drawing/2014/main" id="{D1D91B16-6B9D-492D-8C2C-B49A908E7A1F}"/>
              </a:ext>
            </a:extLst>
          </p:cNvPr>
          <p:cNvSpPr txBox="1"/>
          <p:nvPr/>
        </p:nvSpPr>
        <p:spPr>
          <a:xfrm>
            <a:off x="457200" y="6197600"/>
            <a:ext cx="4775200" cy="369332"/>
          </a:xfrm>
          <a:prstGeom prst="rect">
            <a:avLst/>
          </a:prstGeom>
          <a:noFill/>
        </p:spPr>
        <p:txBody>
          <a:bodyPr wrap="square" rtlCol="0">
            <a:spAutoFit/>
          </a:bodyPr>
          <a:lstStyle/>
          <a:p>
            <a:r>
              <a:rPr lang="en-US" dirty="0"/>
              <a:t>Source: Pew Research Center poll, 2018</a:t>
            </a:r>
          </a:p>
        </p:txBody>
      </p:sp>
    </p:spTree>
    <p:extLst>
      <p:ext uri="{BB962C8B-B14F-4D97-AF65-F5344CB8AC3E}">
        <p14:creationId xmlns:p14="http://schemas.microsoft.com/office/powerpoint/2010/main" val="45692109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45793" y="2534856"/>
            <a:ext cx="3184089" cy="1261095"/>
          </a:xfrm>
        </p:spPr>
        <p:txBody>
          <a:bodyPr/>
          <a:lstStyle/>
          <a:p>
            <a:r>
              <a:rPr lang="en-US" sz="2800" dirty="0">
                <a:solidFill>
                  <a:prstClr val="white"/>
                </a:solidFill>
                <a:latin typeface="Sanserif"/>
              </a:rPr>
              <a:t>Chapter 12 The Presidency</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45792" y="3870868"/>
            <a:ext cx="3035808" cy="562237"/>
          </a:xfrm>
        </p:spPr>
        <p:txBody>
          <a:bodyPr/>
          <a:lstStyle/>
          <a:p>
            <a:pPr defTabSz="457200">
              <a:spcBef>
                <a:spcPct val="20000"/>
              </a:spcBef>
              <a:spcAft>
                <a:spcPts val="0"/>
              </a:spcAft>
              <a:defRPr/>
            </a:pPr>
            <a:r>
              <a:rPr lang="en-US" sz="2400" b="1" dirty="0">
                <a:solidFill>
                  <a:prstClr val="white"/>
                </a:solidFill>
                <a:latin typeface="Sanserif"/>
              </a:rPr>
              <a:t>Leading the Nation</a:t>
            </a:r>
          </a:p>
        </p:txBody>
      </p:sp>
      <p:sp>
        <p:nvSpPr>
          <p:cNvPr id="6" name="TextBox 5">
            <a:extLst>
              <a:ext uri="{FF2B5EF4-FFF2-40B4-BE49-F238E27FC236}">
                <a16:creationId xmlns:a16="http://schemas.microsoft.com/office/drawing/2014/main" id="{B835DF3B-84E0-49EF-AB00-1FC48002AB33}"/>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C4A57809-5084-4303-BBF7-F070A104E215}"/>
              </a:ext>
            </a:extLst>
          </p:cNvPr>
          <p:cNvSpPr>
            <a:spLocks noGrp="1"/>
          </p:cNvSpPr>
          <p:nvPr>
            <p:ph type="pic" sz="quarter" idx="11"/>
          </p:nvPr>
        </p:nvSpPr>
        <p:spPr/>
      </p:sp>
      <p:pic>
        <p:nvPicPr>
          <p:cNvPr id="9" name="Picture 8">
            <a:extLst>
              <a:ext uri="{FF2B5EF4-FFF2-40B4-BE49-F238E27FC236}">
                <a16:creationId xmlns:a16="http://schemas.microsoft.com/office/drawing/2014/main" id="{4DCAC423-5B67-4EFB-884A-796C63ABB0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3625" y="808371"/>
            <a:ext cx="3778339"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55164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12, </a:t>
            </a:r>
          </a:p>
          <a:p>
            <a:pPr marL="0" indent="0" algn="ctr" defTabSz="457200">
              <a:spcBef>
                <a:spcPts val="1800"/>
              </a:spcBef>
              <a:spcAft>
                <a:spcPts val="0"/>
              </a:spcAft>
              <a:buNone/>
              <a:defRPr/>
            </a:pPr>
            <a:r>
              <a:rPr lang="en-US" altLang="en-US" sz="4400" b="1" dirty="0">
                <a:solidFill>
                  <a:srgbClr val="C00000"/>
                </a:solidFill>
                <a:latin typeface="Sanserif"/>
              </a:rPr>
              <a:t>Presidency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272</a:t>
            </a:fld>
            <a:endParaRPr lang="en-US" dirty="0">
              <a:solidFill>
                <a:srgbClr val="000000"/>
              </a:solidFill>
              <a:latin typeface="Sanserif"/>
            </a:endParaRPr>
          </a:p>
        </p:txBody>
      </p:sp>
    </p:spTree>
    <p:extLst>
      <p:ext uri="{BB962C8B-B14F-4D97-AF65-F5344CB8AC3E}">
        <p14:creationId xmlns:p14="http://schemas.microsoft.com/office/powerpoint/2010/main" val="134091357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7AD40C-ADA6-4965-BBD0-D1DDEDD3E6CE}"/>
              </a:ext>
            </a:extLst>
          </p:cNvPr>
          <p:cNvSpPr>
            <a:spLocks noGrp="1"/>
          </p:cNvSpPr>
          <p:nvPr>
            <p:ph type="title"/>
          </p:nvPr>
        </p:nvSpPr>
        <p:spPr/>
        <p:txBody>
          <a:bodyPr>
            <a:noAutofit/>
          </a:bodyPr>
          <a:lstStyle/>
          <a:p>
            <a:r>
              <a:rPr lang="en-US" sz="2800" b="1" dirty="0"/>
              <a:t>POLL: </a:t>
            </a:r>
            <a:r>
              <a:rPr lang="en-US" sz="2800" b="1" dirty="0">
                <a:solidFill>
                  <a:srgbClr val="C00000"/>
                </a:solidFill>
              </a:rPr>
              <a:t>Which of the following has </a:t>
            </a:r>
            <a:r>
              <a:rPr lang="en-US" sz="2800" b="1" u="sng" dirty="0">
                <a:solidFill>
                  <a:srgbClr val="C00000"/>
                </a:solidFill>
              </a:rPr>
              <a:t>not</a:t>
            </a:r>
            <a:r>
              <a:rPr lang="en-US" sz="2800" b="1" dirty="0">
                <a:solidFill>
                  <a:srgbClr val="C00000"/>
                </a:solidFill>
              </a:rPr>
              <a:t> contributed to the increase in presidential power beyond what the writers of the Constitution intended?</a:t>
            </a:r>
          </a:p>
        </p:txBody>
      </p:sp>
      <p:sp>
        <p:nvSpPr>
          <p:cNvPr id="9" name="Content Placeholder 8">
            <a:extLst>
              <a:ext uri="{FF2B5EF4-FFF2-40B4-BE49-F238E27FC236}">
                <a16:creationId xmlns:a16="http://schemas.microsoft.com/office/drawing/2014/main" id="{80D6B50E-D2C4-4C45-B622-FB43AA42A34D}"/>
              </a:ext>
            </a:extLst>
          </p:cNvPr>
          <p:cNvSpPr>
            <a:spLocks noGrp="1"/>
          </p:cNvSpPr>
          <p:nvPr>
            <p:ph sz="quarter" idx="11"/>
          </p:nvPr>
        </p:nvSpPr>
        <p:spPr>
          <a:xfrm>
            <a:off x="1432560" y="1584960"/>
            <a:ext cx="9763760" cy="4663441"/>
          </a:xfrm>
        </p:spPr>
        <p:txBody>
          <a:bodyPr>
            <a:noAutofit/>
          </a:bodyPr>
          <a:lstStyle/>
          <a:p>
            <a:r>
              <a:rPr lang="en-US" sz="2400" dirty="0"/>
              <a:t>1. </a:t>
            </a:r>
            <a:r>
              <a:rPr lang="en-US" sz="2400" dirty="0">
                <a:solidFill>
                  <a:srgbClr val="FF0000"/>
                </a:solidFill>
              </a:rPr>
              <a:t>Constitutional amendments that have expanded the president’s power.</a:t>
            </a:r>
            <a:br>
              <a:rPr lang="en-US" sz="2400" dirty="0">
                <a:solidFill>
                  <a:srgbClr val="FF0000"/>
                </a:solidFill>
              </a:rPr>
            </a:br>
            <a:r>
              <a:rPr lang="en-US" sz="2400" dirty="0"/>
              <a:t>2. Congressional grants of power to the president, including a say over policies that were once almost fully under congressional control.</a:t>
            </a:r>
          </a:p>
          <a:p>
            <a:r>
              <a:rPr lang="en-US" sz="2400" dirty="0"/>
              <a:t>3. Social changes that have placed heightened demands on government and, with that, heightened demands on the presidency.</a:t>
            </a:r>
          </a:p>
          <a:p>
            <a:r>
              <a:rPr lang="en-US" sz="2400" dirty="0"/>
              <a:t>4. Changes in transportation and communication that have diminished the significance of physical distance for national security.</a:t>
            </a:r>
          </a:p>
          <a:p>
            <a:r>
              <a:rPr lang="en-US" sz="2400" dirty="0"/>
              <a:t>5, The emergence of the United States as a global superpower.</a:t>
            </a:r>
          </a:p>
          <a:p>
            <a:r>
              <a:rPr lang="en-US" sz="2400" dirty="0"/>
              <a:t>6. The growing complexity and interconnectedness of the nation’s economy.</a:t>
            </a:r>
          </a:p>
        </p:txBody>
      </p:sp>
      <p:sp>
        <p:nvSpPr>
          <p:cNvPr id="10" name="Text Placeholder 9">
            <a:extLst>
              <a:ext uri="{FF2B5EF4-FFF2-40B4-BE49-F238E27FC236}">
                <a16:creationId xmlns:a16="http://schemas.microsoft.com/office/drawing/2014/main" id="{654A360E-E447-433E-B224-8FC7CE0E7F7B}"/>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C78FEECD-8C54-4954-9C06-3908D12DBEDD}"/>
              </a:ext>
            </a:extLst>
          </p:cNvPr>
          <p:cNvSpPr>
            <a:spLocks noGrp="1"/>
          </p:cNvSpPr>
          <p:nvPr>
            <p:ph type="sldNum" sz="quarter" idx="10"/>
          </p:nvPr>
        </p:nvSpPr>
        <p:spPr/>
        <p:txBody>
          <a:bodyPr>
            <a:normAutofit lnSpcReduction="10000"/>
          </a:bodyPr>
          <a:lstStyle/>
          <a:p>
            <a:fld id="{68151E55-6873-49E2-B8D5-2F265E6F1973}" type="slidenum">
              <a:rPr lang="en-US" smtClean="0"/>
              <a:t>273</a:t>
            </a:fld>
            <a:endParaRPr lang="en-US" dirty="0"/>
          </a:p>
        </p:txBody>
      </p:sp>
      <p:sp>
        <p:nvSpPr>
          <p:cNvPr id="11" name="Text Placeholder 10">
            <a:extLst>
              <a:ext uri="{FF2B5EF4-FFF2-40B4-BE49-F238E27FC236}">
                <a16:creationId xmlns:a16="http://schemas.microsoft.com/office/drawing/2014/main" id="{F4A033A8-79CE-4A5F-8D43-AE0E4907A6E0}"/>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EC3375A0-18BD-4E3D-A128-B98B3ED41E4A}"/>
              </a:ext>
            </a:extLst>
          </p:cNvPr>
          <p:cNvSpPr txBox="1">
            <a:spLocks/>
          </p:cNvSpPr>
          <p:nvPr/>
        </p:nvSpPr>
        <p:spPr>
          <a:xfrm>
            <a:off x="375920" y="6542090"/>
            <a:ext cx="1838958" cy="300230"/>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867838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0C68-C702-45AA-8EAB-A0053C2375F7}"/>
              </a:ext>
            </a:extLst>
          </p:cNvPr>
          <p:cNvSpPr>
            <a:spLocks noGrp="1"/>
          </p:cNvSpPr>
          <p:nvPr>
            <p:ph type="title"/>
          </p:nvPr>
        </p:nvSpPr>
        <p:spPr/>
        <p:txBody>
          <a:bodyPr>
            <a:normAutofit/>
          </a:bodyPr>
          <a:lstStyle/>
          <a:p>
            <a:pPr algn="ctr"/>
            <a:r>
              <a:rPr lang="en-US" sz="3600" dirty="0">
                <a:solidFill>
                  <a:srgbClr val="C00000"/>
                </a:solidFill>
              </a:rPr>
              <a:t>Heightened Presidential Power</a:t>
            </a:r>
          </a:p>
        </p:txBody>
      </p:sp>
      <p:sp>
        <p:nvSpPr>
          <p:cNvPr id="3" name="Content Placeholder 2">
            <a:extLst>
              <a:ext uri="{FF2B5EF4-FFF2-40B4-BE49-F238E27FC236}">
                <a16:creationId xmlns:a16="http://schemas.microsoft.com/office/drawing/2014/main" id="{41135A47-F5DA-4AA5-90B4-F132BD93A701}"/>
              </a:ext>
            </a:extLst>
          </p:cNvPr>
          <p:cNvSpPr>
            <a:spLocks noGrp="1"/>
          </p:cNvSpPr>
          <p:nvPr>
            <p:ph sz="quarter" idx="11"/>
          </p:nvPr>
        </p:nvSpPr>
        <p:spPr>
          <a:xfrm>
            <a:off x="1056640" y="1666240"/>
            <a:ext cx="10322561" cy="4582161"/>
          </a:xfrm>
        </p:spPr>
        <p:txBody>
          <a:bodyPr>
            <a:normAutofit fontScale="92500"/>
          </a:bodyPr>
          <a:lstStyle/>
          <a:p>
            <a:r>
              <a:rPr lang="en-US" dirty="0"/>
              <a:t>Changes in American society and the nation’s economy have served to strengthen the presidency. As the executive branch has grown in response to increased demands on government, the president, as chief executive, has become more powerful.</a:t>
            </a:r>
          </a:p>
          <a:p>
            <a:r>
              <a:rPr lang="en-US" dirty="0"/>
              <a:t>Also, the emergence of the U.S. as a global superpower, combined with the speed of modern transportation and communication, have elevated the importance of global affairs, which has enhanced the president’s constitutional power as chief diplomat and commander-in-chief of the Armed Forces.</a:t>
            </a:r>
          </a:p>
          <a:p>
            <a:r>
              <a:rPr lang="en-US" dirty="0"/>
              <a:t>As power has shifted toward the presidency, Congress has ceded some of its authority to the president – for example, its power to initiate military action and its control over the budget (the president now has a much larger role in developing the federal budget than was once the case),</a:t>
            </a:r>
          </a:p>
          <a:p>
            <a:r>
              <a:rPr lang="en-US" b="1" dirty="0"/>
              <a:t>All of these changes are extra-constitutional </a:t>
            </a:r>
            <a:r>
              <a:rPr lang="en-US" dirty="0"/>
              <a:t>– there has been no constitutional amendment that formally expanded the president’s power. The one amendment that has addressed presidential power has limited it – the 22</a:t>
            </a:r>
            <a:r>
              <a:rPr lang="en-US" baseline="30000" dirty="0"/>
              <a:t>nd</a:t>
            </a:r>
            <a:r>
              <a:rPr lang="en-US" dirty="0"/>
              <a:t> Amendment restricts the president to two terms of office.</a:t>
            </a:r>
          </a:p>
        </p:txBody>
      </p:sp>
      <p:sp>
        <p:nvSpPr>
          <p:cNvPr id="4" name="Text Placeholder 3">
            <a:extLst>
              <a:ext uri="{FF2B5EF4-FFF2-40B4-BE49-F238E27FC236}">
                <a16:creationId xmlns:a16="http://schemas.microsoft.com/office/drawing/2014/main" id="{AE420336-B9C5-4F0F-894F-8F4E90901008}"/>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487476E-910F-49A8-89F1-63629DAA861A}"/>
              </a:ext>
            </a:extLst>
          </p:cNvPr>
          <p:cNvSpPr>
            <a:spLocks noGrp="1"/>
          </p:cNvSpPr>
          <p:nvPr>
            <p:ph type="sldNum" sz="quarter" idx="10"/>
          </p:nvPr>
        </p:nvSpPr>
        <p:spPr/>
        <p:txBody>
          <a:bodyPr>
            <a:normAutofit lnSpcReduction="10000"/>
          </a:bodyPr>
          <a:lstStyle/>
          <a:p>
            <a:fld id="{68151E55-6873-49E2-B8D5-2F265E6F1973}" type="slidenum">
              <a:rPr lang="en-US" smtClean="0"/>
              <a:t>274</a:t>
            </a:fld>
            <a:endParaRPr lang="en-US" dirty="0"/>
          </a:p>
        </p:txBody>
      </p:sp>
      <p:sp>
        <p:nvSpPr>
          <p:cNvPr id="6" name="Text Placeholder 5">
            <a:extLst>
              <a:ext uri="{FF2B5EF4-FFF2-40B4-BE49-F238E27FC236}">
                <a16:creationId xmlns:a16="http://schemas.microsoft.com/office/drawing/2014/main" id="{CE4BC626-BCB6-42E5-8EF9-03F34CE8B693}"/>
              </a:ext>
            </a:extLst>
          </p:cNvPr>
          <p:cNvSpPr>
            <a:spLocks noGrp="1"/>
          </p:cNvSpPr>
          <p:nvPr>
            <p:ph type="body" sz="quarter" idx="14"/>
          </p:nvPr>
        </p:nvSpPr>
        <p:spPr/>
        <p:txBody>
          <a:bodyPr/>
          <a:lstStyle/>
          <a:p>
            <a:endParaRPr lang="en-US"/>
          </a:p>
        </p:txBody>
      </p:sp>
      <p:sp>
        <p:nvSpPr>
          <p:cNvPr id="7" name="Footer Placeholder 3">
            <a:extLst>
              <a:ext uri="{FF2B5EF4-FFF2-40B4-BE49-F238E27FC236}">
                <a16:creationId xmlns:a16="http://schemas.microsoft.com/office/drawing/2014/main" id="{0CBBD23A-6F84-4531-817E-14B57FAB07A6}"/>
              </a:ext>
            </a:extLst>
          </p:cNvPr>
          <p:cNvSpPr txBox="1">
            <a:spLocks/>
          </p:cNvSpPr>
          <p:nvPr/>
        </p:nvSpPr>
        <p:spPr>
          <a:xfrm>
            <a:off x="619760" y="6542090"/>
            <a:ext cx="1595118" cy="300230"/>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3637904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12, </a:t>
            </a:r>
          </a:p>
          <a:p>
            <a:pPr marL="0" indent="0" algn="ctr" defTabSz="457200">
              <a:spcBef>
                <a:spcPts val="1800"/>
              </a:spcBef>
              <a:spcAft>
                <a:spcPts val="0"/>
              </a:spcAft>
              <a:buNone/>
              <a:defRPr/>
            </a:pPr>
            <a:r>
              <a:rPr lang="en-US" altLang="en-US" sz="4400" b="1" dirty="0">
                <a:solidFill>
                  <a:srgbClr val="C00000"/>
                </a:solidFill>
                <a:latin typeface="Sanserif"/>
              </a:rPr>
              <a:t>Presidency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275</a:t>
            </a:fld>
            <a:endParaRPr lang="en-US" dirty="0">
              <a:solidFill>
                <a:srgbClr val="000000"/>
              </a:solidFill>
              <a:latin typeface="Sanserif"/>
            </a:endParaRPr>
          </a:p>
        </p:txBody>
      </p:sp>
    </p:spTree>
    <p:extLst>
      <p:ext uri="{BB962C8B-B14F-4D97-AF65-F5344CB8AC3E}">
        <p14:creationId xmlns:p14="http://schemas.microsoft.com/office/powerpoint/2010/main" val="246031027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A72A-B440-424C-B1E2-488097B64364}"/>
              </a:ext>
            </a:extLst>
          </p:cNvPr>
          <p:cNvSpPr>
            <a:spLocks noGrp="1"/>
          </p:cNvSpPr>
          <p:nvPr>
            <p:ph type="title"/>
          </p:nvPr>
        </p:nvSpPr>
        <p:spPr>
          <a:xfrm>
            <a:off x="540689" y="236551"/>
            <a:ext cx="10103457" cy="990600"/>
          </a:xfrm>
        </p:spPr>
        <p:txBody>
          <a:bodyPr>
            <a:noAutofit/>
          </a:bodyPr>
          <a:lstStyle/>
          <a:p>
            <a:r>
              <a:rPr lang="en-US" sz="3200" dirty="0">
                <a:solidFill>
                  <a:schemeClr val="tx1"/>
                </a:solidFill>
              </a:rPr>
              <a:t>POLL:</a:t>
            </a:r>
            <a:r>
              <a:rPr lang="en-US" sz="3200" dirty="0"/>
              <a:t> Which factor is most important in presidents’ ability to get their legislative agenda enacted into law?</a:t>
            </a:r>
          </a:p>
        </p:txBody>
      </p:sp>
      <p:sp>
        <p:nvSpPr>
          <p:cNvPr id="3" name="Content Placeholder 2">
            <a:extLst>
              <a:ext uri="{FF2B5EF4-FFF2-40B4-BE49-F238E27FC236}">
                <a16:creationId xmlns:a16="http://schemas.microsoft.com/office/drawing/2014/main" id="{0898DF32-6A86-431A-A084-687D761D0E24}"/>
              </a:ext>
            </a:extLst>
          </p:cNvPr>
          <p:cNvSpPr>
            <a:spLocks noGrp="1"/>
          </p:cNvSpPr>
          <p:nvPr>
            <p:ph sz="quarter" idx="1"/>
          </p:nvPr>
        </p:nvSpPr>
        <p:spPr>
          <a:xfrm>
            <a:off x="2136648" y="1600200"/>
            <a:ext cx="8153400" cy="4953000"/>
          </a:xfrm>
        </p:spPr>
        <p:txBody>
          <a:bodyPr>
            <a:normAutofit/>
          </a:bodyPr>
          <a:lstStyle/>
          <a:p>
            <a:r>
              <a:rPr lang="en-US" dirty="0"/>
              <a:t>1. Stage of president’s term – success is more likely early in term than later</a:t>
            </a:r>
          </a:p>
          <a:p>
            <a:r>
              <a:rPr lang="en-US" dirty="0"/>
              <a:t>2. </a:t>
            </a:r>
            <a:r>
              <a:rPr lang="en-US" dirty="0">
                <a:solidFill>
                  <a:srgbClr val="FF0000"/>
                </a:solidFill>
              </a:rPr>
              <a:t>Partisan makeup of Congress</a:t>
            </a:r>
          </a:p>
          <a:p>
            <a:r>
              <a:rPr lang="en-US" dirty="0"/>
              <a:t>3. National conditions – degree of urgency in responding to nation’s policy needs</a:t>
            </a:r>
          </a:p>
          <a:p>
            <a:r>
              <a:rPr lang="en-US" dirty="0"/>
              <a:t>4. Communication ability – president’s skill at using the “bully pulpit”</a:t>
            </a:r>
          </a:p>
          <a:p>
            <a:r>
              <a:rPr lang="en-US" dirty="0"/>
              <a:t>5. Size of president’s election victory – whether it confers a “mandate”</a:t>
            </a:r>
          </a:p>
          <a:p>
            <a:r>
              <a:rPr lang="en-US" dirty="0"/>
              <a:t>6. President’s public approval rating</a:t>
            </a:r>
          </a:p>
          <a:p>
            <a:endParaRPr lang="en-US" dirty="0"/>
          </a:p>
          <a:p>
            <a:endParaRPr lang="en-US" dirty="0"/>
          </a:p>
        </p:txBody>
      </p:sp>
      <p:sp>
        <p:nvSpPr>
          <p:cNvPr id="4" name="Footer Placeholder 3">
            <a:extLst>
              <a:ext uri="{FF2B5EF4-FFF2-40B4-BE49-F238E27FC236}">
                <a16:creationId xmlns:a16="http://schemas.microsoft.com/office/drawing/2014/main" id="{5B9B8E8E-E25B-47FA-AC79-1B3B9B574C44}"/>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BC1EBF3-9488-4592-8D31-3577604913C7}"/>
              </a:ext>
            </a:extLst>
          </p:cNvPr>
          <p:cNvSpPr>
            <a:spLocks noGrp="1"/>
          </p:cNvSpPr>
          <p:nvPr>
            <p:ph type="sldNum" sz="quarter" idx="12"/>
          </p:nvPr>
        </p:nvSpPr>
        <p:spPr/>
        <p:txBody>
          <a:bodyPr>
            <a:normAutofit lnSpcReduction="10000"/>
          </a:bodyPr>
          <a:lstStyle/>
          <a:p>
            <a:fld id="{F0C94032-CD4C-4C25-B0C2-CEC720522D92}" type="slidenum">
              <a:rPr kumimoji="0" lang="en-US" smtClean="0"/>
              <a:pPr/>
              <a:t>276</a:t>
            </a:fld>
            <a:endParaRPr kumimoji="0" lang="en-US" dirty="0">
              <a:solidFill>
                <a:srgbClr val="FFFFFF"/>
              </a:solidFill>
            </a:endParaRPr>
          </a:p>
        </p:txBody>
      </p:sp>
    </p:spTree>
    <p:extLst>
      <p:ext uri="{BB962C8B-B14F-4D97-AF65-F5344CB8AC3E}">
        <p14:creationId xmlns:p14="http://schemas.microsoft.com/office/powerpoint/2010/main" val="85203669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3AFA-7E24-45AD-8EF9-8DE0978390E6}"/>
              </a:ext>
            </a:extLst>
          </p:cNvPr>
          <p:cNvSpPr>
            <a:spLocks noGrp="1"/>
          </p:cNvSpPr>
          <p:nvPr>
            <p:ph type="title"/>
          </p:nvPr>
        </p:nvSpPr>
        <p:spPr>
          <a:xfrm>
            <a:off x="457200" y="136257"/>
            <a:ext cx="11277600" cy="1115012"/>
          </a:xfrm>
        </p:spPr>
        <p:txBody>
          <a:bodyPr/>
          <a:lstStyle/>
          <a:p>
            <a:r>
              <a:rPr lang="en-US" dirty="0"/>
              <a:t>The “Reality” of Presidents’ Legislative Power</a:t>
            </a:r>
          </a:p>
        </p:txBody>
      </p:sp>
      <p:sp>
        <p:nvSpPr>
          <p:cNvPr id="3" name="Content Placeholder 2">
            <a:extLst>
              <a:ext uri="{FF2B5EF4-FFF2-40B4-BE49-F238E27FC236}">
                <a16:creationId xmlns:a16="http://schemas.microsoft.com/office/drawing/2014/main" id="{723AE3B0-5A04-4E84-8856-5B9CA195BF9A}"/>
              </a:ext>
            </a:extLst>
          </p:cNvPr>
          <p:cNvSpPr>
            <a:spLocks noGrp="1"/>
          </p:cNvSpPr>
          <p:nvPr>
            <p:ph idx="1"/>
          </p:nvPr>
        </p:nvSpPr>
        <p:spPr>
          <a:xfrm>
            <a:off x="1168400" y="1600200"/>
            <a:ext cx="10414000" cy="4724400"/>
          </a:xfrm>
        </p:spPr>
        <p:txBody>
          <a:bodyPr>
            <a:normAutofit lnSpcReduction="10000"/>
          </a:bodyPr>
          <a:lstStyle/>
          <a:p>
            <a:r>
              <a:rPr lang="en-US" sz="2400" dirty="0"/>
              <a:t>The American system is based on the </a:t>
            </a:r>
            <a:r>
              <a:rPr lang="en-US" sz="2400" b="1" dirty="0"/>
              <a:t>principle of divided power </a:t>
            </a:r>
            <a:r>
              <a:rPr lang="en-US" sz="2400" dirty="0"/>
              <a:t>– presidents have the power to present legislative ideas to Congress and can put pressure on Congress, but the power to enact laws rests with Congress.</a:t>
            </a:r>
          </a:p>
          <a:p>
            <a:r>
              <a:rPr lang="en-US" sz="2400" dirty="0"/>
              <a:t>The presidency is thus different from the office of prime minister in a parliamentary system. In the latter, the prime minister is head of both the executive branch and the legislative branch. With a parliamentary majority, a prime minister has the votes needed to pass laws. In the American system, presidents must convince Congress that what the president wants is also what a majority in Congress should want.</a:t>
            </a:r>
          </a:p>
          <a:p>
            <a:r>
              <a:rPr lang="en-US" sz="2400" dirty="0"/>
              <a:t>Presidents succeed most often when a majority in the House and in the Senate are of the same party. In that situation, the president and the congressional majority share partisan goals. When one or the other legislative chamber is controlling by the opposing party, the president’s task is much harder.</a:t>
            </a:r>
          </a:p>
          <a:p>
            <a:endParaRPr lang="en-US" dirty="0"/>
          </a:p>
        </p:txBody>
      </p:sp>
      <p:sp>
        <p:nvSpPr>
          <p:cNvPr id="5" name="Slide Number Placeholder 4">
            <a:extLst>
              <a:ext uri="{FF2B5EF4-FFF2-40B4-BE49-F238E27FC236}">
                <a16:creationId xmlns:a16="http://schemas.microsoft.com/office/drawing/2014/main" id="{754F9C91-6FC7-4999-8D35-5299E9CFFA8E}"/>
              </a:ext>
            </a:extLst>
          </p:cNvPr>
          <p:cNvSpPr>
            <a:spLocks noGrp="1"/>
          </p:cNvSpPr>
          <p:nvPr>
            <p:ph type="sldNum" sz="quarter" idx="12"/>
          </p:nvPr>
        </p:nvSpPr>
        <p:spPr/>
        <p:txBody>
          <a:bodyPr>
            <a:normAutofit lnSpcReduction="10000"/>
          </a:bodyPr>
          <a:lstStyle/>
          <a:p>
            <a:fld id="{20BC5037-A240-4F61-9152-036A0AF9E395}" type="slidenum">
              <a:rPr lang="en-US" smtClean="0"/>
              <a:t>277</a:t>
            </a:fld>
            <a:endParaRPr lang="en-US"/>
          </a:p>
        </p:txBody>
      </p:sp>
      <p:sp>
        <p:nvSpPr>
          <p:cNvPr id="6" name="Footer Placeholder 5">
            <a:extLst>
              <a:ext uri="{FF2B5EF4-FFF2-40B4-BE49-F238E27FC236}">
                <a16:creationId xmlns:a16="http://schemas.microsoft.com/office/drawing/2014/main" id="{854021C0-0F54-4CA3-B876-358130F27321}"/>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30417128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Legislative Success</a:t>
            </a:r>
          </a:p>
        </p:txBody>
      </p:sp>
      <p:graphicFrame>
        <p:nvGraphicFramePr>
          <p:cNvPr id="4" name="Content Placeholder 3"/>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16864" y="6170098"/>
            <a:ext cx="5274686" cy="369332"/>
          </a:xfrm>
          <a:prstGeom prst="rect">
            <a:avLst/>
          </a:prstGeom>
          <a:noFill/>
        </p:spPr>
        <p:txBody>
          <a:bodyPr wrap="square" rtlCol="0">
            <a:spAutoFit/>
          </a:bodyPr>
          <a:lstStyle/>
          <a:p>
            <a:r>
              <a:rPr lang="en-US" dirty="0"/>
              <a:t>Source: CQ Voting Studies, 1952-2017</a:t>
            </a:r>
          </a:p>
        </p:txBody>
      </p:sp>
      <p:sp>
        <p:nvSpPr>
          <p:cNvPr id="3" name="Footer Placeholder 2">
            <a:extLst>
              <a:ext uri="{FF2B5EF4-FFF2-40B4-BE49-F238E27FC236}">
                <a16:creationId xmlns:a16="http://schemas.microsoft.com/office/drawing/2014/main" id="{78809D20-D7CB-4656-A7B5-1FC17C40E9A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E6746B7-43F8-4B03-AE8D-6717866DBFDC}"/>
              </a:ext>
            </a:extLst>
          </p:cNvPr>
          <p:cNvSpPr>
            <a:spLocks noGrp="1"/>
          </p:cNvSpPr>
          <p:nvPr>
            <p:ph type="sldNum" sz="quarter" idx="12"/>
          </p:nvPr>
        </p:nvSpPr>
        <p:spPr/>
        <p:txBody>
          <a:bodyPr>
            <a:normAutofit lnSpcReduction="10000"/>
          </a:bodyPr>
          <a:lstStyle/>
          <a:p>
            <a:fld id="{F0C94032-CD4C-4C25-B0C2-CEC720522D92}" type="slidenum">
              <a:rPr kumimoji="0" lang="en-US" smtClean="0"/>
              <a:pPr/>
              <a:t>278</a:t>
            </a:fld>
            <a:endParaRPr kumimoji="0" lang="en-US" dirty="0">
              <a:solidFill>
                <a:srgbClr val="FFFFFF"/>
              </a:solidFill>
            </a:endParaRPr>
          </a:p>
        </p:txBody>
      </p:sp>
    </p:spTree>
    <p:extLst>
      <p:ext uri="{BB962C8B-B14F-4D97-AF65-F5344CB8AC3E}">
        <p14:creationId xmlns:p14="http://schemas.microsoft.com/office/powerpoint/2010/main" val="304446055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05B0-24FD-47FD-90EC-19A257A930EF}"/>
              </a:ext>
            </a:extLst>
          </p:cNvPr>
          <p:cNvSpPr>
            <a:spLocks noGrp="1"/>
          </p:cNvSpPr>
          <p:nvPr>
            <p:ph type="title"/>
          </p:nvPr>
        </p:nvSpPr>
        <p:spPr/>
        <p:txBody>
          <a:bodyPr/>
          <a:lstStyle/>
          <a:p>
            <a:r>
              <a:rPr lang="en-US" dirty="0"/>
              <a:t>President Trump’s Legislative Success Rate</a:t>
            </a:r>
          </a:p>
        </p:txBody>
      </p:sp>
      <p:graphicFrame>
        <p:nvGraphicFramePr>
          <p:cNvPr id="6" name="Content Placeholder 5">
            <a:extLst>
              <a:ext uri="{FF2B5EF4-FFF2-40B4-BE49-F238E27FC236}">
                <a16:creationId xmlns:a16="http://schemas.microsoft.com/office/drawing/2014/main" id="{E69E5A4E-7A32-498C-82C6-E8FFC852EF21}"/>
              </a:ext>
            </a:extLst>
          </p:cNvPr>
          <p:cNvGraphicFramePr>
            <a:graphicFrameLocks noGrp="1"/>
          </p:cNvGraphicFramePr>
          <p:nvPr>
            <p:ph sz="quarter" idx="1"/>
            <p:extLst>
              <p:ext uri="{D42A27DB-BD31-4B8C-83A1-F6EECF244321}">
                <p14:modId xmlns:p14="http://schemas.microsoft.com/office/powerpoint/2010/main" val="1342647267"/>
              </p:ext>
            </p:extLst>
          </p:nvPr>
        </p:nvGraphicFramePr>
        <p:xfrm>
          <a:off x="2019300" y="1057524"/>
          <a:ext cx="8153400" cy="5136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15F5D9A-4F67-4D19-8CF3-30F9075B4CDF}"/>
              </a:ext>
            </a:extLst>
          </p:cNvPr>
          <p:cNvSpPr txBox="1"/>
          <p:nvPr/>
        </p:nvSpPr>
        <p:spPr>
          <a:xfrm>
            <a:off x="2286000" y="6400800"/>
            <a:ext cx="2749535" cy="369332"/>
          </a:xfrm>
          <a:prstGeom prst="rect">
            <a:avLst/>
          </a:prstGeom>
          <a:noFill/>
        </p:spPr>
        <p:txBody>
          <a:bodyPr wrap="none" rtlCol="0">
            <a:spAutoFit/>
          </a:bodyPr>
          <a:lstStyle/>
          <a:p>
            <a:r>
              <a:rPr lang="en-US" dirty="0"/>
              <a:t>Source: CQ Vote Studies</a:t>
            </a:r>
          </a:p>
        </p:txBody>
      </p:sp>
      <p:sp>
        <p:nvSpPr>
          <p:cNvPr id="3" name="Footer Placeholder 2">
            <a:extLst>
              <a:ext uri="{FF2B5EF4-FFF2-40B4-BE49-F238E27FC236}">
                <a16:creationId xmlns:a16="http://schemas.microsoft.com/office/drawing/2014/main" id="{6E7F20CE-8DF1-4AA5-93C2-BD5D5494A3E1}"/>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6BEF993A-F2C9-4ADB-B333-BDF63188A4F6}"/>
              </a:ext>
            </a:extLst>
          </p:cNvPr>
          <p:cNvSpPr>
            <a:spLocks noGrp="1"/>
          </p:cNvSpPr>
          <p:nvPr>
            <p:ph type="sldNum" sz="quarter" idx="12"/>
          </p:nvPr>
        </p:nvSpPr>
        <p:spPr/>
        <p:txBody>
          <a:bodyPr>
            <a:normAutofit lnSpcReduction="10000"/>
          </a:bodyPr>
          <a:lstStyle/>
          <a:p>
            <a:fld id="{F0C94032-CD4C-4C25-B0C2-CEC720522D92}" type="slidenum">
              <a:rPr kumimoji="0" lang="en-US" smtClean="0"/>
              <a:pPr/>
              <a:t>279</a:t>
            </a:fld>
            <a:endParaRPr kumimoji="0" lang="en-US" dirty="0">
              <a:solidFill>
                <a:srgbClr val="FFFFFF"/>
              </a:solidFill>
            </a:endParaRPr>
          </a:p>
        </p:txBody>
      </p:sp>
    </p:spTree>
    <p:extLst>
      <p:ext uri="{BB962C8B-B14F-4D97-AF65-F5344CB8AC3E}">
        <p14:creationId xmlns:p14="http://schemas.microsoft.com/office/powerpoint/2010/main" val="261728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p:txBody>
          <a:bodyPr>
            <a:normAutofit/>
          </a:bodyPr>
          <a:lstStyle/>
          <a:p>
            <a:r>
              <a:rPr lang="en-US" b="1" dirty="0">
                <a:solidFill>
                  <a:srgbClr val="C00000"/>
                </a:solidFill>
              </a:rPr>
              <a:t>POLL: Which statement about power is </a:t>
            </a:r>
            <a:r>
              <a:rPr lang="en-US" b="1" u="sng" dirty="0">
                <a:solidFill>
                  <a:srgbClr val="C00000"/>
                </a:solidFill>
              </a:rPr>
              <a:t>not</a:t>
            </a:r>
            <a:r>
              <a:rPr lang="en-US" b="1" dirty="0">
                <a:solidFill>
                  <a:srgbClr val="C00000"/>
                </a:solidFill>
              </a:rPr>
              <a:t> accurate?</a:t>
            </a:r>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609600" y="1656080"/>
            <a:ext cx="10972800" cy="4668520"/>
          </a:xfrm>
        </p:spPr>
        <p:txBody>
          <a:bodyPr>
            <a:normAutofit/>
          </a:bodyPr>
          <a:lstStyle/>
          <a:p>
            <a:pPr marL="514350" indent="-514350">
              <a:buAutoNum type="arabicPeriod"/>
            </a:pPr>
            <a:r>
              <a:rPr lang="en-US" dirty="0"/>
              <a:t>Power in a “democratic system” resides largely in the majority, whether that be a voting majority in an election or a legislative body.</a:t>
            </a:r>
          </a:p>
          <a:p>
            <a:pPr marL="514350" indent="-514350">
              <a:buAutoNum type="arabicPeriod"/>
            </a:pPr>
            <a:r>
              <a:rPr lang="en-US" dirty="0">
                <a:solidFill>
                  <a:srgbClr val="FF0000"/>
                </a:solidFill>
              </a:rPr>
              <a:t>Power in a “constitutional system” rests with those holding constitutional positions of authority (such as members of Congress) at any given time. They determine the rights people that will have and the policies that will govern them.</a:t>
            </a:r>
          </a:p>
          <a:p>
            <a:pPr marL="514350" indent="-514350">
              <a:buAutoNum type="arabicPeriod"/>
            </a:pPr>
            <a:r>
              <a:rPr lang="en-US" dirty="0"/>
              <a:t>Power in a “free market system” rests mainly in the hands of private parties.</a:t>
            </a:r>
          </a:p>
          <a:p>
            <a:pPr marL="514350" indent="-514350">
              <a:buAutoNum type="arabicPeriod"/>
            </a:pPr>
            <a:r>
              <a:rPr lang="en-US" dirty="0"/>
              <a:t>A “free market system” enables corporations to exert substantial power over public policy.</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28</a:t>
            </a:fld>
            <a:endParaRPr lang="en-US"/>
          </a:p>
        </p:txBody>
      </p:sp>
    </p:spTree>
    <p:extLst>
      <p:ext uri="{BB962C8B-B14F-4D97-AF65-F5344CB8AC3E}">
        <p14:creationId xmlns:p14="http://schemas.microsoft.com/office/powerpoint/2010/main" val="119679854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05B0-24FD-47FD-90EC-19A257A930EF}"/>
              </a:ext>
            </a:extLst>
          </p:cNvPr>
          <p:cNvSpPr>
            <a:spLocks noGrp="1"/>
          </p:cNvSpPr>
          <p:nvPr>
            <p:ph type="title"/>
          </p:nvPr>
        </p:nvSpPr>
        <p:spPr/>
        <p:txBody>
          <a:bodyPr/>
          <a:lstStyle/>
          <a:p>
            <a:r>
              <a:rPr lang="en-US" dirty="0"/>
              <a:t>President Obama’s Legislative Success Rate</a:t>
            </a:r>
          </a:p>
        </p:txBody>
      </p:sp>
      <p:graphicFrame>
        <p:nvGraphicFramePr>
          <p:cNvPr id="6" name="Content Placeholder 5">
            <a:extLst>
              <a:ext uri="{FF2B5EF4-FFF2-40B4-BE49-F238E27FC236}">
                <a16:creationId xmlns:a16="http://schemas.microsoft.com/office/drawing/2014/main" id="{E69E5A4E-7A32-498C-82C6-E8FFC852EF21}"/>
              </a:ext>
            </a:extLst>
          </p:cNvPr>
          <p:cNvGraphicFramePr>
            <a:graphicFrameLocks noGrp="1"/>
          </p:cNvGraphicFramePr>
          <p:nvPr>
            <p:ph sz="quarter" idx="1"/>
            <p:extLst>
              <p:ext uri="{D42A27DB-BD31-4B8C-83A1-F6EECF244321}">
                <p14:modId xmlns:p14="http://schemas.microsoft.com/office/powerpoint/2010/main" val="38389653"/>
              </p:ext>
            </p:extLst>
          </p:nvPr>
        </p:nvGraphicFramePr>
        <p:xfrm>
          <a:off x="2336800" y="1633590"/>
          <a:ext cx="8153400" cy="5136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15F5D9A-4F67-4D19-8CF3-30F9075B4CDF}"/>
              </a:ext>
            </a:extLst>
          </p:cNvPr>
          <p:cNvSpPr txBox="1"/>
          <p:nvPr/>
        </p:nvSpPr>
        <p:spPr>
          <a:xfrm>
            <a:off x="254675" y="6244196"/>
            <a:ext cx="1806905" cy="369332"/>
          </a:xfrm>
          <a:prstGeom prst="rect">
            <a:avLst/>
          </a:prstGeom>
          <a:noFill/>
        </p:spPr>
        <p:txBody>
          <a:bodyPr wrap="none" rtlCol="0">
            <a:spAutoFit/>
          </a:bodyPr>
          <a:lstStyle/>
          <a:p>
            <a:r>
              <a:rPr lang="en-US" dirty="0"/>
              <a:t>Source: CQ, 2012</a:t>
            </a:r>
          </a:p>
        </p:txBody>
      </p:sp>
      <p:sp>
        <p:nvSpPr>
          <p:cNvPr id="3" name="Footer Placeholder 2">
            <a:extLst>
              <a:ext uri="{FF2B5EF4-FFF2-40B4-BE49-F238E27FC236}">
                <a16:creationId xmlns:a16="http://schemas.microsoft.com/office/drawing/2014/main" id="{F764FA15-ED35-42FC-987C-24E19C2F268F}"/>
              </a:ext>
            </a:extLst>
          </p:cNvPr>
          <p:cNvSpPr>
            <a:spLocks noGrp="1"/>
          </p:cNvSpPr>
          <p:nvPr>
            <p:ph type="ftr" sz="quarter" idx="11"/>
          </p:nvPr>
        </p:nvSpPr>
        <p:spPr/>
        <p:txBody>
          <a:bodyPr/>
          <a:lstStyle/>
          <a:p>
            <a:r>
              <a:rPr kumimoji="0" lang="en-US" dirty="0"/>
              <a:t>© Thomas E. Patterson</a:t>
            </a:r>
          </a:p>
        </p:txBody>
      </p:sp>
      <p:sp>
        <p:nvSpPr>
          <p:cNvPr id="4" name="Slide Number Placeholder 3">
            <a:extLst>
              <a:ext uri="{FF2B5EF4-FFF2-40B4-BE49-F238E27FC236}">
                <a16:creationId xmlns:a16="http://schemas.microsoft.com/office/drawing/2014/main" id="{15545D5B-38AB-4227-9E15-F74694E5E4D1}"/>
              </a:ext>
            </a:extLst>
          </p:cNvPr>
          <p:cNvSpPr>
            <a:spLocks noGrp="1"/>
          </p:cNvSpPr>
          <p:nvPr>
            <p:ph type="sldNum" sz="quarter" idx="12"/>
          </p:nvPr>
        </p:nvSpPr>
        <p:spPr/>
        <p:txBody>
          <a:bodyPr>
            <a:normAutofit lnSpcReduction="10000"/>
          </a:bodyPr>
          <a:lstStyle/>
          <a:p>
            <a:fld id="{F0C94032-CD4C-4C25-B0C2-CEC720522D92}" type="slidenum">
              <a:rPr kumimoji="0" lang="en-US" smtClean="0"/>
              <a:pPr/>
              <a:t>280</a:t>
            </a:fld>
            <a:endParaRPr kumimoji="0" lang="en-US" dirty="0">
              <a:solidFill>
                <a:srgbClr val="FFFFFF"/>
              </a:solidFill>
            </a:endParaRPr>
          </a:p>
        </p:txBody>
      </p:sp>
    </p:spTree>
    <p:extLst>
      <p:ext uri="{BB962C8B-B14F-4D97-AF65-F5344CB8AC3E}">
        <p14:creationId xmlns:p14="http://schemas.microsoft.com/office/powerpoint/2010/main" val="419562175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4800" dirty="0"/>
          </a:p>
          <a:p>
            <a:r>
              <a:rPr lang="en-US" sz="4800" dirty="0"/>
              <a:t>“In the end, the arithmetic is decisive.”</a:t>
            </a:r>
          </a:p>
          <a:p>
            <a:pPr lvl="7"/>
            <a:r>
              <a:rPr lang="en-US" sz="2400" dirty="0"/>
              <a:t>Arthur Schlesinger, Jr., historian and presidential advisor, commenting on the importance of a president’s party having a majority in Congress</a:t>
            </a:r>
          </a:p>
        </p:txBody>
      </p:sp>
      <p:sp>
        <p:nvSpPr>
          <p:cNvPr id="2" name="Footer Placeholder 1">
            <a:extLst>
              <a:ext uri="{FF2B5EF4-FFF2-40B4-BE49-F238E27FC236}">
                <a16:creationId xmlns:a16="http://schemas.microsoft.com/office/drawing/2014/main" id="{D1706422-6373-476F-B5C1-33DD5CFBBA1B}"/>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83FA8243-6A83-40D6-BC36-7F169C204E47}"/>
              </a:ext>
            </a:extLst>
          </p:cNvPr>
          <p:cNvSpPr>
            <a:spLocks noGrp="1"/>
          </p:cNvSpPr>
          <p:nvPr>
            <p:ph type="sldNum" sz="quarter" idx="12"/>
          </p:nvPr>
        </p:nvSpPr>
        <p:spPr/>
        <p:txBody>
          <a:bodyPr>
            <a:normAutofit lnSpcReduction="10000"/>
          </a:bodyPr>
          <a:lstStyle/>
          <a:p>
            <a:fld id="{F0C94032-CD4C-4C25-B0C2-CEC720522D92}" type="slidenum">
              <a:rPr kumimoji="0" lang="en-US" smtClean="0"/>
              <a:pPr/>
              <a:t>281</a:t>
            </a:fld>
            <a:endParaRPr kumimoji="0" lang="en-US" dirty="0">
              <a:solidFill>
                <a:srgbClr val="FFFFFF"/>
              </a:solidFill>
            </a:endParaRPr>
          </a:p>
        </p:txBody>
      </p:sp>
    </p:spTree>
    <p:extLst>
      <p:ext uri="{BB962C8B-B14F-4D97-AF65-F5344CB8AC3E}">
        <p14:creationId xmlns:p14="http://schemas.microsoft.com/office/powerpoint/2010/main" val="38730374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12, </a:t>
            </a:r>
          </a:p>
          <a:p>
            <a:pPr marL="0" indent="0" algn="ctr" defTabSz="457200">
              <a:spcBef>
                <a:spcPts val="1800"/>
              </a:spcBef>
              <a:spcAft>
                <a:spcPts val="0"/>
              </a:spcAft>
              <a:buNone/>
              <a:defRPr/>
            </a:pPr>
            <a:r>
              <a:rPr lang="en-US" altLang="en-US" sz="4400" b="1" dirty="0">
                <a:solidFill>
                  <a:srgbClr val="C00000"/>
                </a:solidFill>
                <a:latin typeface="Sanserif"/>
              </a:rPr>
              <a:t>Presidency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282</a:t>
            </a:fld>
            <a:endParaRPr lang="en-US" dirty="0">
              <a:solidFill>
                <a:srgbClr val="000000"/>
              </a:solidFill>
              <a:latin typeface="Sanserif"/>
            </a:endParaRPr>
          </a:p>
        </p:txBody>
      </p:sp>
    </p:spTree>
    <p:extLst>
      <p:ext uri="{BB962C8B-B14F-4D97-AF65-F5344CB8AC3E}">
        <p14:creationId xmlns:p14="http://schemas.microsoft.com/office/powerpoint/2010/main" val="286344210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B2561E-6C4F-4C8D-B68B-E9B6743358A8}"/>
              </a:ext>
            </a:extLst>
          </p:cNvPr>
          <p:cNvSpPr>
            <a:spLocks noGrp="1"/>
          </p:cNvSpPr>
          <p:nvPr>
            <p:ph type="title"/>
          </p:nvPr>
        </p:nvSpPr>
        <p:spPr/>
        <p:txBody>
          <a:bodyPr>
            <a:noAutofit/>
          </a:bodyPr>
          <a:lstStyle/>
          <a:p>
            <a:pPr>
              <a:spcAft>
                <a:spcPts val="0"/>
              </a:spcAft>
            </a:pPr>
            <a:r>
              <a:rPr lang="en-US" sz="2800" b="1" dirty="0">
                <a:solidFill>
                  <a:srgbClr val="C00000"/>
                </a:solidFill>
              </a:rPr>
              <a:t>Although presidential power is limited by the U.S. system of divided power, presidents have some authority to act on their own, including:</a:t>
            </a:r>
          </a:p>
        </p:txBody>
      </p:sp>
      <p:sp>
        <p:nvSpPr>
          <p:cNvPr id="8" name="Content Placeholder 7">
            <a:extLst>
              <a:ext uri="{FF2B5EF4-FFF2-40B4-BE49-F238E27FC236}">
                <a16:creationId xmlns:a16="http://schemas.microsoft.com/office/drawing/2014/main" id="{39E490E7-F20E-4D42-B54F-AAE9FE51ED62}"/>
              </a:ext>
            </a:extLst>
          </p:cNvPr>
          <p:cNvSpPr>
            <a:spLocks noGrp="1"/>
          </p:cNvSpPr>
          <p:nvPr>
            <p:ph sz="quarter" idx="11"/>
          </p:nvPr>
        </p:nvSpPr>
        <p:spPr>
          <a:xfrm>
            <a:off x="1152938" y="1439186"/>
            <a:ext cx="9296401" cy="4809215"/>
          </a:xfrm>
        </p:spPr>
        <p:txBody>
          <a:bodyPr>
            <a:normAutofit/>
          </a:bodyPr>
          <a:lstStyle/>
          <a:p>
            <a:pPr>
              <a:spcAft>
                <a:spcPts val="0"/>
              </a:spcAft>
            </a:pPr>
            <a:r>
              <a:rPr lang="en-US" sz="3200" b="1" dirty="0"/>
              <a:t>Executive Orders</a:t>
            </a:r>
          </a:p>
          <a:p>
            <a:pPr marL="231775" lvl="2" indent="0">
              <a:buNone/>
            </a:pPr>
            <a:r>
              <a:rPr lang="en-US" sz="2800" dirty="0"/>
              <a:t>An order issued by president that implements or interprets law passed by Congress (constitutional basis resides in president’s authority “to execute the laws”).</a:t>
            </a:r>
            <a:endParaRPr lang="en-US" sz="3200" dirty="0"/>
          </a:p>
          <a:p>
            <a:pPr marL="231775" lvl="2" indent="0">
              <a:buNone/>
            </a:pPr>
            <a:r>
              <a:rPr lang="en-US" sz="2800" dirty="0"/>
              <a:t>An executive order must within context of a law,  cannot clearly violate the law’s provisions, and (theoretically) must comply with the President’s constitutional duty to "take Care that the Laws be </a:t>
            </a:r>
            <a:r>
              <a:rPr lang="en-US" sz="2800" i="1" dirty="0"/>
              <a:t>faithfully</a:t>
            </a:r>
            <a:r>
              <a:rPr lang="en-US" sz="2800" dirty="0"/>
              <a:t> executed.”</a:t>
            </a:r>
          </a:p>
          <a:p>
            <a:pPr marL="231775" lvl="2" indent="0">
              <a:buNone/>
            </a:pPr>
            <a:r>
              <a:rPr lang="en-US" sz="2800" dirty="0"/>
              <a:t>An executive order stays in force when a president leaves office, but the incoming president can void it or change it.</a:t>
            </a:r>
          </a:p>
        </p:txBody>
      </p:sp>
      <p:sp>
        <p:nvSpPr>
          <p:cNvPr id="9" name="Text Placeholder 8">
            <a:extLst>
              <a:ext uri="{FF2B5EF4-FFF2-40B4-BE49-F238E27FC236}">
                <a16:creationId xmlns:a16="http://schemas.microsoft.com/office/drawing/2014/main" id="{2A6C8BC4-0882-4AF8-A96C-5B5423944793}"/>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EE0DF0F1-7476-49B4-8935-8C147CCAEF08}"/>
              </a:ext>
            </a:extLst>
          </p:cNvPr>
          <p:cNvSpPr>
            <a:spLocks noGrp="1"/>
          </p:cNvSpPr>
          <p:nvPr>
            <p:ph type="body" sz="quarter" idx="14"/>
          </p:nvPr>
        </p:nvSpPr>
        <p:spPr/>
        <p:txBody>
          <a:bodyPr/>
          <a:lstStyle/>
          <a:p>
            <a:endParaRPr lang="en-US"/>
          </a:p>
        </p:txBody>
      </p:sp>
      <p:sp>
        <p:nvSpPr>
          <p:cNvPr id="2" name="Slide Number Placeholder 1">
            <a:extLst>
              <a:ext uri="{FF2B5EF4-FFF2-40B4-BE49-F238E27FC236}">
                <a16:creationId xmlns:a16="http://schemas.microsoft.com/office/drawing/2014/main" id="{996954D8-B257-4B8B-A061-5E6A59E7329E}"/>
              </a:ext>
            </a:extLst>
          </p:cNvPr>
          <p:cNvSpPr>
            <a:spLocks noGrp="1"/>
          </p:cNvSpPr>
          <p:nvPr>
            <p:ph type="sldNum" sz="quarter" idx="10"/>
          </p:nvPr>
        </p:nvSpPr>
        <p:spPr/>
        <p:txBody>
          <a:bodyPr>
            <a:normAutofit lnSpcReduction="10000"/>
          </a:bodyPr>
          <a:lstStyle/>
          <a:p>
            <a:fld id="{68151E55-6873-49E2-B8D5-2F265E6F1973}" type="slidenum">
              <a:rPr lang="en-US" smtClean="0"/>
              <a:t>283</a:t>
            </a:fld>
            <a:endParaRPr lang="en-US" dirty="0"/>
          </a:p>
        </p:txBody>
      </p:sp>
      <p:sp>
        <p:nvSpPr>
          <p:cNvPr id="11" name="Footer Placeholder 3">
            <a:extLst>
              <a:ext uri="{FF2B5EF4-FFF2-40B4-BE49-F238E27FC236}">
                <a16:creationId xmlns:a16="http://schemas.microsoft.com/office/drawing/2014/main" id="{4AFCBD39-12EA-48EB-A85A-E27273F08B9F}"/>
              </a:ext>
            </a:extLst>
          </p:cNvPr>
          <p:cNvSpPr txBox="1">
            <a:spLocks/>
          </p:cNvSpPr>
          <p:nvPr/>
        </p:nvSpPr>
        <p:spPr>
          <a:xfrm>
            <a:off x="711200" y="664400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25195613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Order Example</a:t>
            </a:r>
          </a:p>
        </p:txBody>
      </p:sp>
      <p:sp>
        <p:nvSpPr>
          <p:cNvPr id="3" name="Content Placeholder 2"/>
          <p:cNvSpPr>
            <a:spLocks noGrp="1"/>
          </p:cNvSpPr>
          <p:nvPr>
            <p:ph sz="quarter" idx="1"/>
          </p:nvPr>
        </p:nvSpPr>
        <p:spPr>
          <a:xfrm>
            <a:off x="873760" y="1686559"/>
            <a:ext cx="10861040" cy="4942841"/>
          </a:xfrm>
        </p:spPr>
        <p:txBody>
          <a:bodyPr>
            <a:normAutofit fontScale="62500" lnSpcReduction="20000"/>
          </a:bodyPr>
          <a:lstStyle/>
          <a:p>
            <a:r>
              <a:rPr lang="en-US" sz="3300" dirty="0"/>
              <a:t>US Agency for International Development (USAID) administers a law that authorizes money to be given to NGOs operating outside the country to assist in family planning efforts. </a:t>
            </a:r>
          </a:p>
          <a:p>
            <a:r>
              <a:rPr lang="en-US" sz="3300" u="sng" dirty="0"/>
              <a:t>Law does not specify whether money can be used for abortion counseling</a:t>
            </a:r>
            <a:r>
              <a:rPr lang="en-US" sz="3300" dirty="0"/>
              <a:t>.</a:t>
            </a:r>
          </a:p>
          <a:p>
            <a:endParaRPr lang="en-US" dirty="0"/>
          </a:p>
          <a:p>
            <a:pPr lvl="1"/>
            <a:r>
              <a:rPr lang="en-US" sz="3300" dirty="0"/>
              <a:t>Republican Ronald Reagan signed executive order </a:t>
            </a:r>
            <a:r>
              <a:rPr lang="en-US" sz="3300" u="sng" dirty="0"/>
              <a:t>prohibiting</a:t>
            </a:r>
            <a:r>
              <a:rPr lang="en-US" sz="3300" dirty="0"/>
              <a:t> use of USAID money for abortion counseling. </a:t>
            </a:r>
          </a:p>
          <a:p>
            <a:pPr lvl="1"/>
            <a:r>
              <a:rPr lang="en-US" sz="3300" dirty="0"/>
              <a:t>When he became president, Democrat Bill Clinton reversed Reagan’s order by signing executive order </a:t>
            </a:r>
            <a:r>
              <a:rPr lang="en-US" sz="3300" u="sng" dirty="0"/>
              <a:t>authorizing</a:t>
            </a:r>
            <a:r>
              <a:rPr lang="en-US" sz="3300" dirty="0"/>
              <a:t> the use of the money for abortion counseling. </a:t>
            </a:r>
          </a:p>
          <a:p>
            <a:pPr lvl="1"/>
            <a:r>
              <a:rPr lang="en-US" sz="3300" dirty="0"/>
              <a:t>Upon becoming president, Republican George W. Bush reversed Clinton’s order by signing executive order </a:t>
            </a:r>
            <a:r>
              <a:rPr lang="en-US" sz="3300" u="sng" dirty="0"/>
              <a:t>prohibiting</a:t>
            </a:r>
            <a:r>
              <a:rPr lang="en-US" sz="3300" dirty="0"/>
              <a:t> it. </a:t>
            </a:r>
          </a:p>
          <a:p>
            <a:pPr lvl="1"/>
            <a:r>
              <a:rPr lang="en-US" sz="3300" dirty="0"/>
              <a:t>Upon becoming president, Democrat Barack Obama reversed Bush policy by signing executive order </a:t>
            </a:r>
            <a:r>
              <a:rPr lang="en-US" sz="3300" u="sng" dirty="0"/>
              <a:t>authorizing it</a:t>
            </a:r>
            <a:r>
              <a:rPr lang="en-US" sz="3300" dirty="0"/>
              <a:t>.</a:t>
            </a:r>
          </a:p>
          <a:p>
            <a:pPr lvl="1"/>
            <a:r>
              <a:rPr lang="en-US" sz="3300" dirty="0"/>
              <a:t>Upon becoming president, Republican Donald Trump reversed Obama policy with executive order </a:t>
            </a:r>
            <a:r>
              <a:rPr lang="en-US" sz="3300" u="sng" dirty="0"/>
              <a:t>prohibiting</a:t>
            </a:r>
            <a:r>
              <a:rPr lang="en-US" sz="3300" dirty="0"/>
              <a:t> it.</a:t>
            </a:r>
          </a:p>
          <a:p>
            <a:pPr lvl="1"/>
            <a:r>
              <a:rPr lang="en-US" sz="3300" dirty="0"/>
              <a:t>Upon becoming president, Democrat Joe Biden reversed Trump policy with executive order </a:t>
            </a:r>
            <a:r>
              <a:rPr lang="en-US" sz="3300" u="sng" dirty="0"/>
              <a:t>authorizing</a:t>
            </a:r>
            <a:r>
              <a:rPr lang="en-US" sz="3300" dirty="0"/>
              <a:t> it.</a:t>
            </a:r>
          </a:p>
        </p:txBody>
      </p:sp>
      <p:sp>
        <p:nvSpPr>
          <p:cNvPr id="4" name="Footer Placeholder 3">
            <a:extLst>
              <a:ext uri="{FF2B5EF4-FFF2-40B4-BE49-F238E27FC236}">
                <a16:creationId xmlns:a16="http://schemas.microsoft.com/office/drawing/2014/main" id="{DDEF685F-AA6E-4127-ACA0-769C927F3DD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5861BDA9-75D7-4B1E-A8F3-C2804E0D8BED}"/>
              </a:ext>
            </a:extLst>
          </p:cNvPr>
          <p:cNvSpPr>
            <a:spLocks noGrp="1"/>
          </p:cNvSpPr>
          <p:nvPr>
            <p:ph type="sldNum" sz="quarter" idx="12"/>
          </p:nvPr>
        </p:nvSpPr>
        <p:spPr/>
        <p:txBody>
          <a:bodyPr>
            <a:normAutofit lnSpcReduction="10000"/>
          </a:bodyPr>
          <a:lstStyle/>
          <a:p>
            <a:fld id="{F0C94032-CD4C-4C25-B0C2-CEC720522D92}" type="slidenum">
              <a:rPr kumimoji="0" lang="en-US" smtClean="0"/>
              <a:pPr/>
              <a:t>284</a:t>
            </a:fld>
            <a:endParaRPr kumimoji="0" lang="en-US" dirty="0">
              <a:solidFill>
                <a:srgbClr val="FFFFFF"/>
              </a:solidFill>
            </a:endParaRPr>
          </a:p>
        </p:txBody>
      </p:sp>
    </p:spTree>
    <p:extLst>
      <p:ext uri="{BB962C8B-B14F-4D97-AF65-F5344CB8AC3E}">
        <p14:creationId xmlns:p14="http://schemas.microsoft.com/office/powerpoint/2010/main" val="222763155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Presidents’ Use of Executive Orders</a:t>
            </a:r>
          </a:p>
        </p:txBody>
      </p:sp>
      <p:graphicFrame>
        <p:nvGraphicFramePr>
          <p:cNvPr id="4" name="Content Placeholder 3"/>
          <p:cNvGraphicFramePr>
            <a:graphicFrameLocks noGrp="1"/>
          </p:cNvGraphicFramePr>
          <p:nvPr>
            <p:ph sz="quarter" idx="1"/>
          </p:nvPr>
        </p:nvGraphicFramePr>
        <p:xfrm>
          <a:off x="2057400"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08E258-0619-4B02-B484-5741DECDE54B}"/>
              </a:ext>
            </a:extLst>
          </p:cNvPr>
          <p:cNvSpPr txBox="1"/>
          <p:nvPr/>
        </p:nvSpPr>
        <p:spPr>
          <a:xfrm>
            <a:off x="286247" y="6289482"/>
            <a:ext cx="9306843" cy="307777"/>
          </a:xfrm>
          <a:prstGeom prst="rect">
            <a:avLst/>
          </a:prstGeom>
          <a:noFill/>
        </p:spPr>
        <p:txBody>
          <a:bodyPr wrap="none" rtlCol="0">
            <a:spAutoFit/>
          </a:bodyPr>
          <a:lstStyle/>
          <a:p>
            <a:r>
              <a:rPr lang="en-US" sz="1400" dirty="0"/>
              <a:t>Note: A presidential memorandum has the same standing in law as an executive order but is a less formal directive.</a:t>
            </a:r>
          </a:p>
        </p:txBody>
      </p:sp>
      <p:sp>
        <p:nvSpPr>
          <p:cNvPr id="5" name="Footer Placeholder 4">
            <a:extLst>
              <a:ext uri="{FF2B5EF4-FFF2-40B4-BE49-F238E27FC236}">
                <a16:creationId xmlns:a16="http://schemas.microsoft.com/office/drawing/2014/main" id="{D7962EA9-2B0B-485F-9FCD-1B250EDBDBB8}"/>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226F5473-DD31-4E58-A0D9-66C72A44F136}"/>
              </a:ext>
            </a:extLst>
          </p:cNvPr>
          <p:cNvSpPr>
            <a:spLocks noGrp="1"/>
          </p:cNvSpPr>
          <p:nvPr>
            <p:ph type="sldNum" sz="quarter" idx="12"/>
          </p:nvPr>
        </p:nvSpPr>
        <p:spPr/>
        <p:txBody>
          <a:bodyPr>
            <a:normAutofit lnSpcReduction="10000"/>
          </a:bodyPr>
          <a:lstStyle/>
          <a:p>
            <a:fld id="{F0C94032-CD4C-4C25-B0C2-CEC720522D92}" type="slidenum">
              <a:rPr kumimoji="0" lang="en-US" smtClean="0"/>
              <a:pPr/>
              <a:t>285</a:t>
            </a:fld>
            <a:endParaRPr kumimoji="0" lang="en-US" dirty="0">
              <a:solidFill>
                <a:srgbClr val="FFFFFF"/>
              </a:solidFill>
            </a:endParaRPr>
          </a:p>
        </p:txBody>
      </p:sp>
    </p:spTree>
    <p:extLst>
      <p:ext uri="{BB962C8B-B14F-4D97-AF65-F5344CB8AC3E}">
        <p14:creationId xmlns:p14="http://schemas.microsoft.com/office/powerpoint/2010/main" val="134322098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B2561E-6C4F-4C8D-B68B-E9B6743358A8}"/>
              </a:ext>
            </a:extLst>
          </p:cNvPr>
          <p:cNvSpPr>
            <a:spLocks noGrp="1"/>
          </p:cNvSpPr>
          <p:nvPr>
            <p:ph type="title"/>
          </p:nvPr>
        </p:nvSpPr>
        <p:spPr>
          <a:xfrm>
            <a:off x="457200" y="304801"/>
            <a:ext cx="11277600" cy="678611"/>
          </a:xfrm>
        </p:spPr>
        <p:txBody>
          <a:bodyPr>
            <a:normAutofit/>
          </a:bodyPr>
          <a:lstStyle/>
          <a:p>
            <a:pPr algn="ctr">
              <a:spcAft>
                <a:spcPts val="0"/>
              </a:spcAft>
            </a:pPr>
            <a:r>
              <a:rPr lang="en-US" sz="3200" b="1" dirty="0">
                <a:solidFill>
                  <a:srgbClr val="C00000"/>
                </a:solidFill>
              </a:rPr>
              <a:t>Presidents’ authority to act on their own includes</a:t>
            </a:r>
          </a:p>
        </p:txBody>
      </p:sp>
      <p:sp>
        <p:nvSpPr>
          <p:cNvPr id="8" name="Content Placeholder 7">
            <a:extLst>
              <a:ext uri="{FF2B5EF4-FFF2-40B4-BE49-F238E27FC236}">
                <a16:creationId xmlns:a16="http://schemas.microsoft.com/office/drawing/2014/main" id="{39E490E7-F20E-4D42-B54F-AAE9FE51ED62}"/>
              </a:ext>
            </a:extLst>
          </p:cNvPr>
          <p:cNvSpPr>
            <a:spLocks noGrp="1"/>
          </p:cNvSpPr>
          <p:nvPr>
            <p:ph sz="quarter" idx="11"/>
          </p:nvPr>
        </p:nvSpPr>
        <p:spPr>
          <a:xfrm>
            <a:off x="1152938" y="1439186"/>
            <a:ext cx="9296401" cy="4809215"/>
          </a:xfrm>
        </p:spPr>
        <p:txBody>
          <a:bodyPr>
            <a:normAutofit/>
          </a:bodyPr>
          <a:lstStyle/>
          <a:p>
            <a:pPr>
              <a:spcAft>
                <a:spcPts val="0"/>
              </a:spcAft>
            </a:pPr>
            <a:r>
              <a:rPr lang="en-US" sz="3200" b="1" dirty="0"/>
              <a:t>Executive Agreements</a:t>
            </a:r>
          </a:p>
          <a:p>
            <a:endParaRPr lang="en-US" dirty="0"/>
          </a:p>
          <a:p>
            <a:r>
              <a:rPr lang="en-US" sz="2800" dirty="0"/>
              <a:t>Executive agreements are treaty-like arrangements with other countries that are based solely on president’s authority as chief diplomat or commander-in-chief</a:t>
            </a:r>
          </a:p>
          <a:p>
            <a:pPr lvl="1"/>
            <a:r>
              <a:rPr lang="en-US" sz="2800" dirty="0"/>
              <a:t>Unlike treaties do not require Senate ratification</a:t>
            </a:r>
          </a:p>
          <a:p>
            <a:pPr lvl="1"/>
            <a:r>
              <a:rPr lang="en-US" sz="2800" dirty="0"/>
              <a:t>Have same force in law as treaties, except for their permanence (a later president can void an executive agreement but not a treaty)</a:t>
            </a:r>
          </a:p>
          <a:p>
            <a:pPr lvl="1">
              <a:buNone/>
            </a:pPr>
            <a:endParaRPr lang="en-US" dirty="0"/>
          </a:p>
        </p:txBody>
      </p:sp>
      <p:sp>
        <p:nvSpPr>
          <p:cNvPr id="9" name="Text Placeholder 8">
            <a:extLst>
              <a:ext uri="{FF2B5EF4-FFF2-40B4-BE49-F238E27FC236}">
                <a16:creationId xmlns:a16="http://schemas.microsoft.com/office/drawing/2014/main" id="{2A6C8BC4-0882-4AF8-A96C-5B5423944793}"/>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EE0DF0F1-7476-49B4-8935-8C147CCAEF08}"/>
              </a:ext>
            </a:extLst>
          </p:cNvPr>
          <p:cNvSpPr>
            <a:spLocks noGrp="1"/>
          </p:cNvSpPr>
          <p:nvPr>
            <p:ph type="body" sz="quarter" idx="14"/>
          </p:nvPr>
        </p:nvSpPr>
        <p:spPr/>
        <p:txBody>
          <a:bodyPr/>
          <a:lstStyle/>
          <a:p>
            <a:endParaRPr lang="en-US"/>
          </a:p>
        </p:txBody>
      </p:sp>
      <p:sp>
        <p:nvSpPr>
          <p:cNvPr id="2" name="Slide Number Placeholder 1">
            <a:extLst>
              <a:ext uri="{FF2B5EF4-FFF2-40B4-BE49-F238E27FC236}">
                <a16:creationId xmlns:a16="http://schemas.microsoft.com/office/drawing/2014/main" id="{8D1C23C0-89E0-406A-B773-EE27B6B97AFE}"/>
              </a:ext>
            </a:extLst>
          </p:cNvPr>
          <p:cNvSpPr>
            <a:spLocks noGrp="1"/>
          </p:cNvSpPr>
          <p:nvPr>
            <p:ph type="sldNum" sz="quarter" idx="10"/>
          </p:nvPr>
        </p:nvSpPr>
        <p:spPr/>
        <p:txBody>
          <a:bodyPr>
            <a:normAutofit lnSpcReduction="10000"/>
          </a:bodyPr>
          <a:lstStyle/>
          <a:p>
            <a:fld id="{68151E55-6873-49E2-B8D5-2F265E6F1973}" type="slidenum">
              <a:rPr lang="en-US" smtClean="0"/>
              <a:t>286</a:t>
            </a:fld>
            <a:endParaRPr lang="en-US" dirty="0"/>
          </a:p>
        </p:txBody>
      </p:sp>
      <p:sp>
        <p:nvSpPr>
          <p:cNvPr id="11" name="Footer Placeholder 3">
            <a:extLst>
              <a:ext uri="{FF2B5EF4-FFF2-40B4-BE49-F238E27FC236}">
                <a16:creationId xmlns:a16="http://schemas.microsoft.com/office/drawing/2014/main" id="{ACC10ED4-25AC-4134-A954-3E9DC14E3042}"/>
              </a:ext>
            </a:extLst>
          </p:cNvPr>
          <p:cNvSpPr txBox="1">
            <a:spLocks/>
          </p:cNvSpPr>
          <p:nvPr/>
        </p:nvSpPr>
        <p:spPr>
          <a:xfrm>
            <a:off x="457200" y="6475384"/>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42762295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2560"/>
            <a:ext cx="10926064" cy="1205896"/>
          </a:xfrm>
        </p:spPr>
        <p:txBody>
          <a:bodyPr>
            <a:noAutofit/>
          </a:bodyPr>
          <a:lstStyle/>
          <a:p>
            <a:r>
              <a:rPr lang="en-US" dirty="0"/>
              <a:t>Number of Executive Agreements and Treaties </a:t>
            </a:r>
            <a:br>
              <a:rPr lang="en-US" dirty="0"/>
            </a:br>
            <a:endParaRPr lang="en-US" dirty="0"/>
          </a:p>
        </p:txBody>
      </p:sp>
      <p:graphicFrame>
        <p:nvGraphicFramePr>
          <p:cNvPr id="4" name="Content Placeholder 3"/>
          <p:cNvGraphicFramePr>
            <a:graphicFrameLocks noGrp="1"/>
          </p:cNvGraphicFramePr>
          <p:nvPr>
            <p:ph idx="1"/>
          </p:nvPr>
        </p:nvGraphicFramePr>
        <p:xfrm>
          <a:off x="1981200" y="2013467"/>
          <a:ext cx="8229600" cy="43021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130926"/>
            <a:ext cx="10982494" cy="369332"/>
          </a:xfrm>
          <a:prstGeom prst="rect">
            <a:avLst/>
          </a:prstGeom>
          <a:noFill/>
        </p:spPr>
        <p:txBody>
          <a:bodyPr wrap="none" rtlCol="0">
            <a:spAutoFit/>
          </a:bodyPr>
          <a:lstStyle/>
          <a:p>
            <a:r>
              <a:rPr lang="en-US" dirty="0"/>
              <a:t>Source: State Department, 2014. Figure includes executive agreements and treaties for 1939-2013 period.</a:t>
            </a:r>
          </a:p>
        </p:txBody>
      </p:sp>
      <p:sp>
        <p:nvSpPr>
          <p:cNvPr id="3" name="TextBox 2">
            <a:extLst>
              <a:ext uri="{FF2B5EF4-FFF2-40B4-BE49-F238E27FC236}">
                <a16:creationId xmlns:a16="http://schemas.microsoft.com/office/drawing/2014/main" id="{31C9AF39-76EF-4F58-A4B6-C3BAF9DAD639}"/>
              </a:ext>
            </a:extLst>
          </p:cNvPr>
          <p:cNvSpPr txBox="1"/>
          <p:nvPr/>
        </p:nvSpPr>
        <p:spPr>
          <a:xfrm>
            <a:off x="9545088" y="1553122"/>
            <a:ext cx="2560319" cy="1477328"/>
          </a:xfrm>
          <a:prstGeom prst="rect">
            <a:avLst/>
          </a:prstGeom>
          <a:noFill/>
        </p:spPr>
        <p:txBody>
          <a:bodyPr wrap="square" rtlCol="0">
            <a:spAutoFit/>
          </a:bodyPr>
          <a:lstStyle/>
          <a:p>
            <a:r>
              <a:rPr lang="en-US" dirty="0"/>
              <a:t>Presidents have favored executive agreements because they don’t require </a:t>
            </a:r>
          </a:p>
          <a:p>
            <a:r>
              <a:rPr lang="en-US" dirty="0"/>
              <a:t>Senate approval. </a:t>
            </a:r>
          </a:p>
        </p:txBody>
      </p:sp>
      <p:sp>
        <p:nvSpPr>
          <p:cNvPr id="6" name="Footer Placeholder 5">
            <a:extLst>
              <a:ext uri="{FF2B5EF4-FFF2-40B4-BE49-F238E27FC236}">
                <a16:creationId xmlns:a16="http://schemas.microsoft.com/office/drawing/2014/main" id="{4E33F7E4-7F15-4171-A43F-D793B9A2B58C}"/>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044F4A00-0EF3-4EEB-8107-F0F2A78E458B}"/>
              </a:ext>
            </a:extLst>
          </p:cNvPr>
          <p:cNvSpPr>
            <a:spLocks noGrp="1"/>
          </p:cNvSpPr>
          <p:nvPr>
            <p:ph type="sldNum" sz="quarter" idx="12"/>
          </p:nvPr>
        </p:nvSpPr>
        <p:spPr/>
        <p:txBody>
          <a:bodyPr>
            <a:normAutofit lnSpcReduction="10000"/>
          </a:bodyPr>
          <a:lstStyle/>
          <a:p>
            <a:fld id="{F0C94032-CD4C-4C25-B0C2-CEC720522D92}" type="slidenum">
              <a:rPr kumimoji="0" lang="en-US" smtClean="0"/>
              <a:pPr/>
              <a:t>287</a:t>
            </a:fld>
            <a:endParaRPr kumimoji="0" lang="en-US" dirty="0">
              <a:solidFill>
                <a:srgbClr val="FFFFFF"/>
              </a:solidFill>
            </a:endParaRPr>
          </a:p>
        </p:txBody>
      </p:sp>
    </p:spTree>
    <p:extLst>
      <p:ext uri="{BB962C8B-B14F-4D97-AF65-F5344CB8AC3E}">
        <p14:creationId xmlns:p14="http://schemas.microsoft.com/office/powerpoint/2010/main" val="22412021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330200"/>
            <a:ext cx="11216639" cy="909320"/>
          </a:xfrm>
        </p:spPr>
        <p:txBody>
          <a:bodyPr>
            <a:normAutofit fontScale="90000"/>
          </a:bodyPr>
          <a:lstStyle/>
          <a:p>
            <a:r>
              <a:rPr lang="en-US" sz="3200" dirty="0"/>
              <a:t>Example of Presidential Use of Executive Agreements-</a:t>
            </a:r>
            <a:br>
              <a:rPr lang="en-US" sz="3200" dirty="0"/>
            </a:br>
            <a:r>
              <a:rPr lang="en-US" sz="3200" dirty="0"/>
              <a:t>Obama’s First Term</a:t>
            </a:r>
          </a:p>
        </p:txBody>
      </p:sp>
      <p:graphicFrame>
        <p:nvGraphicFramePr>
          <p:cNvPr id="4" name="Content Placeholder 3"/>
          <p:cNvGraphicFramePr>
            <a:graphicFrameLocks noGrp="1"/>
          </p:cNvGraphicFramePr>
          <p:nvPr>
            <p:ph idx="1"/>
          </p:nvPr>
        </p:nvGraphicFramePr>
        <p:xfrm>
          <a:off x="1981200" y="1828801"/>
          <a:ext cx="8229600" cy="430212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253157DE-29AF-48B8-A9FF-017437F7E833}"/>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66174F2-7767-4DE1-B96D-73C0A9BB69BD}"/>
              </a:ext>
            </a:extLst>
          </p:cNvPr>
          <p:cNvSpPr>
            <a:spLocks noGrp="1"/>
          </p:cNvSpPr>
          <p:nvPr>
            <p:ph type="sldNum" sz="quarter" idx="12"/>
          </p:nvPr>
        </p:nvSpPr>
        <p:spPr/>
        <p:txBody>
          <a:bodyPr>
            <a:normAutofit lnSpcReduction="10000"/>
          </a:bodyPr>
          <a:lstStyle/>
          <a:p>
            <a:fld id="{F0C94032-CD4C-4C25-B0C2-CEC720522D92}" type="slidenum">
              <a:rPr kumimoji="0" lang="en-US" smtClean="0"/>
              <a:pPr/>
              <a:t>288</a:t>
            </a:fld>
            <a:endParaRPr kumimoji="0" lang="en-US" dirty="0">
              <a:solidFill>
                <a:srgbClr val="FFFFFF"/>
              </a:solidFill>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533400"/>
            <a:ext cx="9702800" cy="1219200"/>
          </a:xfrm>
        </p:spPr>
        <p:txBody>
          <a:bodyPr>
            <a:normAutofit fontScale="90000"/>
          </a:bodyPr>
          <a:lstStyle/>
          <a:p>
            <a:pPr algn="ctr"/>
            <a:r>
              <a:rPr lang="en-US" sz="4000" dirty="0"/>
              <a:t>President’s ability to go it alone includes</a:t>
            </a:r>
            <a:br>
              <a:rPr lang="en-US" sz="4000" dirty="0"/>
            </a:br>
            <a:endParaRPr lang="en-US" sz="4000" dirty="0"/>
          </a:p>
        </p:txBody>
      </p:sp>
      <p:sp>
        <p:nvSpPr>
          <p:cNvPr id="3" name="Content Placeholder 2"/>
          <p:cNvSpPr>
            <a:spLocks noGrp="1"/>
          </p:cNvSpPr>
          <p:nvPr>
            <p:ph idx="1"/>
          </p:nvPr>
        </p:nvSpPr>
        <p:spPr>
          <a:xfrm>
            <a:off x="1065475" y="2178657"/>
            <a:ext cx="9978888" cy="4145942"/>
          </a:xfrm>
        </p:spPr>
        <p:txBody>
          <a:bodyPr>
            <a:normAutofit/>
          </a:bodyPr>
          <a:lstStyle/>
          <a:p>
            <a:pPr lvl="1">
              <a:buNone/>
            </a:pPr>
            <a:r>
              <a:rPr lang="en-US" sz="3200" b="1" dirty="0"/>
              <a:t>Use of military force </a:t>
            </a:r>
          </a:p>
          <a:p>
            <a:pPr lvl="1">
              <a:buNone/>
            </a:pPr>
            <a:r>
              <a:rPr lang="en-US" sz="3200" dirty="0">
                <a:latin typeface="Times New Roman" charset="0"/>
              </a:rPr>
              <a:t>Constitutional basis for president</a:t>
            </a:r>
            <a:r>
              <a:rPr lang="ja-JP" altLang="en-US" sz="3200" dirty="0">
                <a:latin typeface="Times New Roman" charset="0"/>
              </a:rPr>
              <a:t>’</a:t>
            </a:r>
            <a:r>
              <a:rPr lang="en-US" altLang="ja-JP" sz="3200" dirty="0">
                <a:latin typeface="Times New Roman" charset="0"/>
              </a:rPr>
              <a:t>s war power:</a:t>
            </a:r>
          </a:p>
          <a:p>
            <a:pPr lvl="1">
              <a:buNone/>
            </a:pPr>
            <a:r>
              <a:rPr lang="en-US" sz="3200" dirty="0">
                <a:latin typeface="Times New Roman" charset="0"/>
              </a:rPr>
              <a:t>Article 2. </a:t>
            </a:r>
            <a:r>
              <a:rPr lang="ja-JP" altLang="en-US" sz="3200" dirty="0">
                <a:latin typeface="Times New Roman" charset="0"/>
              </a:rPr>
              <a:t>“</a:t>
            </a:r>
            <a:r>
              <a:rPr lang="en-US" altLang="ja-JP" sz="3200" dirty="0">
                <a:latin typeface="Times New Roman" charset="0"/>
              </a:rPr>
              <a:t>The President shall be Commander in Chief of the Army and the Navy of the United States, and of the militia of the several states, when called into the actual service of the United States…</a:t>
            </a:r>
            <a:r>
              <a:rPr lang="ja-JP" altLang="en-US" sz="3200" dirty="0">
                <a:latin typeface="Times New Roman" charset="0"/>
              </a:rPr>
              <a:t>”</a:t>
            </a:r>
            <a:endParaRPr lang="en-US" altLang="ja-JP" sz="3200" dirty="0">
              <a:latin typeface="Times New Roman" charset="0"/>
            </a:endParaRPr>
          </a:p>
          <a:p>
            <a:pPr lvl="1">
              <a:buNone/>
            </a:pPr>
            <a:endParaRPr lang="en-US" sz="3200" dirty="0"/>
          </a:p>
          <a:p>
            <a:pPr lvl="1"/>
            <a:endParaRPr lang="en-US" sz="3200" dirty="0"/>
          </a:p>
          <a:p>
            <a:pPr lvl="1"/>
            <a:endParaRPr lang="en-US" sz="3200" dirty="0"/>
          </a:p>
        </p:txBody>
      </p:sp>
      <p:sp>
        <p:nvSpPr>
          <p:cNvPr id="4" name="Footer Placeholder 3">
            <a:extLst>
              <a:ext uri="{FF2B5EF4-FFF2-40B4-BE49-F238E27FC236}">
                <a16:creationId xmlns:a16="http://schemas.microsoft.com/office/drawing/2014/main" id="{75F4E949-1C7E-49ED-A653-F33CC841D9C8}"/>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F754E833-D735-4475-8295-166BC3605BFB}"/>
              </a:ext>
            </a:extLst>
          </p:cNvPr>
          <p:cNvSpPr>
            <a:spLocks noGrp="1"/>
          </p:cNvSpPr>
          <p:nvPr>
            <p:ph type="sldNum" sz="quarter" idx="12"/>
          </p:nvPr>
        </p:nvSpPr>
        <p:spPr/>
        <p:txBody>
          <a:bodyPr>
            <a:normAutofit lnSpcReduction="10000"/>
          </a:bodyPr>
          <a:lstStyle/>
          <a:p>
            <a:fld id="{F0C94032-CD4C-4C25-B0C2-CEC720522D92}" type="slidenum">
              <a:rPr kumimoji="0" lang="en-US" smtClean="0"/>
              <a:pPr/>
              <a:t>289</a:t>
            </a:fld>
            <a:endParaRPr kumimoji="0" lang="en-US" dirty="0">
              <a:solidFill>
                <a:srgbClr val="FFFFFF"/>
              </a:solidFill>
            </a:endParaRPr>
          </a:p>
        </p:txBody>
      </p:sp>
    </p:spTree>
    <p:extLst>
      <p:ext uri="{BB962C8B-B14F-4D97-AF65-F5344CB8AC3E}">
        <p14:creationId xmlns:p14="http://schemas.microsoft.com/office/powerpoint/2010/main" val="345645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FFC9-396D-4A0E-9A19-D8A2CDF9F338}"/>
              </a:ext>
            </a:extLst>
          </p:cNvPr>
          <p:cNvSpPr>
            <a:spLocks noGrp="1"/>
          </p:cNvSpPr>
          <p:nvPr>
            <p:ph type="title"/>
          </p:nvPr>
        </p:nvSpPr>
        <p:spPr/>
        <p:txBody>
          <a:bodyPr/>
          <a:lstStyle/>
          <a:p>
            <a:r>
              <a:rPr lang="en-US" b="1" dirty="0">
                <a:solidFill>
                  <a:srgbClr val="C00000"/>
                </a:solidFill>
              </a:rPr>
              <a:t>America’s Three Systems of Power</a:t>
            </a:r>
          </a:p>
        </p:txBody>
      </p:sp>
      <p:sp>
        <p:nvSpPr>
          <p:cNvPr id="3" name="Content Placeholder 2">
            <a:extLst>
              <a:ext uri="{FF2B5EF4-FFF2-40B4-BE49-F238E27FC236}">
                <a16:creationId xmlns:a16="http://schemas.microsoft.com/office/drawing/2014/main" id="{43B8A4BA-BBEE-48E2-8CE9-89A6A74AD634}"/>
              </a:ext>
            </a:extLst>
          </p:cNvPr>
          <p:cNvSpPr>
            <a:spLocks noGrp="1"/>
          </p:cNvSpPr>
          <p:nvPr>
            <p:ph idx="1"/>
          </p:nvPr>
        </p:nvSpPr>
        <p:spPr>
          <a:xfrm>
            <a:off x="609600" y="1747520"/>
            <a:ext cx="10972800" cy="4881880"/>
          </a:xfrm>
        </p:spPr>
        <p:txBody>
          <a:bodyPr>
            <a:normAutofit lnSpcReduction="10000"/>
          </a:bodyPr>
          <a:lstStyle/>
          <a:p>
            <a:r>
              <a:rPr lang="en-US" b="1" dirty="0"/>
              <a:t>Democratic System </a:t>
            </a:r>
            <a:r>
              <a:rPr lang="en-US" dirty="0"/>
              <a:t>– In practice, democracy has come to mean majority rule – a voting majority decides who will be elected to office and a legislative majority decides which laws will be enacted.</a:t>
            </a:r>
          </a:p>
          <a:p>
            <a:r>
              <a:rPr lang="en-US" b="1" dirty="0"/>
              <a:t>Constitutional System </a:t>
            </a:r>
            <a:r>
              <a:rPr lang="en-US" dirty="0"/>
              <a:t>– </a:t>
            </a:r>
            <a:r>
              <a:rPr lang="en-US" b="1" i="1" dirty="0"/>
              <a:t>A constitutional system places limits on the power of those in power</a:t>
            </a:r>
            <a:r>
              <a:rPr lang="en-US" i="1" dirty="0"/>
              <a:t>.</a:t>
            </a:r>
            <a:r>
              <a:rPr lang="en-US" dirty="0"/>
              <a:t> They are obliged to act within the limits of the Constitution and the law, which include protections of individual rights and minority interests.</a:t>
            </a:r>
          </a:p>
          <a:p>
            <a:r>
              <a:rPr lang="en-US" b="1" dirty="0"/>
              <a:t>Free Market System </a:t>
            </a:r>
            <a:r>
              <a:rPr lang="en-US" dirty="0"/>
              <a:t>– a free market system operates mainly on economic transactions between private parties. A defining feature of free market systems is corporate power – because of their size and importance, corporations have traditionally exerted disproportional influence over public policy in a free market system.</a:t>
            </a:r>
          </a:p>
          <a:p>
            <a:endParaRPr lang="en-US" i="1" dirty="0"/>
          </a:p>
          <a:p>
            <a:endParaRPr lang="en-US" dirty="0"/>
          </a:p>
        </p:txBody>
      </p:sp>
      <p:sp>
        <p:nvSpPr>
          <p:cNvPr id="5" name="Slide Number Placeholder 4">
            <a:extLst>
              <a:ext uri="{FF2B5EF4-FFF2-40B4-BE49-F238E27FC236}">
                <a16:creationId xmlns:a16="http://schemas.microsoft.com/office/drawing/2014/main" id="{C28ABF33-75AD-48AC-B8D1-14BC4C6E8D2E}"/>
              </a:ext>
            </a:extLst>
          </p:cNvPr>
          <p:cNvSpPr>
            <a:spLocks noGrp="1"/>
          </p:cNvSpPr>
          <p:nvPr>
            <p:ph type="sldNum" sz="quarter" idx="12"/>
          </p:nvPr>
        </p:nvSpPr>
        <p:spPr/>
        <p:txBody>
          <a:bodyPr>
            <a:normAutofit lnSpcReduction="10000"/>
          </a:bodyPr>
          <a:lstStyle/>
          <a:p>
            <a:fld id="{20BC5037-A240-4F61-9152-036A0AF9E395}" type="slidenum">
              <a:rPr lang="en-US" smtClean="0"/>
              <a:t>29</a:t>
            </a:fld>
            <a:endParaRPr lang="en-US"/>
          </a:p>
        </p:txBody>
      </p:sp>
      <p:sp>
        <p:nvSpPr>
          <p:cNvPr id="6" name="Footer Placeholder 5">
            <a:extLst>
              <a:ext uri="{FF2B5EF4-FFF2-40B4-BE49-F238E27FC236}">
                <a16:creationId xmlns:a16="http://schemas.microsoft.com/office/drawing/2014/main" id="{37A943E3-A8DE-4A11-9D22-5B1BA4DD3DC0}"/>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84825341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136256"/>
            <a:ext cx="11277600" cy="1001663"/>
          </a:xfrm>
        </p:spPr>
        <p:txBody>
          <a:bodyPr/>
          <a:lstStyle/>
          <a:p>
            <a:pPr eaLnBrk="1" hangingPunct="1"/>
            <a:r>
              <a:rPr lang="en-US" dirty="0">
                <a:latin typeface="Times New Roman" charset="0"/>
              </a:rPr>
              <a:t>Congress</a:t>
            </a:r>
            <a:r>
              <a:rPr lang="ja-JP" altLang="en-US" dirty="0">
                <a:latin typeface="Times New Roman" charset="0"/>
              </a:rPr>
              <a:t>’</a:t>
            </a:r>
            <a:r>
              <a:rPr lang="en-US" altLang="ja-JP" dirty="0">
                <a:latin typeface="Times New Roman" charset="0"/>
              </a:rPr>
              <a:t>s Constitutional War Powers (Article 1)</a:t>
            </a:r>
            <a:endParaRPr lang="en-US" dirty="0">
              <a:latin typeface="Times New Roman" charset="0"/>
            </a:endParaRPr>
          </a:p>
        </p:txBody>
      </p:sp>
      <p:sp>
        <p:nvSpPr>
          <p:cNvPr id="16386" name="Rectangle 3"/>
          <p:cNvSpPr>
            <a:spLocks noGrp="1" noChangeArrowheads="1"/>
          </p:cNvSpPr>
          <p:nvPr>
            <p:ph type="body" idx="1"/>
          </p:nvPr>
        </p:nvSpPr>
        <p:spPr>
          <a:xfrm>
            <a:off x="1574800" y="1600200"/>
            <a:ext cx="9530080" cy="4724400"/>
          </a:xfrm>
        </p:spPr>
        <p:txBody>
          <a:bodyPr/>
          <a:lstStyle/>
          <a:p>
            <a:pPr eaLnBrk="1" hangingPunct="1">
              <a:lnSpc>
                <a:spcPct val="90000"/>
              </a:lnSpc>
            </a:pPr>
            <a:r>
              <a:rPr lang="en-US" sz="2400" dirty="0">
                <a:latin typeface="Times New Roman" charset="0"/>
              </a:rPr>
              <a:t>To declare War,…and make Rules concerning Captures on Land and Water</a:t>
            </a:r>
          </a:p>
          <a:p>
            <a:pPr eaLnBrk="1" hangingPunct="1">
              <a:lnSpc>
                <a:spcPct val="90000"/>
              </a:lnSpc>
            </a:pPr>
            <a:r>
              <a:rPr lang="en-US" sz="2400" dirty="0">
                <a:latin typeface="Times New Roman" charset="0"/>
              </a:rPr>
              <a:t>To raise and support Armies….</a:t>
            </a:r>
          </a:p>
          <a:p>
            <a:pPr eaLnBrk="1" hangingPunct="1">
              <a:lnSpc>
                <a:spcPct val="90000"/>
              </a:lnSpc>
            </a:pPr>
            <a:r>
              <a:rPr lang="en-US" sz="2400" dirty="0">
                <a:latin typeface="Times New Roman" charset="0"/>
              </a:rPr>
              <a:t>To provide and maintain a Navy;</a:t>
            </a:r>
          </a:p>
          <a:p>
            <a:pPr eaLnBrk="1" hangingPunct="1">
              <a:lnSpc>
                <a:spcPct val="90000"/>
              </a:lnSpc>
            </a:pPr>
            <a:r>
              <a:rPr lang="en-US" sz="2400" dirty="0">
                <a:latin typeface="Times New Roman" charset="0"/>
              </a:rPr>
              <a:t>To make Rules for the Government and Regulation of the land and naval forces;</a:t>
            </a:r>
          </a:p>
          <a:p>
            <a:pPr eaLnBrk="1" hangingPunct="1">
              <a:lnSpc>
                <a:spcPct val="90000"/>
              </a:lnSpc>
            </a:pPr>
            <a:r>
              <a:rPr lang="en-US" sz="2400" dirty="0">
                <a:latin typeface="Times New Roman" charset="0"/>
              </a:rPr>
              <a:t>To provide for calling forth the Militia to execute the Laws of the Union, suppress Insurrections and repel Invasions;</a:t>
            </a:r>
          </a:p>
          <a:p>
            <a:pPr eaLnBrk="1" hangingPunct="1">
              <a:lnSpc>
                <a:spcPct val="90000"/>
              </a:lnSpc>
            </a:pPr>
            <a:r>
              <a:rPr lang="en-US" sz="2400" dirty="0">
                <a:latin typeface="Times New Roman" charset="0"/>
              </a:rPr>
              <a:t>To provide for organizing, arming, and disciplining the Militia, and for governing such Part of them as may be employed in the service of the United States.</a:t>
            </a:r>
          </a:p>
        </p:txBody>
      </p:sp>
      <p:sp>
        <p:nvSpPr>
          <p:cNvPr id="2" name="Footer Placeholder 1">
            <a:extLst>
              <a:ext uri="{FF2B5EF4-FFF2-40B4-BE49-F238E27FC236}">
                <a16:creationId xmlns:a16="http://schemas.microsoft.com/office/drawing/2014/main" id="{649DC1D5-17D8-420A-909F-5D6EE9B119DC}"/>
              </a:ext>
            </a:extLst>
          </p:cNvPr>
          <p:cNvSpPr>
            <a:spLocks noGrp="1"/>
          </p:cNvSpPr>
          <p:nvPr>
            <p:ph type="ftr" sz="quarter" idx="11"/>
          </p:nvPr>
        </p:nvSpPr>
        <p:spPr/>
        <p:txBody>
          <a:bodyPr/>
          <a:lstStyle/>
          <a:p>
            <a:r>
              <a:rPr kumimoji="0" lang="en-US"/>
              <a:t>© Thomas E. Patterson</a:t>
            </a:r>
          </a:p>
        </p:txBody>
      </p:sp>
      <p:sp>
        <p:nvSpPr>
          <p:cNvPr id="3" name="Slide Number Placeholder 2">
            <a:extLst>
              <a:ext uri="{FF2B5EF4-FFF2-40B4-BE49-F238E27FC236}">
                <a16:creationId xmlns:a16="http://schemas.microsoft.com/office/drawing/2014/main" id="{1E0E0E22-C103-4F52-9E63-FE94704F0C3B}"/>
              </a:ext>
            </a:extLst>
          </p:cNvPr>
          <p:cNvSpPr>
            <a:spLocks noGrp="1"/>
          </p:cNvSpPr>
          <p:nvPr>
            <p:ph type="sldNum" sz="quarter" idx="12"/>
          </p:nvPr>
        </p:nvSpPr>
        <p:spPr/>
        <p:txBody>
          <a:bodyPr>
            <a:normAutofit lnSpcReduction="10000"/>
          </a:bodyPr>
          <a:lstStyle/>
          <a:p>
            <a:fld id="{F0C94032-CD4C-4C25-B0C2-CEC720522D92}" type="slidenum">
              <a:rPr kumimoji="0" lang="en-US" smtClean="0"/>
              <a:pPr/>
              <a:t>290</a:t>
            </a:fld>
            <a:endParaRPr kumimoji="0" lang="en-US" dirty="0">
              <a:solidFill>
                <a:srgbClr val="FFFFFF"/>
              </a:solidFil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56"/>
            <a:ext cx="11277600" cy="1093104"/>
          </a:xfrm>
        </p:spPr>
        <p:txBody>
          <a:bodyPr>
            <a:normAutofit fontScale="90000"/>
          </a:bodyPr>
          <a:lstStyle/>
          <a:p>
            <a:r>
              <a:rPr lang="en-US" dirty="0"/>
              <a:t>To</a:t>
            </a:r>
            <a:r>
              <a:rPr lang="en-US" sz="4000" dirty="0"/>
              <a:t> the Framers of the Constitution, President’s war power was intended as a limited power</a:t>
            </a:r>
          </a:p>
        </p:txBody>
      </p:sp>
      <p:sp>
        <p:nvSpPr>
          <p:cNvPr id="3" name="Content Placeholder 2"/>
          <p:cNvSpPr>
            <a:spLocks noGrp="1"/>
          </p:cNvSpPr>
          <p:nvPr>
            <p:ph idx="1"/>
          </p:nvPr>
        </p:nvSpPr>
        <p:spPr>
          <a:xfrm>
            <a:off x="1208598" y="1600200"/>
            <a:ext cx="9350734" cy="4724400"/>
          </a:xfrm>
        </p:spPr>
        <p:txBody>
          <a:bodyPr/>
          <a:lstStyle/>
          <a:p>
            <a:endParaRPr lang="en-US" dirty="0"/>
          </a:p>
          <a:p>
            <a:r>
              <a:rPr lang="en-US" dirty="0"/>
              <a:t>"The only case in which the Executive can enter on a war, undeclared by Congress, is when a state of war has 'been actually' produced by the conduct of another power." </a:t>
            </a:r>
          </a:p>
          <a:p>
            <a:endParaRPr lang="en-US" dirty="0"/>
          </a:p>
          <a:p>
            <a:pPr marL="2743200" lvl="6" indent="0">
              <a:buNone/>
            </a:pPr>
            <a:r>
              <a:rPr lang="en-US" dirty="0"/>
              <a:t>Letter from James Madison to James Monroe (Nov. 16, 1827),</a:t>
            </a:r>
          </a:p>
        </p:txBody>
      </p:sp>
      <p:sp>
        <p:nvSpPr>
          <p:cNvPr id="4" name="Footer Placeholder 3">
            <a:extLst>
              <a:ext uri="{FF2B5EF4-FFF2-40B4-BE49-F238E27FC236}">
                <a16:creationId xmlns:a16="http://schemas.microsoft.com/office/drawing/2014/main" id="{B53E1D65-0D60-47DC-980C-3E3123F7DEA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7E0867A-B958-4D96-BBAE-CE9F4158938E}"/>
              </a:ext>
            </a:extLst>
          </p:cNvPr>
          <p:cNvSpPr>
            <a:spLocks noGrp="1"/>
          </p:cNvSpPr>
          <p:nvPr>
            <p:ph type="sldNum" sz="quarter" idx="12"/>
          </p:nvPr>
        </p:nvSpPr>
        <p:spPr/>
        <p:txBody>
          <a:bodyPr>
            <a:normAutofit lnSpcReduction="10000"/>
          </a:bodyPr>
          <a:lstStyle/>
          <a:p>
            <a:fld id="{F0C94032-CD4C-4C25-B0C2-CEC720522D92}" type="slidenum">
              <a:rPr kumimoji="0" lang="en-US" smtClean="0"/>
              <a:pPr/>
              <a:t>291</a:t>
            </a:fld>
            <a:endParaRPr kumimoji="0" lang="en-US" dirty="0">
              <a:solidFill>
                <a:srgbClr val="FFFFFF"/>
              </a:solidFill>
            </a:endParaRPr>
          </a:p>
        </p:txBody>
      </p:sp>
    </p:spTree>
    <p:extLst>
      <p:ext uri="{BB962C8B-B14F-4D97-AF65-F5344CB8AC3E}">
        <p14:creationId xmlns:p14="http://schemas.microsoft.com/office/powerpoint/2010/main" val="217274438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3D6F-054A-4BE3-AD0C-4FD87905C322}"/>
              </a:ext>
            </a:extLst>
          </p:cNvPr>
          <p:cNvSpPr>
            <a:spLocks noGrp="1"/>
          </p:cNvSpPr>
          <p:nvPr>
            <p:ph type="title"/>
          </p:nvPr>
        </p:nvSpPr>
        <p:spPr>
          <a:xfrm>
            <a:off x="461509" y="104452"/>
            <a:ext cx="11277600" cy="1056438"/>
          </a:xfrm>
        </p:spPr>
        <p:txBody>
          <a:bodyPr>
            <a:normAutofit fontScale="90000"/>
          </a:bodyPr>
          <a:lstStyle/>
          <a:p>
            <a:r>
              <a:rPr lang="en-US" dirty="0"/>
              <a:t>Nevertheless, presidents have largely determined the use of military force</a:t>
            </a:r>
          </a:p>
        </p:txBody>
      </p:sp>
      <p:pic>
        <p:nvPicPr>
          <p:cNvPr id="6" name="Content Placeholder 5">
            <a:extLst>
              <a:ext uri="{FF2B5EF4-FFF2-40B4-BE49-F238E27FC236}">
                <a16:creationId xmlns:a16="http://schemas.microsoft.com/office/drawing/2014/main" id="{3E72AE9F-52E6-4A93-B31D-6D5D8E80B614}"/>
              </a:ext>
            </a:extLst>
          </p:cNvPr>
          <p:cNvPicPr>
            <a:picLocks noGrp="1" noChangeAspect="1"/>
          </p:cNvPicPr>
          <p:nvPr>
            <p:ph idx="1"/>
          </p:nvPr>
        </p:nvPicPr>
        <p:blipFill>
          <a:blip r:embed="rId2"/>
          <a:stretch>
            <a:fillRect/>
          </a:stretch>
        </p:blipFill>
        <p:spPr>
          <a:xfrm>
            <a:off x="1623391" y="1600200"/>
            <a:ext cx="8122261" cy="4724400"/>
          </a:xfrm>
          <a:prstGeom prst="rect">
            <a:avLst/>
          </a:prstGeom>
        </p:spPr>
      </p:pic>
      <p:sp>
        <p:nvSpPr>
          <p:cNvPr id="4" name="Footer Placeholder 3">
            <a:extLst>
              <a:ext uri="{FF2B5EF4-FFF2-40B4-BE49-F238E27FC236}">
                <a16:creationId xmlns:a16="http://schemas.microsoft.com/office/drawing/2014/main" id="{DCC0C5D3-01C3-4CB3-B845-2B780FF039E3}"/>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FC632F6-821D-461F-A984-3905D07D9B7F}"/>
              </a:ext>
            </a:extLst>
          </p:cNvPr>
          <p:cNvSpPr>
            <a:spLocks noGrp="1"/>
          </p:cNvSpPr>
          <p:nvPr>
            <p:ph type="sldNum" sz="quarter" idx="12"/>
          </p:nvPr>
        </p:nvSpPr>
        <p:spPr/>
        <p:txBody>
          <a:bodyPr>
            <a:normAutofit lnSpcReduction="10000"/>
          </a:bodyPr>
          <a:lstStyle/>
          <a:p>
            <a:fld id="{20BC5037-A240-4F61-9152-036A0AF9E395}" type="slidenum">
              <a:rPr lang="en-US" smtClean="0"/>
              <a:t>292</a:t>
            </a:fld>
            <a:endParaRPr lang="en-US"/>
          </a:p>
        </p:txBody>
      </p:sp>
      <p:sp>
        <p:nvSpPr>
          <p:cNvPr id="7" name="TextBox 6">
            <a:extLst>
              <a:ext uri="{FF2B5EF4-FFF2-40B4-BE49-F238E27FC236}">
                <a16:creationId xmlns:a16="http://schemas.microsoft.com/office/drawing/2014/main" id="{1735F429-2090-4929-A67E-B3994FF437EB}"/>
              </a:ext>
            </a:extLst>
          </p:cNvPr>
          <p:cNvSpPr txBox="1"/>
          <p:nvPr/>
        </p:nvSpPr>
        <p:spPr>
          <a:xfrm>
            <a:off x="10249231" y="2234317"/>
            <a:ext cx="1727105" cy="1200329"/>
          </a:xfrm>
          <a:prstGeom prst="rect">
            <a:avLst/>
          </a:prstGeom>
          <a:noFill/>
        </p:spPr>
        <p:txBody>
          <a:bodyPr wrap="square" rtlCol="0">
            <a:spAutoFit/>
          </a:bodyPr>
          <a:lstStyle/>
          <a:p>
            <a:r>
              <a:rPr lang="en-US" dirty="0"/>
              <a:t>President-directed uses of military force</a:t>
            </a:r>
          </a:p>
        </p:txBody>
      </p:sp>
      <p:cxnSp>
        <p:nvCxnSpPr>
          <p:cNvPr id="9" name="Straight Arrow Connector 8">
            <a:extLst>
              <a:ext uri="{FF2B5EF4-FFF2-40B4-BE49-F238E27FC236}">
                <a16:creationId xmlns:a16="http://schemas.microsoft.com/office/drawing/2014/main" id="{1DE267D9-F94D-4967-BB1C-AC4614C8A20E}"/>
              </a:ext>
            </a:extLst>
          </p:cNvPr>
          <p:cNvCxnSpPr>
            <a:cxnSpLocks/>
          </p:cNvCxnSpPr>
          <p:nvPr/>
        </p:nvCxnSpPr>
        <p:spPr>
          <a:xfrm flipH="1">
            <a:off x="8107680" y="2658226"/>
            <a:ext cx="1878677" cy="33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209743-168C-487C-B852-5F714CF5E105}"/>
              </a:ext>
            </a:extLst>
          </p:cNvPr>
          <p:cNvPicPr>
            <a:picLocks noChangeAspect="1"/>
          </p:cNvPicPr>
          <p:nvPr/>
        </p:nvPicPr>
        <p:blipFill>
          <a:blip r:embed="rId3"/>
          <a:stretch>
            <a:fillRect/>
          </a:stretch>
        </p:blipFill>
        <p:spPr>
          <a:xfrm>
            <a:off x="701041" y="1640542"/>
            <a:ext cx="9044612" cy="4798209"/>
          </a:xfrm>
          <a:prstGeom prst="rect">
            <a:avLst/>
          </a:prstGeom>
        </p:spPr>
      </p:pic>
      <p:cxnSp>
        <p:nvCxnSpPr>
          <p:cNvPr id="10" name="Straight Arrow Connector 9">
            <a:extLst>
              <a:ext uri="{FF2B5EF4-FFF2-40B4-BE49-F238E27FC236}">
                <a16:creationId xmlns:a16="http://schemas.microsoft.com/office/drawing/2014/main" id="{8DB96A2A-1927-412F-9757-4BA4AE60688C}"/>
              </a:ext>
            </a:extLst>
          </p:cNvPr>
          <p:cNvCxnSpPr>
            <a:cxnSpLocks/>
          </p:cNvCxnSpPr>
          <p:nvPr/>
        </p:nvCxnSpPr>
        <p:spPr>
          <a:xfrm flipH="1">
            <a:off x="8239117" y="2655103"/>
            <a:ext cx="1878677" cy="33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72415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7370-76AF-4758-89C6-47F83DA15891}"/>
              </a:ext>
            </a:extLst>
          </p:cNvPr>
          <p:cNvSpPr>
            <a:spLocks noGrp="1"/>
          </p:cNvSpPr>
          <p:nvPr>
            <p:ph type="title"/>
          </p:nvPr>
        </p:nvSpPr>
        <p:spPr/>
        <p:txBody>
          <a:bodyPr>
            <a:normAutofit fontScale="90000"/>
          </a:bodyPr>
          <a:lstStyle/>
          <a:p>
            <a:r>
              <a:rPr lang="en-US" dirty="0">
                <a:solidFill>
                  <a:schemeClr val="tx1"/>
                </a:solidFill>
              </a:rPr>
              <a:t>Poll: </a:t>
            </a:r>
            <a:r>
              <a:rPr lang="en-US" dirty="0"/>
              <a:t>Which of the following has been the major deterrent to the president’s use of military force?</a:t>
            </a:r>
          </a:p>
        </p:txBody>
      </p:sp>
      <p:sp>
        <p:nvSpPr>
          <p:cNvPr id="3" name="Content Placeholder 2">
            <a:extLst>
              <a:ext uri="{FF2B5EF4-FFF2-40B4-BE49-F238E27FC236}">
                <a16:creationId xmlns:a16="http://schemas.microsoft.com/office/drawing/2014/main" id="{270D317F-A6B6-407D-A085-DB26725B36E7}"/>
              </a:ext>
            </a:extLst>
          </p:cNvPr>
          <p:cNvSpPr>
            <a:spLocks noGrp="1"/>
          </p:cNvSpPr>
          <p:nvPr>
            <p:ph idx="1"/>
          </p:nvPr>
        </p:nvSpPr>
        <p:spPr/>
        <p:txBody>
          <a:bodyPr>
            <a:normAutofit lnSpcReduction="10000"/>
          </a:bodyPr>
          <a:lstStyle/>
          <a:p>
            <a:pPr marL="514350" indent="-514350">
              <a:buAutoNum type="arabicPeriod"/>
            </a:pPr>
            <a:r>
              <a:rPr lang="en-US" dirty="0"/>
              <a:t>Congressional action through invocation of the War Powers Act</a:t>
            </a:r>
          </a:p>
          <a:p>
            <a:pPr marL="514350" indent="-514350">
              <a:buAutoNum type="arabicPeriod"/>
            </a:pPr>
            <a:r>
              <a:rPr lang="en-US" dirty="0"/>
              <a:t>Congressional action through withholding funds that would be needed to start or continue a military conflict</a:t>
            </a:r>
          </a:p>
          <a:p>
            <a:pPr marL="514350" indent="-514350">
              <a:buAutoNum type="arabicPeriod"/>
            </a:pPr>
            <a:r>
              <a:rPr lang="en-US" dirty="0"/>
              <a:t>Control of Congress by the opposing political party</a:t>
            </a:r>
          </a:p>
          <a:p>
            <a:pPr marL="514350" indent="-514350">
              <a:buAutoNum type="arabicPeriod"/>
            </a:pPr>
            <a:r>
              <a:rPr lang="en-US" dirty="0"/>
              <a:t>Supreme Court rulings declaring that a president-ordered military conflict violates the Constitution.</a:t>
            </a:r>
          </a:p>
          <a:p>
            <a:pPr marL="514350" indent="-514350">
              <a:buAutoNum type="arabicPeriod"/>
            </a:pPr>
            <a:r>
              <a:rPr lang="en-US" dirty="0">
                <a:solidFill>
                  <a:srgbClr val="FF0000"/>
                </a:solidFill>
              </a:rPr>
              <a:t>Public opposition to the start or continuation of a president-directed war</a:t>
            </a:r>
          </a:p>
          <a:p>
            <a:pPr marL="514350" indent="-514350">
              <a:buAutoNum type="arabicPeriod"/>
            </a:pPr>
            <a:r>
              <a:rPr lang="en-US" dirty="0"/>
              <a:t>When the Joint Chiefs of Staff are unanimous in advising the president that a war needs to be avoided or brought to an end.</a:t>
            </a:r>
          </a:p>
          <a:p>
            <a:pPr marL="514350" indent="-514350">
              <a:buAutoNum type="arabicPeriod"/>
            </a:pPr>
            <a:endParaRPr lang="en-US" dirty="0"/>
          </a:p>
        </p:txBody>
      </p:sp>
      <p:sp>
        <p:nvSpPr>
          <p:cNvPr id="4" name="Footer Placeholder 3">
            <a:extLst>
              <a:ext uri="{FF2B5EF4-FFF2-40B4-BE49-F238E27FC236}">
                <a16:creationId xmlns:a16="http://schemas.microsoft.com/office/drawing/2014/main" id="{FB294870-4B0F-43F3-B1D5-6658B5EF8179}"/>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5641C103-0D0E-4906-9766-9A0071B130AD}"/>
              </a:ext>
            </a:extLst>
          </p:cNvPr>
          <p:cNvSpPr>
            <a:spLocks noGrp="1"/>
          </p:cNvSpPr>
          <p:nvPr>
            <p:ph type="sldNum" sz="quarter" idx="12"/>
          </p:nvPr>
        </p:nvSpPr>
        <p:spPr/>
        <p:txBody>
          <a:bodyPr>
            <a:normAutofit lnSpcReduction="10000"/>
          </a:bodyPr>
          <a:lstStyle/>
          <a:p>
            <a:fld id="{20BC5037-A240-4F61-9152-036A0AF9E395}" type="slidenum">
              <a:rPr lang="en-US" smtClean="0"/>
              <a:t>293</a:t>
            </a:fld>
            <a:endParaRPr lang="en-US"/>
          </a:p>
        </p:txBody>
      </p:sp>
    </p:spTree>
    <p:extLst>
      <p:ext uri="{BB962C8B-B14F-4D97-AF65-F5344CB8AC3E}">
        <p14:creationId xmlns:p14="http://schemas.microsoft.com/office/powerpoint/2010/main" val="39345771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C7AE-ED16-40ED-BB12-442C6DD2E032}"/>
              </a:ext>
            </a:extLst>
          </p:cNvPr>
          <p:cNvSpPr>
            <a:spLocks noGrp="1"/>
          </p:cNvSpPr>
          <p:nvPr>
            <p:ph type="title"/>
          </p:nvPr>
        </p:nvSpPr>
        <p:spPr/>
        <p:txBody>
          <a:bodyPr/>
          <a:lstStyle/>
          <a:p>
            <a:r>
              <a:rPr lang="en-US" dirty="0"/>
              <a:t>Ineffective constraints on presidential war power</a:t>
            </a:r>
          </a:p>
        </p:txBody>
      </p:sp>
      <p:sp>
        <p:nvSpPr>
          <p:cNvPr id="3" name="Content Placeholder 2">
            <a:extLst>
              <a:ext uri="{FF2B5EF4-FFF2-40B4-BE49-F238E27FC236}">
                <a16:creationId xmlns:a16="http://schemas.microsoft.com/office/drawing/2014/main" id="{63165EC3-B0FF-4E6E-BDE1-0D47AB1677F3}"/>
              </a:ext>
            </a:extLst>
          </p:cNvPr>
          <p:cNvSpPr>
            <a:spLocks noGrp="1"/>
          </p:cNvSpPr>
          <p:nvPr>
            <p:ph idx="1"/>
          </p:nvPr>
        </p:nvSpPr>
        <p:spPr>
          <a:xfrm>
            <a:off x="1351280" y="1600200"/>
            <a:ext cx="10231120" cy="4724400"/>
          </a:xfrm>
        </p:spPr>
        <p:txBody>
          <a:bodyPr>
            <a:normAutofit fontScale="92500" lnSpcReduction="10000"/>
          </a:bodyPr>
          <a:lstStyle/>
          <a:p>
            <a:r>
              <a:rPr lang="en-US" dirty="0"/>
              <a:t>Congress has never fully invoked the War Powers Act. It’s an open question whether, if invoked, the Supreme Court would uphold it on constitutional grounds.</a:t>
            </a:r>
          </a:p>
          <a:p>
            <a:r>
              <a:rPr lang="en-US" dirty="0"/>
              <a:t>Congress has rarely defunded a war (the risk in such action is that would endanger the troops who are fighting the war)</a:t>
            </a:r>
          </a:p>
          <a:p>
            <a:r>
              <a:rPr lang="en-US" dirty="0"/>
              <a:t>Control of Congress by the opposing party has rarely altered the course of a military conflict.</a:t>
            </a:r>
          </a:p>
          <a:p>
            <a:r>
              <a:rPr lang="en-US" dirty="0"/>
              <a:t>The Supreme Court has never declared a president-directed war to be unconstitutional.</a:t>
            </a:r>
          </a:p>
          <a:p>
            <a:r>
              <a:rPr lang="en-US" dirty="0"/>
              <a:t>The Joint Chiefs of Staff have rarely, if ever, unanimously opposed a president-directed war</a:t>
            </a:r>
            <a:br>
              <a:rPr lang="en-US" dirty="0"/>
            </a:br>
            <a:endParaRPr lang="en-US" dirty="0"/>
          </a:p>
        </p:txBody>
      </p:sp>
      <p:sp>
        <p:nvSpPr>
          <p:cNvPr id="5" name="Slide Number Placeholder 4">
            <a:extLst>
              <a:ext uri="{FF2B5EF4-FFF2-40B4-BE49-F238E27FC236}">
                <a16:creationId xmlns:a16="http://schemas.microsoft.com/office/drawing/2014/main" id="{6FBD1A25-516F-4B1C-A23F-BDC884A0AF5E}"/>
              </a:ext>
            </a:extLst>
          </p:cNvPr>
          <p:cNvSpPr>
            <a:spLocks noGrp="1"/>
          </p:cNvSpPr>
          <p:nvPr>
            <p:ph type="sldNum" sz="quarter" idx="12"/>
          </p:nvPr>
        </p:nvSpPr>
        <p:spPr/>
        <p:txBody>
          <a:bodyPr>
            <a:normAutofit lnSpcReduction="10000"/>
          </a:bodyPr>
          <a:lstStyle/>
          <a:p>
            <a:fld id="{20BC5037-A240-4F61-9152-036A0AF9E395}" type="slidenum">
              <a:rPr lang="en-US" smtClean="0"/>
              <a:t>294</a:t>
            </a:fld>
            <a:endParaRPr lang="en-US"/>
          </a:p>
        </p:txBody>
      </p:sp>
      <p:sp>
        <p:nvSpPr>
          <p:cNvPr id="6" name="Footer Placeholder 5">
            <a:extLst>
              <a:ext uri="{FF2B5EF4-FFF2-40B4-BE49-F238E27FC236}">
                <a16:creationId xmlns:a16="http://schemas.microsoft.com/office/drawing/2014/main" id="{6AB5911A-5CDD-48EA-87E4-D25D18851F61}"/>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25313035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FE84-E9B1-4758-822B-50DEBA4E5057}"/>
              </a:ext>
            </a:extLst>
          </p:cNvPr>
          <p:cNvSpPr>
            <a:spLocks noGrp="1"/>
          </p:cNvSpPr>
          <p:nvPr>
            <p:ph type="title"/>
          </p:nvPr>
        </p:nvSpPr>
        <p:spPr/>
        <p:txBody>
          <a:bodyPr>
            <a:normAutofit fontScale="90000"/>
          </a:bodyPr>
          <a:lstStyle/>
          <a:p>
            <a:r>
              <a:rPr lang="en-US" dirty="0"/>
              <a:t>The most effective constraint on presidents’ war power has been public opinion</a:t>
            </a:r>
          </a:p>
        </p:txBody>
      </p:sp>
      <p:sp>
        <p:nvSpPr>
          <p:cNvPr id="3" name="Content Placeholder 2">
            <a:extLst>
              <a:ext uri="{FF2B5EF4-FFF2-40B4-BE49-F238E27FC236}">
                <a16:creationId xmlns:a16="http://schemas.microsoft.com/office/drawing/2014/main" id="{F4B6B081-5DCC-4A1B-934E-F7A183FDC4E4}"/>
              </a:ext>
            </a:extLst>
          </p:cNvPr>
          <p:cNvSpPr>
            <a:spLocks noGrp="1"/>
          </p:cNvSpPr>
          <p:nvPr>
            <p:ph idx="1"/>
          </p:nvPr>
        </p:nvSpPr>
        <p:spPr>
          <a:xfrm>
            <a:off x="609600" y="1327867"/>
            <a:ext cx="10972800" cy="5104737"/>
          </a:xfrm>
        </p:spPr>
        <p:txBody>
          <a:bodyPr>
            <a:normAutofit lnSpcReduction="10000"/>
          </a:bodyPr>
          <a:lstStyle/>
          <a:p>
            <a:r>
              <a:rPr lang="en-US" b="1" dirty="0"/>
              <a:t>Public opinion and war examples:</a:t>
            </a:r>
          </a:p>
          <a:p>
            <a:r>
              <a:rPr lang="en-US" sz="2200" dirty="0"/>
              <a:t>Americans’ opposition to the Korean and Vietnam wars eventually forced an end to those conflicts.</a:t>
            </a:r>
          </a:p>
          <a:p>
            <a:r>
              <a:rPr lang="en-US" sz="2200" dirty="0"/>
              <a:t>In the post-Vietnam period, public opposition to Vietnam-like wars led President Reagan to refrain from military intervention in Central America’s civil wars.</a:t>
            </a:r>
          </a:p>
          <a:p>
            <a:r>
              <a:rPr lang="en-US" sz="2200" dirty="0"/>
              <a:t>In the 1990s, public opposition to a ground war in Balkans led President Clinton to use air power only against the Bosnian Serbs in the first instance and Serbia in the second.</a:t>
            </a:r>
          </a:p>
          <a:p>
            <a:r>
              <a:rPr lang="en-US" sz="2200" dirty="0"/>
              <a:t>Public opposition to the wars in Afghanistan and Iraq led first to the scaling back of the war effort and then to the withdrawal of US forces.</a:t>
            </a:r>
          </a:p>
          <a:p>
            <a:r>
              <a:rPr lang="en-US" sz="2200" dirty="0"/>
              <a:t>Public opposition to yet another ground war in the Middle East limited to air strikes the presidential response to the ISIS threat in Syria.</a:t>
            </a:r>
          </a:p>
          <a:p>
            <a:r>
              <a:rPr lang="en-US" b="1" dirty="0"/>
              <a:t>Why public opinion? </a:t>
            </a:r>
            <a:r>
              <a:rPr lang="en-US" sz="2200" dirty="0"/>
              <a:t>When war becomes unpopular, a president’s reelection is at risk, as is election of members of the president’s political party. The pressure intensifies over time and, usually, presidents at some point cut their losses and bring the conflict to an end.</a:t>
            </a:r>
          </a:p>
        </p:txBody>
      </p:sp>
      <p:sp>
        <p:nvSpPr>
          <p:cNvPr id="4" name="Footer Placeholder 3">
            <a:extLst>
              <a:ext uri="{FF2B5EF4-FFF2-40B4-BE49-F238E27FC236}">
                <a16:creationId xmlns:a16="http://schemas.microsoft.com/office/drawing/2014/main" id="{362E85EF-DEB3-44EB-87FC-99ECE8CAEC6B}"/>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70FE4A97-7F3D-4502-8F94-92C25D391AC7}"/>
              </a:ext>
            </a:extLst>
          </p:cNvPr>
          <p:cNvSpPr>
            <a:spLocks noGrp="1"/>
          </p:cNvSpPr>
          <p:nvPr>
            <p:ph type="sldNum" sz="quarter" idx="12"/>
          </p:nvPr>
        </p:nvSpPr>
        <p:spPr/>
        <p:txBody>
          <a:bodyPr>
            <a:normAutofit lnSpcReduction="10000"/>
          </a:bodyPr>
          <a:lstStyle/>
          <a:p>
            <a:fld id="{20BC5037-A240-4F61-9152-036A0AF9E395}" type="slidenum">
              <a:rPr lang="en-US" smtClean="0"/>
              <a:t>295</a:t>
            </a:fld>
            <a:endParaRPr lang="en-US"/>
          </a:p>
        </p:txBody>
      </p:sp>
    </p:spTree>
    <p:extLst>
      <p:ext uri="{BB962C8B-B14F-4D97-AF65-F5344CB8AC3E}">
        <p14:creationId xmlns:p14="http://schemas.microsoft.com/office/powerpoint/2010/main" val="156565993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12, </a:t>
            </a:r>
          </a:p>
          <a:p>
            <a:pPr marL="0" indent="0" algn="ctr" defTabSz="457200">
              <a:spcBef>
                <a:spcPts val="1800"/>
              </a:spcBef>
              <a:spcAft>
                <a:spcPts val="0"/>
              </a:spcAft>
              <a:buNone/>
              <a:defRPr/>
            </a:pPr>
            <a:r>
              <a:rPr lang="en-US" altLang="en-US" sz="4400" b="1" dirty="0">
                <a:solidFill>
                  <a:srgbClr val="C00000"/>
                </a:solidFill>
                <a:latin typeface="Sanserif"/>
              </a:rPr>
              <a:t>Presidency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296</a:t>
            </a:fld>
            <a:endParaRPr lang="en-US" dirty="0">
              <a:solidFill>
                <a:srgbClr val="000000"/>
              </a:solidFill>
              <a:latin typeface="Sanserif"/>
            </a:endParaRPr>
          </a:p>
        </p:txBody>
      </p:sp>
    </p:spTree>
    <p:extLst>
      <p:ext uri="{BB962C8B-B14F-4D97-AF65-F5344CB8AC3E}">
        <p14:creationId xmlns:p14="http://schemas.microsoft.com/office/powerpoint/2010/main" val="333671531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172084" y="-294640"/>
            <a:ext cx="11401425" cy="3723641"/>
          </a:xfrm>
        </p:spPr>
        <p:txBody>
          <a:bodyPr>
            <a:noAutofit/>
          </a:bodyPr>
          <a:lstStyle/>
          <a:p>
            <a:pPr marL="0" marR="0">
              <a:lnSpc>
                <a:spcPct val="100000"/>
              </a:lnSpc>
              <a:spcBef>
                <a:spcPts val="0"/>
              </a:spcBef>
            </a:pPr>
            <a:r>
              <a:rPr lang="en-US" sz="2000" dirty="0">
                <a:solidFill>
                  <a:schemeClr val="tx1"/>
                </a:solidFill>
              </a:rPr>
              <a:t>The President has the authority to launch a nuclear attack on a country that the President believes threatens the United States. (This refers to first-strike capacity and not the President’s authority to launch a retaliatory nuclear strike if another nation first attacked the US with nuclear weapons.)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The president’s first-strike authority to launch a nuclear attack should be changed to require congressional approval before such a strike could be launched.</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926431" y="3909147"/>
            <a:ext cx="7132955" cy="2646678"/>
          </a:xfrm>
        </p:spPr>
        <p:txBody>
          <a:bodyPr>
            <a:normAutofit/>
          </a:bodyPr>
          <a:lstStyle/>
          <a:p>
            <a:pPr marL="514350" indent="-514350">
              <a:buAutoNum type="arabicPeriod"/>
            </a:pPr>
            <a:r>
              <a:rPr lang="en-US" dirty="0"/>
              <a:t>Agree</a:t>
            </a:r>
          </a:p>
          <a:p>
            <a:pPr marL="514350" indent="-514350">
              <a:buAutoNum type="arabicPeriod"/>
            </a:pPr>
            <a:r>
              <a:rPr lang="en-US" dirty="0"/>
              <a:t>Disagree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297</a:t>
            </a:fld>
            <a:endParaRPr lang="en-US"/>
          </a:p>
        </p:txBody>
      </p:sp>
    </p:spTree>
    <p:extLst>
      <p:ext uri="{BB962C8B-B14F-4D97-AF65-F5344CB8AC3E}">
        <p14:creationId xmlns:p14="http://schemas.microsoft.com/office/powerpoint/2010/main" val="414261556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298</a:t>
            </a:fld>
            <a:endParaRPr lang="en-US"/>
          </a:p>
        </p:txBody>
      </p:sp>
    </p:spTree>
    <p:extLst>
      <p:ext uri="{BB962C8B-B14F-4D97-AF65-F5344CB8AC3E}">
        <p14:creationId xmlns:p14="http://schemas.microsoft.com/office/powerpoint/2010/main" val="221537597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172084" y="-294640"/>
            <a:ext cx="11401425" cy="3723641"/>
          </a:xfrm>
        </p:spPr>
        <p:txBody>
          <a:bodyPr>
            <a:noAutofit/>
          </a:bodyPr>
          <a:lstStyle/>
          <a:p>
            <a:pPr marL="0" marR="0">
              <a:lnSpc>
                <a:spcPct val="100000"/>
              </a:lnSpc>
              <a:spcBef>
                <a:spcPts val="0"/>
              </a:spcBef>
            </a:pPr>
            <a:r>
              <a:rPr lang="en-US" sz="2000" dirty="0">
                <a:solidFill>
                  <a:schemeClr val="tx1"/>
                </a:solidFill>
              </a:rPr>
              <a:t>The President has the authority to launch a nuclear attack on a country that the President believes threatens the United States. (This refers to first-strike capacity and not the President’s authority to launch a retaliatory nuclear strike if another nation first attacked the US with nuclear weapons.)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The president’s first-strike authority to launch a nuclear attack should be changed to require congressional approval before such a strike could be launched.</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926431" y="3909147"/>
            <a:ext cx="7132955" cy="2646678"/>
          </a:xfrm>
        </p:spPr>
        <p:txBody>
          <a:bodyPr>
            <a:normAutofit/>
          </a:bodyPr>
          <a:lstStyle/>
          <a:p>
            <a:pPr marL="514350" indent="-514350">
              <a:buAutoNum type="arabicPeriod"/>
            </a:pPr>
            <a:r>
              <a:rPr lang="en-US" dirty="0"/>
              <a:t>Agree</a:t>
            </a:r>
          </a:p>
          <a:p>
            <a:pPr marL="514350" indent="-514350">
              <a:buAutoNum type="arabicPeriod"/>
            </a:pPr>
            <a:r>
              <a:rPr lang="en-US" dirty="0"/>
              <a:t>Disagree</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299</a:t>
            </a:fld>
            <a:endParaRPr lang="en-US"/>
          </a:p>
        </p:txBody>
      </p:sp>
      <p:sp>
        <p:nvSpPr>
          <p:cNvPr id="6" name="TextBox 5">
            <a:extLst>
              <a:ext uri="{FF2B5EF4-FFF2-40B4-BE49-F238E27FC236}">
                <a16:creationId xmlns:a16="http://schemas.microsoft.com/office/drawing/2014/main" id="{1E65D6C7-CA94-4EE3-97F2-A9B21A48F7D1}"/>
              </a:ext>
            </a:extLst>
          </p:cNvPr>
          <p:cNvSpPr txBox="1"/>
          <p:nvPr/>
        </p:nvSpPr>
        <p:spPr>
          <a:xfrm>
            <a:off x="1564640" y="5039360"/>
            <a:ext cx="959216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7" name="Footer Placeholder 6">
            <a:extLst>
              <a:ext uri="{FF2B5EF4-FFF2-40B4-BE49-F238E27FC236}">
                <a16:creationId xmlns:a16="http://schemas.microsoft.com/office/drawing/2014/main" id="{D8FEEF38-AA04-4E34-A7F3-FBC704A8C608}"/>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398917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5877" y="278971"/>
            <a:ext cx="8464924" cy="1301857"/>
          </a:xfrm>
        </p:spPr>
        <p:txBody>
          <a:bodyPr>
            <a:noAutofit/>
          </a:bodyPr>
          <a:lstStyle/>
          <a:p>
            <a:r>
              <a:rPr lang="en-US" sz="3600" dirty="0">
                <a:solidFill>
                  <a:srgbClr val="C00000"/>
                </a:solidFill>
              </a:rPr>
              <a:t>Activating Poll Everywhere</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2240056" y="1968286"/>
            <a:ext cx="7970744" cy="3863737"/>
          </a:xfrm>
        </p:spPr>
        <p:txBody>
          <a:bodyPr>
            <a:normAutofit/>
          </a:bodyPr>
          <a:lstStyle/>
          <a:p>
            <a:pPr marL="514350" indent="-514350">
              <a:buAutoNum type="arabicPeriod"/>
            </a:pPr>
            <a:r>
              <a:rPr lang="en-US" sz="3000" dirty="0"/>
              <a:t>Poll Everywhere is easy for instructors and students to install and use.</a:t>
            </a:r>
          </a:p>
          <a:p>
            <a:pPr marL="514350" indent="-514350">
              <a:buAutoNum type="arabicPeriod"/>
            </a:pPr>
            <a:r>
              <a:rPr lang="en-US" sz="3000" dirty="0"/>
              <a:t>There are brief tutorials on the internet that will tell you everything you need to know to use Poll Everywhere.</a:t>
            </a:r>
          </a:p>
        </p:txBody>
      </p:sp>
      <p:pic>
        <p:nvPicPr>
          <p:cNvPr id="5" name="Picture 4">
            <a:extLst>
              <a:ext uri="{FF2B5EF4-FFF2-40B4-BE49-F238E27FC236}">
                <a16:creationId xmlns:a16="http://schemas.microsoft.com/office/drawing/2014/main" id="{FB3AF41A-09DB-4459-A8C7-7D99390B6F21}"/>
              </a:ext>
            </a:extLst>
          </p:cNvPr>
          <p:cNvPicPr>
            <a:picLocks noChangeAspect="1"/>
          </p:cNvPicPr>
          <p:nvPr/>
        </p:nvPicPr>
        <p:blipFill>
          <a:blip r:embed="rId2"/>
          <a:stretch>
            <a:fillRect/>
          </a:stretch>
        </p:blipFill>
        <p:spPr>
          <a:xfrm>
            <a:off x="10301227" y="5600702"/>
            <a:ext cx="366775" cy="400049"/>
          </a:xfrm>
          <a:prstGeom prst="rect">
            <a:avLst/>
          </a:prstGeom>
        </p:spPr>
      </p:pic>
      <p:sp>
        <p:nvSpPr>
          <p:cNvPr id="4" name="Footer Placeholder 3">
            <a:extLst>
              <a:ext uri="{FF2B5EF4-FFF2-40B4-BE49-F238E27FC236}">
                <a16:creationId xmlns:a16="http://schemas.microsoft.com/office/drawing/2014/main" id="{B92D61B9-FDE4-43D0-AA79-FF9485F33113}"/>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092B4C18-E59D-4095-B564-F051A73DE5DA}"/>
              </a:ext>
            </a:extLst>
          </p:cNvPr>
          <p:cNvSpPr>
            <a:spLocks noGrp="1"/>
          </p:cNvSpPr>
          <p:nvPr>
            <p:ph type="sldNum" sz="quarter" idx="12"/>
          </p:nvPr>
        </p:nvSpPr>
        <p:spPr/>
        <p:txBody>
          <a:bodyPr>
            <a:normAutofit lnSpcReduction="10000"/>
          </a:bodyPr>
          <a:lstStyle/>
          <a:p>
            <a:fld id="{F0C94032-CD4C-4C25-B0C2-CEC720522D92}" type="slidenum">
              <a:rPr kumimoji="0" lang="en-US" smtClean="0"/>
              <a:pPr/>
              <a:t>3</a:t>
            </a:fld>
            <a:endParaRPr kumimoji="0" lang="en-US" dirty="0">
              <a:solidFill>
                <a:srgbClr val="FFFFFF"/>
              </a:solidFill>
            </a:endParaRPr>
          </a:p>
        </p:txBody>
      </p:sp>
    </p:spTree>
    <p:extLst>
      <p:ext uri="{BB962C8B-B14F-4D97-AF65-F5344CB8AC3E}">
        <p14:creationId xmlns:p14="http://schemas.microsoft.com/office/powerpoint/2010/main" val="1469412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44808" y="180936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 </a:t>
            </a:r>
          </a:p>
          <a:p>
            <a:pPr marL="0" indent="0" algn="ctr" defTabSz="457200">
              <a:spcBef>
                <a:spcPts val="1800"/>
              </a:spcBef>
              <a:spcAft>
                <a:spcPts val="0"/>
              </a:spcAft>
              <a:buNone/>
              <a:defRPr/>
            </a:pPr>
            <a:r>
              <a:rPr lang="en-US" altLang="en-US" sz="4400" b="1" dirty="0">
                <a:solidFill>
                  <a:srgbClr val="C00000"/>
                </a:solidFill>
                <a:latin typeface="Sanserif"/>
              </a:rPr>
              <a:t>Critical Thinking &amp; Political Culture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30</a:t>
            </a:fld>
            <a:endParaRPr lang="en-US" dirty="0">
              <a:solidFill>
                <a:srgbClr val="000000"/>
              </a:solidFill>
              <a:latin typeface="Sanserif"/>
            </a:endParaRPr>
          </a:p>
        </p:txBody>
      </p:sp>
    </p:spTree>
    <p:extLst>
      <p:ext uri="{BB962C8B-B14F-4D97-AF65-F5344CB8AC3E}">
        <p14:creationId xmlns:p14="http://schemas.microsoft.com/office/powerpoint/2010/main" val="10197704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opinions on first-strike authorization</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483360" y="1590039"/>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300</a:t>
            </a:fld>
            <a:endParaRPr lang="en-US"/>
          </a:p>
        </p:txBody>
      </p:sp>
      <p:sp>
        <p:nvSpPr>
          <p:cNvPr id="3" name="TextBox 2">
            <a:extLst>
              <a:ext uri="{FF2B5EF4-FFF2-40B4-BE49-F238E27FC236}">
                <a16:creationId xmlns:a16="http://schemas.microsoft.com/office/drawing/2014/main" id="{CD844153-138E-4E87-B065-57F3B15A156D}"/>
              </a:ext>
            </a:extLst>
          </p:cNvPr>
          <p:cNvSpPr txBox="1"/>
          <p:nvPr/>
        </p:nvSpPr>
        <p:spPr>
          <a:xfrm>
            <a:off x="375920" y="6314439"/>
            <a:ext cx="7193280" cy="369332"/>
          </a:xfrm>
          <a:prstGeom prst="rect">
            <a:avLst/>
          </a:prstGeom>
          <a:noFill/>
        </p:spPr>
        <p:txBody>
          <a:bodyPr wrap="square" rtlCol="0">
            <a:spAutoFit/>
          </a:bodyPr>
          <a:lstStyle/>
          <a:p>
            <a:r>
              <a:rPr lang="en-US" dirty="0"/>
              <a:t>Source: Center for Public Integrity poll, 2019</a:t>
            </a:r>
          </a:p>
        </p:txBody>
      </p:sp>
    </p:spTree>
    <p:extLst>
      <p:ext uri="{BB962C8B-B14F-4D97-AF65-F5344CB8AC3E}">
        <p14:creationId xmlns:p14="http://schemas.microsoft.com/office/powerpoint/2010/main" val="309541144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45792" y="2608290"/>
            <a:ext cx="3035808" cy="1394084"/>
          </a:xfrm>
        </p:spPr>
        <p:txBody>
          <a:bodyPr/>
          <a:lstStyle/>
          <a:p>
            <a:r>
              <a:rPr lang="en-US" sz="2800" dirty="0">
                <a:latin typeface="Sanserif"/>
              </a:rPr>
              <a:t>Chapter 13: The Federal Bureaucracy</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p:txBody>
          <a:bodyPr>
            <a:normAutofit lnSpcReduction="10000"/>
          </a:bodyPr>
          <a:lstStyle/>
          <a:p>
            <a:r>
              <a:rPr lang="en-US" sz="2400" b="1" dirty="0">
                <a:latin typeface="Sanserif"/>
              </a:rPr>
              <a:t>Administering the Government</a:t>
            </a:r>
          </a:p>
        </p:txBody>
      </p:sp>
      <p:sp>
        <p:nvSpPr>
          <p:cNvPr id="8" name="TextBox 7">
            <a:extLst>
              <a:ext uri="{FF2B5EF4-FFF2-40B4-BE49-F238E27FC236}">
                <a16:creationId xmlns:a16="http://schemas.microsoft.com/office/drawing/2014/main" id="{4FDC43D6-D7F6-4A60-B1BD-224CA99BB681}"/>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137B7F5F-F811-487B-A52D-D75720B43B1B}"/>
              </a:ext>
            </a:extLst>
          </p:cNvPr>
          <p:cNvSpPr>
            <a:spLocks noGrp="1"/>
          </p:cNvSpPr>
          <p:nvPr>
            <p:ph type="pic" sz="quarter" idx="11"/>
          </p:nvPr>
        </p:nvSpPr>
        <p:spPr/>
      </p:sp>
      <p:pic>
        <p:nvPicPr>
          <p:cNvPr id="9" name="Picture 8">
            <a:extLst>
              <a:ext uri="{FF2B5EF4-FFF2-40B4-BE49-F238E27FC236}">
                <a16:creationId xmlns:a16="http://schemas.microsoft.com/office/drawing/2014/main" id="{29B5524B-A622-4527-A2AD-153A2A1C13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3625" y="808371"/>
            <a:ext cx="3806048"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6474A634-418A-4602-ABBE-8033D7B953D0}"/>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300621814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13, </a:t>
            </a:r>
          </a:p>
          <a:p>
            <a:pPr marL="0" indent="0" algn="ctr" defTabSz="457200">
              <a:spcBef>
                <a:spcPts val="1800"/>
              </a:spcBef>
              <a:spcAft>
                <a:spcPts val="0"/>
              </a:spcAft>
              <a:buNone/>
              <a:defRPr/>
            </a:pPr>
            <a:r>
              <a:rPr lang="en-US" altLang="en-US" sz="4400" b="1" dirty="0">
                <a:solidFill>
                  <a:srgbClr val="C00000"/>
                </a:solidFill>
                <a:latin typeface="Sanserif"/>
              </a:rPr>
              <a:t>The Bureaucracy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302</a:t>
            </a:fld>
            <a:endParaRPr lang="en-US" dirty="0">
              <a:solidFill>
                <a:srgbClr val="000000"/>
              </a:solidFill>
              <a:latin typeface="Sanserif"/>
            </a:endParaRPr>
          </a:p>
        </p:txBody>
      </p:sp>
    </p:spTree>
    <p:extLst>
      <p:ext uri="{BB962C8B-B14F-4D97-AF65-F5344CB8AC3E}">
        <p14:creationId xmlns:p14="http://schemas.microsoft.com/office/powerpoint/2010/main" val="277737304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052D56-3F99-4D50-A4E9-A86C3A8DE5AA}"/>
              </a:ext>
            </a:extLst>
          </p:cNvPr>
          <p:cNvSpPr>
            <a:spLocks noGrp="1"/>
          </p:cNvSpPr>
          <p:nvPr>
            <p:ph type="title"/>
          </p:nvPr>
        </p:nvSpPr>
        <p:spPr>
          <a:xfrm>
            <a:off x="457200" y="70804"/>
            <a:ext cx="11277600" cy="824546"/>
          </a:xfrm>
        </p:spPr>
        <p:txBody>
          <a:bodyPr>
            <a:normAutofit/>
          </a:bodyPr>
          <a:lstStyle/>
          <a:p>
            <a:pPr algn="ctr"/>
            <a:r>
              <a:rPr lang="en-US" sz="4000" b="1" dirty="0">
                <a:solidFill>
                  <a:srgbClr val="C00000"/>
                </a:solidFill>
              </a:rPr>
              <a:t>Types of Federal Agencies</a:t>
            </a:r>
          </a:p>
        </p:txBody>
      </p:sp>
      <p:sp>
        <p:nvSpPr>
          <p:cNvPr id="9" name="Content Placeholder 8">
            <a:extLst>
              <a:ext uri="{FF2B5EF4-FFF2-40B4-BE49-F238E27FC236}">
                <a16:creationId xmlns:a16="http://schemas.microsoft.com/office/drawing/2014/main" id="{C925FF03-64DE-49F6-81B4-795F71766975}"/>
              </a:ext>
            </a:extLst>
          </p:cNvPr>
          <p:cNvSpPr>
            <a:spLocks noGrp="1"/>
          </p:cNvSpPr>
          <p:nvPr>
            <p:ph sz="quarter" idx="11"/>
          </p:nvPr>
        </p:nvSpPr>
        <p:spPr>
          <a:xfrm>
            <a:off x="711200" y="1516698"/>
            <a:ext cx="11104880" cy="5962650"/>
          </a:xfrm>
        </p:spPr>
        <p:txBody>
          <a:bodyPr>
            <a:noAutofit/>
          </a:bodyPr>
          <a:lstStyle/>
          <a:p>
            <a:pPr marL="457200" indent="-457200">
              <a:buAutoNum type="arabicPeriod"/>
            </a:pPr>
            <a:r>
              <a:rPr lang="en-US" sz="2300" b="1" dirty="0"/>
              <a:t>Cabinet (executive) Departments: </a:t>
            </a:r>
            <a:r>
              <a:rPr lang="en-US" sz="2300" dirty="0"/>
              <a:t>Fifteen in number, each has responsibility for a general policy area, such as defense (Department of Defense) and social services (Department of Health and Human Services).</a:t>
            </a:r>
          </a:p>
          <a:p>
            <a:pPr marL="457200" indent="-457200">
              <a:buAutoNum type="arabicPeriod"/>
            </a:pPr>
            <a:r>
              <a:rPr lang="en-US" sz="2300" b="1" dirty="0"/>
              <a:t>Independent Agencies: </a:t>
            </a:r>
            <a:r>
              <a:rPr lang="en-US" sz="2300" dirty="0"/>
              <a:t>Typically have responsibility for a narrower policy area than a department, such as space (NASA).</a:t>
            </a:r>
          </a:p>
          <a:p>
            <a:pPr marL="457200" indent="-457200">
              <a:buAutoNum type="arabicPeriod"/>
            </a:pPr>
            <a:r>
              <a:rPr lang="en-US" sz="2300" b="1" dirty="0"/>
              <a:t>Regulatory Agencies:</a:t>
            </a:r>
            <a:r>
              <a:rPr lang="en-US" sz="2300" dirty="0"/>
              <a:t> Have responsibility for regulating economic activity, either sector-specific (e.g., Securities and Exchange Commission) or cross-sector (e.g., Environmental Protection Agency).</a:t>
            </a:r>
          </a:p>
          <a:p>
            <a:pPr marL="457200" indent="-457200">
              <a:buAutoNum type="arabicPeriod"/>
            </a:pPr>
            <a:r>
              <a:rPr lang="en-US" sz="2300" b="1" dirty="0"/>
              <a:t>Government Corporations: </a:t>
            </a:r>
            <a:r>
              <a:rPr lang="en-US" sz="2300" dirty="0"/>
              <a:t>Charge for their services and are governed by a board of directors. Some of their budget is provided by Congress. Examples: Federal Deposit Insurance Corporation (FDIC) and National Railroad Passenger Corporation (Amtrak).</a:t>
            </a:r>
          </a:p>
          <a:p>
            <a:pPr marL="457200" indent="-457200">
              <a:buAutoNum type="arabicPeriod"/>
            </a:pPr>
            <a:r>
              <a:rPr lang="en-US" sz="2300" b="1" dirty="0"/>
              <a:t>Presidential Commissions: </a:t>
            </a:r>
            <a:r>
              <a:rPr lang="en-US" sz="2300" dirty="0"/>
              <a:t>Designed to provide advice to the president, they can be either permanent (e.g., Commission on Fine Arts) or temporary (a recent example is the Law Enforcement and Administration of Justice Commission).</a:t>
            </a:r>
          </a:p>
          <a:p>
            <a:pPr marL="0" indent="0">
              <a:buNone/>
            </a:pPr>
            <a:r>
              <a:rPr lang="en-US" sz="2300" dirty="0"/>
              <a:t>	</a:t>
            </a:r>
          </a:p>
        </p:txBody>
      </p:sp>
      <p:sp>
        <p:nvSpPr>
          <p:cNvPr id="7" name="Slide Number Placeholder 6">
            <a:extLst>
              <a:ext uri="{FF2B5EF4-FFF2-40B4-BE49-F238E27FC236}">
                <a16:creationId xmlns:a16="http://schemas.microsoft.com/office/drawing/2014/main" id="{1BA9D6FA-0B47-4D09-8A45-D8830CCD9396}"/>
              </a:ext>
            </a:extLst>
          </p:cNvPr>
          <p:cNvSpPr>
            <a:spLocks noGrp="1"/>
          </p:cNvSpPr>
          <p:nvPr>
            <p:ph type="sldNum" sz="quarter" idx="10"/>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105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a:t>
            </a:fld>
            <a:endParaRPr kumimoji="0" lang="en-US" sz="105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Footer Placeholder 3">
            <a:extLst>
              <a:ext uri="{FF2B5EF4-FFF2-40B4-BE49-F238E27FC236}">
                <a16:creationId xmlns:a16="http://schemas.microsoft.com/office/drawing/2014/main" id="{B8712652-07DC-402A-91BE-93B2069D9DE6}"/>
              </a:ext>
            </a:extLst>
          </p:cNvPr>
          <p:cNvSpPr txBox="1">
            <a:spLocks/>
          </p:cNvSpPr>
          <p:nvPr/>
        </p:nvSpPr>
        <p:spPr>
          <a:xfrm>
            <a:off x="0" y="6685280"/>
            <a:ext cx="2214878" cy="157039"/>
          </a:xfrm>
          <a:prstGeom prst="rect">
            <a:avLst/>
          </a:prstGeom>
        </p:spPr>
        <p:txBody>
          <a:bodyPr vert="horz">
            <a:normAutofit fontScale="25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66703792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DF09D3-3EB5-4C73-8A97-51045870380E}"/>
              </a:ext>
            </a:extLst>
          </p:cNvPr>
          <p:cNvSpPr>
            <a:spLocks noGrp="1"/>
          </p:cNvSpPr>
          <p:nvPr>
            <p:ph type="title"/>
          </p:nvPr>
        </p:nvSpPr>
        <p:spPr>
          <a:xfrm>
            <a:off x="457200" y="304801"/>
            <a:ext cx="11277600" cy="829034"/>
          </a:xfrm>
        </p:spPr>
        <p:txBody>
          <a:bodyPr>
            <a:normAutofit/>
          </a:bodyPr>
          <a:lstStyle/>
          <a:p>
            <a:pPr algn="ctr"/>
            <a:r>
              <a:rPr lang="en-US" sz="4800" b="1" dirty="0">
                <a:solidFill>
                  <a:srgbClr val="C00000"/>
                </a:solidFill>
              </a:rPr>
              <a:t>Bureaucratic Power</a:t>
            </a:r>
          </a:p>
        </p:txBody>
      </p:sp>
      <p:sp>
        <p:nvSpPr>
          <p:cNvPr id="9" name="Content Placeholder 8">
            <a:extLst>
              <a:ext uri="{FF2B5EF4-FFF2-40B4-BE49-F238E27FC236}">
                <a16:creationId xmlns:a16="http://schemas.microsoft.com/office/drawing/2014/main" id="{99AF069F-C43A-4E4E-9939-A72AE801DFA0}"/>
              </a:ext>
            </a:extLst>
          </p:cNvPr>
          <p:cNvSpPr>
            <a:spLocks noGrp="1"/>
          </p:cNvSpPr>
          <p:nvPr>
            <p:ph sz="quarter" idx="11"/>
          </p:nvPr>
        </p:nvSpPr>
        <p:spPr>
          <a:xfrm>
            <a:off x="457199" y="1733549"/>
            <a:ext cx="11496675" cy="4808539"/>
          </a:xfrm>
        </p:spPr>
        <p:txBody>
          <a:bodyPr>
            <a:normAutofit fontScale="92500" lnSpcReduction="10000"/>
          </a:bodyPr>
          <a:lstStyle/>
          <a:p>
            <a:r>
              <a:rPr lang="en-US" sz="3300" dirty="0">
                <a:solidFill>
                  <a:schemeClr val="tx1"/>
                </a:solidFill>
              </a:rPr>
              <a:t>Bureaucrats are unelected officials and yet exercise power. They </a:t>
            </a:r>
            <a:r>
              <a:rPr lang="en-US" sz="3300" dirty="0"/>
              <a:t>exert</a:t>
            </a:r>
            <a:r>
              <a:rPr lang="en-US" sz="3300" dirty="0">
                <a:solidFill>
                  <a:schemeClr val="tx1"/>
                </a:solidFill>
              </a:rPr>
              <a:t> influence over public policy through, for example:</a:t>
            </a:r>
          </a:p>
          <a:p>
            <a:endParaRPr lang="en-US" sz="2800" dirty="0">
              <a:solidFill>
                <a:schemeClr val="tx1"/>
              </a:solidFill>
            </a:endParaRPr>
          </a:p>
          <a:p>
            <a:pPr marL="274320" lvl="1" indent="0">
              <a:buNone/>
            </a:pPr>
            <a:r>
              <a:rPr lang="en-US" sz="2575" dirty="0">
                <a:solidFill>
                  <a:schemeClr val="tx1"/>
                </a:solidFill>
              </a:rPr>
              <a:t>	</a:t>
            </a:r>
            <a:r>
              <a:rPr lang="en-US" sz="2600" b="1" dirty="0">
                <a:solidFill>
                  <a:schemeClr val="tx1"/>
                </a:solidFill>
              </a:rPr>
              <a:t>Rulemaking – </a:t>
            </a:r>
            <a:r>
              <a:rPr lang="en-US" sz="2600" dirty="0">
                <a:solidFill>
                  <a:schemeClr val="tx1"/>
                </a:solidFill>
              </a:rPr>
              <a:t>devising the rules and regulations for carry</a:t>
            </a:r>
            <a:r>
              <a:rPr lang="en-US" sz="2600" dirty="0"/>
              <a:t>ing out an act of 	Congress 	or a presidential order.</a:t>
            </a:r>
            <a:r>
              <a:rPr lang="en-US" sz="2600" dirty="0">
                <a:solidFill>
                  <a:schemeClr val="tx1"/>
                </a:solidFill>
              </a:rPr>
              <a:t> Congressional and presidential directives are often general 	in nature, with the details for how they will be implemented left to bureaucrats to 	determine.</a:t>
            </a:r>
          </a:p>
          <a:p>
            <a:pPr marL="274320" lvl="1" indent="0">
              <a:buNone/>
            </a:pPr>
            <a:endParaRPr lang="en-US" sz="2600" dirty="0">
              <a:solidFill>
                <a:schemeClr val="tx1"/>
              </a:solidFill>
            </a:endParaRPr>
          </a:p>
          <a:p>
            <a:pPr marL="0" indent="0">
              <a:buNone/>
            </a:pPr>
            <a:r>
              <a:rPr lang="en-US" sz="2600" b="1" dirty="0"/>
              <a:t>	</a:t>
            </a:r>
            <a:r>
              <a:rPr lang="en-US" sz="2600" b="1" dirty="0">
                <a:solidFill>
                  <a:schemeClr val="tx1"/>
                </a:solidFill>
              </a:rPr>
              <a:t>Policy implementation – </a:t>
            </a:r>
            <a:r>
              <a:rPr lang="en-US" sz="2600" dirty="0"/>
              <a:t>when administering policies and programs, 	bureaucrats frequently have discretion on how they will be carried out, as 	</a:t>
            </a:r>
            <a:r>
              <a:rPr lang="en-US" sz="2600" dirty="0">
                <a:solidFill>
                  <a:schemeClr val="tx1"/>
                </a:solidFill>
              </a:rPr>
              <a:t>when those in the Justice Department decide how vigorously they will pursue 	white-collar crime. </a:t>
            </a:r>
            <a:r>
              <a:rPr lang="en-US" sz="2800" dirty="0">
                <a:solidFill>
                  <a:schemeClr val="tx1"/>
                </a:solidFill>
              </a:rPr>
              <a:t>	</a:t>
            </a:r>
          </a:p>
        </p:txBody>
      </p:sp>
      <p:sp>
        <p:nvSpPr>
          <p:cNvPr id="7" name="Slide Number Placeholder 6">
            <a:extLst>
              <a:ext uri="{FF2B5EF4-FFF2-40B4-BE49-F238E27FC236}">
                <a16:creationId xmlns:a16="http://schemas.microsoft.com/office/drawing/2014/main" id="{98D8472A-05F3-4A2A-8437-A55EAB74DD09}"/>
              </a:ext>
            </a:extLst>
          </p:cNvPr>
          <p:cNvSpPr>
            <a:spLocks noGrp="1"/>
          </p:cNvSpPr>
          <p:nvPr>
            <p:ph type="sldNum" sz="quarter" idx="10"/>
          </p:nvPr>
        </p:nvSpPr>
        <p:spPr/>
        <p:txBody>
          <a:bodyPr>
            <a:normAutofit lnSpcReduction="10000"/>
          </a:bodyPr>
          <a:lstStyle/>
          <a:p>
            <a:fld id="{68151E55-6873-49E2-B8D5-2F265E6F1973}" type="slidenum">
              <a:rPr lang="en-US" smtClean="0"/>
              <a:t>304</a:t>
            </a:fld>
            <a:endParaRPr lang="en-US" dirty="0"/>
          </a:p>
        </p:txBody>
      </p:sp>
    </p:spTree>
    <p:extLst>
      <p:ext uri="{BB962C8B-B14F-4D97-AF65-F5344CB8AC3E}">
        <p14:creationId xmlns:p14="http://schemas.microsoft.com/office/powerpoint/2010/main" val="113508012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6EB004-4862-4F64-903C-1C034B7D984C}"/>
              </a:ext>
            </a:extLst>
          </p:cNvPr>
          <p:cNvSpPr>
            <a:spLocks noGrp="1"/>
          </p:cNvSpPr>
          <p:nvPr>
            <p:ph type="title"/>
          </p:nvPr>
        </p:nvSpPr>
        <p:spPr/>
        <p:txBody>
          <a:bodyPr>
            <a:normAutofit/>
          </a:bodyPr>
          <a:lstStyle/>
          <a:p>
            <a:r>
              <a:rPr lang="en-US" sz="3200" b="1" dirty="0">
                <a:solidFill>
                  <a:srgbClr val="C00000"/>
                </a:solidFill>
              </a:rPr>
              <a:t>NOTE TO INSTRUCTOR</a:t>
            </a:r>
          </a:p>
        </p:txBody>
      </p:sp>
      <p:sp>
        <p:nvSpPr>
          <p:cNvPr id="9" name="Content Placeholder 8">
            <a:extLst>
              <a:ext uri="{FF2B5EF4-FFF2-40B4-BE49-F238E27FC236}">
                <a16:creationId xmlns:a16="http://schemas.microsoft.com/office/drawing/2014/main" id="{26768B7F-6804-40FD-956C-5D01C8D835AF}"/>
              </a:ext>
            </a:extLst>
          </p:cNvPr>
          <p:cNvSpPr>
            <a:spLocks noGrp="1"/>
          </p:cNvSpPr>
          <p:nvPr>
            <p:ph sz="quarter" idx="11"/>
          </p:nvPr>
        </p:nvSpPr>
        <p:spPr>
          <a:xfrm>
            <a:off x="457200" y="1805508"/>
            <a:ext cx="11277600" cy="4442893"/>
          </a:xfrm>
        </p:spPr>
        <p:txBody>
          <a:bodyPr>
            <a:normAutofit/>
          </a:bodyPr>
          <a:lstStyle/>
          <a:p>
            <a:r>
              <a:rPr lang="en-US" sz="2800" dirty="0"/>
              <a:t>The POLL on the next slide doesn’t have a clear-cut answer although a better case can be made for two of the alternatives than the third. The poll is designed to provoke critical thinking.</a:t>
            </a:r>
          </a:p>
        </p:txBody>
      </p:sp>
      <p:sp>
        <p:nvSpPr>
          <p:cNvPr id="10" name="Text Placeholder 9">
            <a:extLst>
              <a:ext uri="{FF2B5EF4-FFF2-40B4-BE49-F238E27FC236}">
                <a16:creationId xmlns:a16="http://schemas.microsoft.com/office/drawing/2014/main" id="{B618C649-12B1-40AC-98EC-1F312427636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7A3CACE-5DCA-4681-83CC-9FF73FBAF7A8}"/>
              </a:ext>
            </a:extLst>
          </p:cNvPr>
          <p:cNvSpPr>
            <a:spLocks noGrp="1"/>
          </p:cNvSpPr>
          <p:nvPr>
            <p:ph type="sldNum" sz="quarter" idx="10"/>
          </p:nvPr>
        </p:nvSpPr>
        <p:spPr/>
        <p:txBody>
          <a:bodyPr>
            <a:normAutofit lnSpcReduction="10000"/>
          </a:bodyPr>
          <a:lstStyle/>
          <a:p>
            <a:fld id="{68151E55-6873-49E2-B8D5-2F265E6F1973}" type="slidenum">
              <a:rPr lang="en-US" smtClean="0"/>
              <a:t>305</a:t>
            </a:fld>
            <a:endParaRPr lang="en-US" dirty="0"/>
          </a:p>
        </p:txBody>
      </p:sp>
      <p:sp>
        <p:nvSpPr>
          <p:cNvPr id="11" name="Text Placeholder 10">
            <a:extLst>
              <a:ext uri="{FF2B5EF4-FFF2-40B4-BE49-F238E27FC236}">
                <a16:creationId xmlns:a16="http://schemas.microsoft.com/office/drawing/2014/main" id="{212BA0DF-8E73-487D-B7F8-80E1D67707E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22082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ED9D86-BF92-4014-9205-672A17D1AD2F}"/>
              </a:ext>
            </a:extLst>
          </p:cNvPr>
          <p:cNvSpPr>
            <a:spLocks noGrp="1"/>
          </p:cNvSpPr>
          <p:nvPr>
            <p:ph type="title"/>
          </p:nvPr>
        </p:nvSpPr>
        <p:spPr>
          <a:xfrm>
            <a:off x="457200" y="304800"/>
            <a:ext cx="11277600" cy="530859"/>
          </a:xfrm>
        </p:spPr>
        <p:txBody>
          <a:bodyPr>
            <a:normAutofit fontScale="90000"/>
          </a:bodyPr>
          <a:lstStyle/>
          <a:p>
            <a:br>
              <a:rPr lang="en-US" dirty="0">
                <a:solidFill>
                  <a:srgbClr val="C00000"/>
                </a:solidFill>
              </a:rPr>
            </a:br>
            <a:r>
              <a:rPr lang="en-US" sz="3200" b="1" cap="small" dirty="0">
                <a:solidFill>
                  <a:srgbClr val="002060"/>
                </a:solidFill>
              </a:rPr>
              <a:t>POLL: </a:t>
            </a:r>
            <a:r>
              <a:rPr lang="en-US" sz="3200" b="1" dirty="0">
                <a:solidFill>
                  <a:srgbClr val="C00000"/>
                </a:solidFill>
              </a:rPr>
              <a:t>In which type of agency do bureaucrats typically have the most power over agency decisions?</a:t>
            </a:r>
          </a:p>
        </p:txBody>
      </p:sp>
      <p:sp>
        <p:nvSpPr>
          <p:cNvPr id="9" name="Content Placeholder 8">
            <a:extLst>
              <a:ext uri="{FF2B5EF4-FFF2-40B4-BE49-F238E27FC236}">
                <a16:creationId xmlns:a16="http://schemas.microsoft.com/office/drawing/2014/main" id="{0DAEFEFD-7AB1-48EF-9E76-43BC63E48F54}"/>
              </a:ext>
            </a:extLst>
          </p:cNvPr>
          <p:cNvSpPr>
            <a:spLocks noGrp="1"/>
          </p:cNvSpPr>
          <p:nvPr>
            <p:ph sz="quarter" idx="11"/>
          </p:nvPr>
        </p:nvSpPr>
        <p:spPr>
          <a:xfrm>
            <a:off x="1590675" y="2371724"/>
            <a:ext cx="10144125" cy="3876677"/>
          </a:xfrm>
        </p:spPr>
        <p:txBody>
          <a:bodyPr>
            <a:normAutofit/>
          </a:bodyPr>
          <a:lstStyle/>
          <a:p>
            <a:pPr marL="457200" indent="-457200">
              <a:buAutoNum type="arabicPeriod"/>
            </a:pPr>
            <a:r>
              <a:rPr lang="en-US" sz="3200" dirty="0"/>
              <a:t>Cabinet (executive) agencies</a:t>
            </a:r>
          </a:p>
          <a:p>
            <a:pPr marL="457200" indent="-457200">
              <a:buAutoNum type="arabicPeriod"/>
            </a:pPr>
            <a:r>
              <a:rPr lang="en-US" sz="3200" dirty="0"/>
              <a:t>Independent agencies</a:t>
            </a:r>
          </a:p>
          <a:p>
            <a:pPr marL="457200" indent="-457200">
              <a:buAutoNum type="arabicPeriod"/>
            </a:pPr>
            <a:r>
              <a:rPr lang="en-US" sz="3200" dirty="0"/>
              <a:t>Regulatory agencies</a:t>
            </a:r>
          </a:p>
        </p:txBody>
      </p:sp>
      <p:sp>
        <p:nvSpPr>
          <p:cNvPr id="10" name="Text Placeholder 9">
            <a:extLst>
              <a:ext uri="{FF2B5EF4-FFF2-40B4-BE49-F238E27FC236}">
                <a16:creationId xmlns:a16="http://schemas.microsoft.com/office/drawing/2014/main" id="{EA9C062B-77C9-4C6E-B29F-C74D7944F0C8}"/>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B8F35F53-C6B6-408C-8BF2-569FF4CBA91D}"/>
              </a:ext>
            </a:extLst>
          </p:cNvPr>
          <p:cNvSpPr>
            <a:spLocks noGrp="1"/>
          </p:cNvSpPr>
          <p:nvPr>
            <p:ph type="sldNum" sz="quarter" idx="10"/>
          </p:nvPr>
        </p:nvSpPr>
        <p:spPr/>
        <p:txBody>
          <a:bodyPr>
            <a:normAutofit lnSpcReduction="10000"/>
          </a:bodyPr>
          <a:lstStyle/>
          <a:p>
            <a:fld id="{68151E55-6873-49E2-B8D5-2F265E6F1973}" type="slidenum">
              <a:rPr lang="en-US" smtClean="0"/>
              <a:t>306</a:t>
            </a:fld>
            <a:endParaRPr lang="en-US" dirty="0"/>
          </a:p>
        </p:txBody>
      </p:sp>
      <p:sp>
        <p:nvSpPr>
          <p:cNvPr id="11" name="Text Placeholder 10">
            <a:extLst>
              <a:ext uri="{FF2B5EF4-FFF2-40B4-BE49-F238E27FC236}">
                <a16:creationId xmlns:a16="http://schemas.microsoft.com/office/drawing/2014/main" id="{E44DB45C-F5EF-46A9-9DFF-0D876060848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4894038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A73703-E90A-4F29-9515-BD57E8A24BE9}"/>
              </a:ext>
            </a:extLst>
          </p:cNvPr>
          <p:cNvSpPr>
            <a:spLocks noGrp="1"/>
          </p:cNvSpPr>
          <p:nvPr>
            <p:ph type="title"/>
          </p:nvPr>
        </p:nvSpPr>
        <p:spPr>
          <a:xfrm>
            <a:off x="457200" y="1"/>
            <a:ext cx="11277600" cy="994522"/>
          </a:xfrm>
        </p:spPr>
        <p:txBody>
          <a:bodyPr>
            <a:noAutofit/>
          </a:bodyPr>
          <a:lstStyle/>
          <a:p>
            <a:pPr algn="ctr"/>
            <a:r>
              <a:rPr lang="en-US" sz="3600" b="1" dirty="0">
                <a:solidFill>
                  <a:srgbClr val="C00000"/>
                </a:solidFill>
              </a:rPr>
              <a:t>How the type of agency </a:t>
            </a:r>
            <a:br>
              <a:rPr lang="en-US" sz="3600" b="1" dirty="0">
                <a:solidFill>
                  <a:srgbClr val="C00000"/>
                </a:solidFill>
              </a:rPr>
            </a:br>
            <a:r>
              <a:rPr lang="en-US" sz="3600" b="1" dirty="0">
                <a:solidFill>
                  <a:srgbClr val="C00000"/>
                </a:solidFill>
              </a:rPr>
              <a:t>affects bureaucrats’ power</a:t>
            </a:r>
          </a:p>
        </p:txBody>
      </p:sp>
      <p:sp>
        <p:nvSpPr>
          <p:cNvPr id="9" name="Content Placeholder 8">
            <a:extLst>
              <a:ext uri="{FF2B5EF4-FFF2-40B4-BE49-F238E27FC236}">
                <a16:creationId xmlns:a16="http://schemas.microsoft.com/office/drawing/2014/main" id="{0B593A19-A892-42FA-BB3E-51381E297AFF}"/>
              </a:ext>
            </a:extLst>
          </p:cNvPr>
          <p:cNvSpPr>
            <a:spLocks noGrp="1"/>
          </p:cNvSpPr>
          <p:nvPr>
            <p:ph sz="quarter" idx="11"/>
          </p:nvPr>
        </p:nvSpPr>
        <p:spPr>
          <a:xfrm>
            <a:off x="457200" y="1659573"/>
            <a:ext cx="11277600" cy="4882516"/>
          </a:xfrm>
        </p:spPr>
        <p:txBody>
          <a:bodyPr>
            <a:normAutofit/>
          </a:bodyPr>
          <a:lstStyle/>
          <a:p>
            <a:pPr marL="457200" indent="-457200">
              <a:buAutoNum type="arabicPeriod"/>
            </a:pPr>
            <a:r>
              <a:rPr lang="en-US" b="1" dirty="0"/>
              <a:t>Regulatory agencies </a:t>
            </a:r>
            <a:r>
              <a:rPr lang="en-US" dirty="0"/>
              <a:t>– </a:t>
            </a:r>
            <a:r>
              <a:rPr lang="en-US" u="sng" dirty="0"/>
              <a:t>arguably</a:t>
            </a:r>
            <a:r>
              <a:rPr lang="en-US" dirty="0"/>
              <a:t> the type of agency where bureaucrats have most power. Some regulatory agencies have </a:t>
            </a:r>
            <a:r>
              <a:rPr lang="en-US" b="1" dirty="0"/>
              <a:t>greater independence </a:t>
            </a:r>
            <a:r>
              <a:rPr lang="en-US" dirty="0"/>
              <a:t>from presidential and congressional authority than other agencies and </a:t>
            </a:r>
            <a:r>
              <a:rPr lang="en-US" b="1" dirty="0"/>
              <a:t>have a larger set of powers </a:t>
            </a:r>
            <a:r>
              <a:rPr lang="en-US" dirty="0"/>
              <a:t>– they not only issue regulations but also monitor firms for compliance and can fine violators.</a:t>
            </a:r>
          </a:p>
          <a:p>
            <a:pPr marL="457200" indent="-457200">
              <a:buAutoNum type="arabicPeriod"/>
            </a:pPr>
            <a:r>
              <a:rPr lang="en-US" b="1" dirty="0"/>
              <a:t>Independent agencies </a:t>
            </a:r>
            <a:r>
              <a:rPr lang="en-US" dirty="0"/>
              <a:t>– a good case can also be made for independent agencies such as NASA and the National Institutes of Health (NIH). Top bureaucrats in these agencies are typically highly trained (engineers, physicians, </a:t>
            </a:r>
            <a:r>
              <a:rPr lang="en-US" dirty="0" err="1"/>
              <a:t>etc</a:t>
            </a:r>
            <a:r>
              <a:rPr lang="en-US" dirty="0"/>
              <a:t>). Knowledge is power in any agency, and these agencies exemplify it.</a:t>
            </a:r>
          </a:p>
          <a:p>
            <a:pPr marL="457200" indent="-457200">
              <a:buAutoNum type="arabicPeriod"/>
            </a:pPr>
            <a:r>
              <a:rPr lang="en-US" b="1" dirty="0"/>
              <a:t>Executive (cabinet) departments </a:t>
            </a:r>
            <a:r>
              <a:rPr lang="en-US" dirty="0"/>
              <a:t>– These departments have authority over large and important policy areas, yet those same features tilt power in the departments away from bureaucrats and toward the presidential appointees (cabinet secretary, deputy secretary, assistant secretaries) at the top of the department.</a:t>
            </a:r>
          </a:p>
          <a:p>
            <a:pPr marL="457200" indent="-457200">
              <a:buAutoNum type="arabicPeriod"/>
            </a:pPr>
            <a:endParaRPr lang="en-US" dirty="0"/>
          </a:p>
        </p:txBody>
      </p:sp>
      <p:sp>
        <p:nvSpPr>
          <p:cNvPr id="10" name="Text Placeholder 9">
            <a:extLst>
              <a:ext uri="{FF2B5EF4-FFF2-40B4-BE49-F238E27FC236}">
                <a16:creationId xmlns:a16="http://schemas.microsoft.com/office/drawing/2014/main" id="{F8956C33-4993-4EDD-A9CF-DEEF7929DA34}"/>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DA492C56-F1A7-49AF-B5E9-7662AD5F591F}"/>
              </a:ext>
            </a:extLst>
          </p:cNvPr>
          <p:cNvSpPr>
            <a:spLocks noGrp="1"/>
          </p:cNvSpPr>
          <p:nvPr>
            <p:ph type="sldNum" sz="quarter" idx="10"/>
          </p:nvPr>
        </p:nvSpPr>
        <p:spPr/>
        <p:txBody>
          <a:bodyPr>
            <a:normAutofit lnSpcReduction="10000"/>
          </a:bodyPr>
          <a:lstStyle/>
          <a:p>
            <a:fld id="{68151E55-6873-49E2-B8D5-2F265E6F1973}" type="slidenum">
              <a:rPr lang="en-US" smtClean="0"/>
              <a:t>307</a:t>
            </a:fld>
            <a:endParaRPr lang="en-US" dirty="0"/>
          </a:p>
        </p:txBody>
      </p:sp>
    </p:spTree>
    <p:extLst>
      <p:ext uri="{BB962C8B-B14F-4D97-AF65-F5344CB8AC3E}">
        <p14:creationId xmlns:p14="http://schemas.microsoft.com/office/powerpoint/2010/main" val="15922344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13, </a:t>
            </a:r>
          </a:p>
          <a:p>
            <a:pPr marL="0" indent="0" algn="ctr" defTabSz="457200">
              <a:spcBef>
                <a:spcPts val="1800"/>
              </a:spcBef>
              <a:spcAft>
                <a:spcPts val="0"/>
              </a:spcAft>
              <a:buNone/>
              <a:defRPr/>
            </a:pPr>
            <a:r>
              <a:rPr lang="en-US" altLang="en-US" sz="4400" b="1" dirty="0">
                <a:solidFill>
                  <a:srgbClr val="C00000"/>
                </a:solidFill>
                <a:latin typeface="Sanserif"/>
              </a:rPr>
              <a:t>The Bureaucracy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308</a:t>
            </a:fld>
            <a:endParaRPr lang="en-US" dirty="0">
              <a:solidFill>
                <a:srgbClr val="000000"/>
              </a:solidFill>
              <a:latin typeface="Sanserif"/>
            </a:endParaRPr>
          </a:p>
        </p:txBody>
      </p:sp>
    </p:spTree>
    <p:extLst>
      <p:ext uri="{BB962C8B-B14F-4D97-AF65-F5344CB8AC3E}">
        <p14:creationId xmlns:p14="http://schemas.microsoft.com/office/powerpoint/2010/main" val="219801093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052D56-3F99-4D50-A4E9-A86C3A8DE5AA}"/>
              </a:ext>
            </a:extLst>
          </p:cNvPr>
          <p:cNvSpPr>
            <a:spLocks noGrp="1"/>
          </p:cNvSpPr>
          <p:nvPr>
            <p:ph type="title"/>
          </p:nvPr>
        </p:nvSpPr>
        <p:spPr>
          <a:xfrm>
            <a:off x="457200" y="132080"/>
            <a:ext cx="11277600" cy="1140142"/>
          </a:xfrm>
        </p:spPr>
        <p:txBody>
          <a:bodyPr>
            <a:normAutofit fontScale="90000"/>
          </a:bodyPr>
          <a:lstStyle/>
          <a:p>
            <a:pPr algn="ctr">
              <a:spcAft>
                <a:spcPts val="80"/>
              </a:spcAft>
            </a:pPr>
            <a:r>
              <a:rPr lang="en-US" dirty="0">
                <a:solidFill>
                  <a:schemeClr val="tx1"/>
                </a:solidFill>
              </a:rPr>
              <a:t>It is sometimes said that federal bureaucrats are “biased” in their policy decisions. </a:t>
            </a:r>
            <a:br>
              <a:rPr lang="en-US" dirty="0">
                <a:solidFill>
                  <a:srgbClr val="C00000"/>
                </a:solidFill>
              </a:rPr>
            </a:br>
            <a:r>
              <a:rPr lang="en-US" sz="3100" b="1" dirty="0">
                <a:solidFill>
                  <a:schemeClr val="tx1"/>
                </a:solidFill>
              </a:rPr>
              <a:t>POLL: </a:t>
            </a:r>
            <a:r>
              <a:rPr lang="en-US" sz="3100" b="1" dirty="0">
                <a:solidFill>
                  <a:srgbClr val="C00000"/>
                </a:solidFill>
              </a:rPr>
              <a:t>Which statement about bureaucrats’ “bias” is mostly clearly supported by evidence?</a:t>
            </a:r>
          </a:p>
        </p:txBody>
      </p:sp>
      <p:sp>
        <p:nvSpPr>
          <p:cNvPr id="9" name="Content Placeholder 8">
            <a:extLst>
              <a:ext uri="{FF2B5EF4-FFF2-40B4-BE49-F238E27FC236}">
                <a16:creationId xmlns:a16="http://schemas.microsoft.com/office/drawing/2014/main" id="{C925FF03-64DE-49F6-81B4-795F71766975}"/>
              </a:ext>
            </a:extLst>
          </p:cNvPr>
          <p:cNvSpPr>
            <a:spLocks noGrp="1"/>
          </p:cNvSpPr>
          <p:nvPr>
            <p:ph sz="quarter" idx="11"/>
          </p:nvPr>
        </p:nvSpPr>
        <p:spPr>
          <a:xfrm>
            <a:off x="1171574" y="1940560"/>
            <a:ext cx="9715501" cy="4307841"/>
          </a:xfrm>
        </p:spPr>
        <p:txBody>
          <a:bodyPr>
            <a:noAutofit/>
          </a:bodyPr>
          <a:lstStyle/>
          <a:p>
            <a:pPr marL="0" indent="0">
              <a:buNone/>
            </a:pPr>
            <a:r>
              <a:rPr lang="en-US" sz="2800" dirty="0"/>
              <a:t>1. Federal bureaucrats have a liberal bias – they promote policies favored by the Democratic Party.</a:t>
            </a:r>
            <a:br>
              <a:rPr lang="en-US" sz="2800" dirty="0"/>
            </a:br>
            <a:r>
              <a:rPr lang="en-US" sz="2800" dirty="0"/>
              <a:t>2. Federal bureaucrats have a conservative bias – they promote policies favored by the Republican Party.</a:t>
            </a:r>
            <a:br>
              <a:rPr lang="en-US" sz="2800" dirty="0"/>
            </a:br>
            <a:r>
              <a:rPr lang="en-US" sz="2800" dirty="0"/>
              <a:t>3. </a:t>
            </a:r>
            <a:r>
              <a:rPr lang="en-US" sz="2800" dirty="0">
                <a:solidFill>
                  <a:srgbClr val="FF0000"/>
                </a:solidFill>
              </a:rPr>
              <a:t>Federal bureaucrats have a bias resulting from their commitment to their agency’s mission.</a:t>
            </a:r>
            <a:br>
              <a:rPr lang="en-US" sz="2800" dirty="0">
                <a:solidFill>
                  <a:srgbClr val="FF0000"/>
                </a:solidFill>
              </a:rPr>
            </a:br>
            <a:r>
              <a:rPr lang="en-US" sz="2800" dirty="0"/>
              <a:t>4. Federal bureaucrats have a “Beltway” bias - most of them work in the vicinity of Washington, D.C. and have adopted the outlook characteristic of government insiders.</a:t>
            </a:r>
          </a:p>
          <a:p>
            <a:pPr marL="0" indent="0">
              <a:buNone/>
            </a:pPr>
            <a:br>
              <a:rPr lang="en-US" sz="2800" dirty="0"/>
            </a:br>
            <a:r>
              <a:rPr lang="en-US" sz="2800" dirty="0"/>
              <a:t> </a:t>
            </a:r>
          </a:p>
          <a:p>
            <a:pPr marL="0" indent="0">
              <a:buNone/>
            </a:pPr>
            <a:r>
              <a:rPr lang="en-US" sz="2800" dirty="0"/>
              <a:t>	</a:t>
            </a:r>
          </a:p>
        </p:txBody>
      </p:sp>
      <p:sp>
        <p:nvSpPr>
          <p:cNvPr id="10" name="Text Placeholder 9">
            <a:extLst>
              <a:ext uri="{FF2B5EF4-FFF2-40B4-BE49-F238E27FC236}">
                <a16:creationId xmlns:a16="http://schemas.microsoft.com/office/drawing/2014/main" id="{385EFACB-1FF4-4520-98E1-6CC4B94893B9}"/>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1BA9D6FA-0B47-4D09-8A45-D8830CCD9396}"/>
              </a:ext>
            </a:extLst>
          </p:cNvPr>
          <p:cNvSpPr>
            <a:spLocks noGrp="1"/>
          </p:cNvSpPr>
          <p:nvPr>
            <p:ph type="sldNum" sz="quarter" idx="10"/>
          </p:nvPr>
        </p:nvSpPr>
        <p:spPr/>
        <p:txBody>
          <a:bodyPr>
            <a:normAutofit lnSpcReduction="10000"/>
          </a:bodyPr>
          <a:lstStyle/>
          <a:p>
            <a:fld id="{68151E55-6873-49E2-B8D5-2F265E6F1973}" type="slidenum">
              <a:rPr lang="en-US" smtClean="0"/>
              <a:t>309</a:t>
            </a:fld>
            <a:endParaRPr lang="en-US" dirty="0"/>
          </a:p>
        </p:txBody>
      </p:sp>
    </p:spTree>
    <p:extLst>
      <p:ext uri="{BB962C8B-B14F-4D97-AF65-F5344CB8AC3E}">
        <p14:creationId xmlns:p14="http://schemas.microsoft.com/office/powerpoint/2010/main" val="91127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1723024"/>
          </a:xfrm>
        </p:spPr>
        <p:txBody>
          <a:bodyPr>
            <a:noAutofit/>
          </a:bodyPr>
          <a:lstStyle/>
          <a:p>
            <a:pPr marL="0" marR="0">
              <a:lnSpc>
                <a:spcPct val="107000"/>
              </a:lnSpc>
              <a:spcBef>
                <a:spcPts val="0"/>
              </a:spcBef>
              <a:spcAft>
                <a:spcPts val="800"/>
              </a:spcAft>
            </a:pPr>
            <a:br>
              <a:rPr lang="en-US" sz="2800" dirty="0"/>
            </a:br>
            <a:r>
              <a:rPr lang="en-US" sz="1800" dirty="0">
                <a:solidFill>
                  <a:schemeClr val="tx1"/>
                </a:solidFill>
                <a:latin typeface="Calibri" panose="020F0502020204030204" pitchFamily="34" charset="0"/>
                <a:cs typeface="Times New Roman" panose="02020603050405020304" pitchFamily="18" charset="0"/>
              </a:rPr>
              <a:t>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U.S. immigration level has varied widely at different times in the nation’s history.</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tx1"/>
                </a:solidFill>
              </a:rPr>
              <a:t>POLL: </a:t>
            </a: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Thinking of today’s situation, do you believe immigration to the United States should be kept at its current level, increased, or decreased?</a:t>
            </a:r>
            <a:b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n-US" sz="2800" b="1" dirty="0">
                <a:solidFill>
                  <a:srgbClr val="C00000"/>
                </a:solidFill>
              </a:rPr>
            </a:br>
            <a:br>
              <a:rPr lang="en-US" sz="2800" dirty="0"/>
            </a:br>
            <a:r>
              <a:rPr lang="en-US" sz="2800" dirty="0"/>
              <a:t> </a:t>
            </a:r>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752725"/>
            <a:ext cx="7534275" cy="3571874"/>
          </a:xfrm>
        </p:spPr>
        <p:txBody>
          <a:bodyPr>
            <a:normAutofit/>
          </a:bodyPr>
          <a:lstStyle/>
          <a:p>
            <a:pPr marL="514350" indent="-514350">
              <a:buAutoNum type="arabicPeriod"/>
            </a:pPr>
            <a:r>
              <a:rPr lang="en-US" sz="3600" dirty="0"/>
              <a:t>Kept at its current level</a:t>
            </a:r>
          </a:p>
          <a:p>
            <a:pPr marL="514350" indent="-514350">
              <a:buAutoNum type="arabicPeriod"/>
            </a:pPr>
            <a:r>
              <a:rPr lang="en-US" sz="3600" dirty="0"/>
              <a:t>Increased</a:t>
            </a:r>
          </a:p>
          <a:p>
            <a:pPr marL="514350" indent="-514350">
              <a:buAutoNum type="arabicPeriod"/>
            </a:pPr>
            <a:r>
              <a:rPr lang="en-US" sz="3600" dirty="0"/>
              <a:t>Decreased.</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a:xfrm>
            <a:off x="0" y="1719262"/>
            <a:ext cx="711200" cy="244476"/>
          </a:xfrm>
        </p:spPr>
        <p:txBody>
          <a:bodyPr>
            <a:normAutofit lnSpcReduction="10000"/>
          </a:bodyPr>
          <a:lstStyle/>
          <a:p>
            <a:fld id="{20BC5037-A240-4F61-9152-036A0AF9E395}" type="slidenum">
              <a:rPr lang="en-US" smtClean="0"/>
              <a:t>31</a:t>
            </a:fld>
            <a:endParaRPr lang="en-US" dirty="0"/>
          </a:p>
        </p:txBody>
      </p:sp>
      <p:sp>
        <p:nvSpPr>
          <p:cNvPr id="6" name="Footer Placeholder 5">
            <a:extLst>
              <a:ext uri="{FF2B5EF4-FFF2-40B4-BE49-F238E27FC236}">
                <a16:creationId xmlns:a16="http://schemas.microsoft.com/office/drawing/2014/main" id="{1E274314-FC84-4449-A31C-6EA8640E31FB}"/>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413317909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772551"/>
            <a:ext cx="9734550" cy="437124"/>
          </a:xfrm>
        </p:spPr>
        <p:txBody>
          <a:bodyPr>
            <a:noAutofit/>
          </a:bodyPr>
          <a:lstStyle/>
          <a:p>
            <a:r>
              <a:rPr lang="en-US" sz="4400" b="1" dirty="0">
                <a:solidFill>
                  <a:srgbClr val="C00000"/>
                </a:solidFill>
              </a:rPr>
              <a:t>Why bureaucrats have an</a:t>
            </a:r>
            <a:br>
              <a:rPr lang="en-US" sz="4400" b="1" dirty="0">
                <a:solidFill>
                  <a:srgbClr val="C00000"/>
                </a:solidFill>
              </a:rPr>
            </a:br>
            <a:r>
              <a:rPr lang="en-US" sz="4400" b="1" dirty="0">
                <a:solidFill>
                  <a:srgbClr val="C00000"/>
                </a:solidFill>
              </a:rPr>
              <a:t>“Agency Point of View”</a:t>
            </a:r>
            <a:br>
              <a:rPr lang="en-US" sz="4400" b="1" dirty="0">
                <a:solidFill>
                  <a:srgbClr val="C00000"/>
                </a:solidFill>
              </a:rPr>
            </a:br>
            <a:endParaRPr lang="en-US" sz="4400" b="1" dirty="0">
              <a:solidFill>
                <a:srgbClr val="C00000"/>
              </a:solidFill>
            </a:endParaRPr>
          </a:p>
        </p:txBody>
      </p:sp>
      <p:sp>
        <p:nvSpPr>
          <p:cNvPr id="3" name="Content Placeholder 2"/>
          <p:cNvSpPr>
            <a:spLocks noGrp="1"/>
          </p:cNvSpPr>
          <p:nvPr>
            <p:ph idx="1"/>
          </p:nvPr>
        </p:nvSpPr>
        <p:spPr>
          <a:xfrm>
            <a:off x="838201" y="1763152"/>
            <a:ext cx="10344150" cy="4629511"/>
          </a:xfrm>
        </p:spPr>
        <p:txBody>
          <a:bodyPr>
            <a:normAutofit/>
          </a:bodyPr>
          <a:lstStyle/>
          <a:p>
            <a:pPr marL="0" indent="0">
              <a:buNone/>
            </a:pPr>
            <a:r>
              <a:rPr lang="en-US" sz="3200" dirty="0"/>
              <a:t>“Agency Point of View” results from:</a:t>
            </a:r>
          </a:p>
          <a:p>
            <a:r>
              <a:rPr lang="en-US" sz="3200" dirty="0"/>
              <a:t>	1. belief in importance of agency programs as a 	result of working on them for years  </a:t>
            </a:r>
          </a:p>
          <a:p>
            <a:r>
              <a:rPr lang="en-US" sz="3200" dirty="0"/>
              <a:t>	2. specialized training (e.g., physicians in NIH) that 	heightens belief in importance of agency’s work</a:t>
            </a:r>
          </a:p>
          <a:p>
            <a:r>
              <a:rPr lang="en-US" sz="3200" dirty="0"/>
              <a:t>	3. self-preservation (holding onto job and authority)</a:t>
            </a:r>
          </a:p>
          <a:p>
            <a:endParaRPr lang="en-US" sz="3200" dirty="0"/>
          </a:p>
        </p:txBody>
      </p:sp>
      <p:sp>
        <p:nvSpPr>
          <p:cNvPr id="4" name="Footer Placeholder 3">
            <a:extLst>
              <a:ext uri="{FF2B5EF4-FFF2-40B4-BE49-F238E27FC236}">
                <a16:creationId xmlns:a16="http://schemas.microsoft.com/office/drawing/2014/main" id="{C4709A3F-324C-42B6-8EDB-823889CA0FAF}"/>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4467581-8D6E-44FB-9F59-DB49C9A9B953}"/>
              </a:ext>
            </a:extLst>
          </p:cNvPr>
          <p:cNvSpPr>
            <a:spLocks noGrp="1"/>
          </p:cNvSpPr>
          <p:nvPr>
            <p:ph type="sldNum" sz="quarter" idx="12"/>
          </p:nvPr>
        </p:nvSpPr>
        <p:spPr/>
        <p:txBody>
          <a:bodyPr>
            <a:normAutofit lnSpcReduction="10000"/>
          </a:bodyPr>
          <a:lstStyle/>
          <a:p>
            <a:fld id="{F0C94032-CD4C-4C25-B0C2-CEC720522D92}" type="slidenum">
              <a:rPr kumimoji="0" lang="en-US" smtClean="0"/>
              <a:pPr/>
              <a:t>310</a:t>
            </a:fld>
            <a:endParaRPr kumimoji="0" lang="en-US" dirty="0">
              <a:solidFill>
                <a:srgbClr val="FFFFFF"/>
              </a:solidFill>
            </a:endParaRPr>
          </a:p>
        </p:txBody>
      </p:sp>
    </p:spTree>
    <p:extLst>
      <p:ext uri="{BB962C8B-B14F-4D97-AF65-F5344CB8AC3E}">
        <p14:creationId xmlns:p14="http://schemas.microsoft.com/office/powerpoint/2010/main" val="58024909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257"/>
            <a:ext cx="11968480" cy="1164224"/>
          </a:xfrm>
        </p:spPr>
        <p:txBody>
          <a:bodyPr>
            <a:noAutofit/>
          </a:bodyPr>
          <a:lstStyle/>
          <a:p>
            <a:pPr algn="ctr"/>
            <a:r>
              <a:rPr lang="en-US" b="1" dirty="0">
                <a:solidFill>
                  <a:srgbClr val="C00000"/>
                </a:solidFill>
              </a:rPr>
              <a:t>Example of Agency Point of View:</a:t>
            </a:r>
            <a:br>
              <a:rPr lang="en-US" b="1" dirty="0">
                <a:solidFill>
                  <a:srgbClr val="C00000"/>
                </a:solidFill>
              </a:rPr>
            </a:br>
            <a:r>
              <a:rPr lang="en-US" b="1" dirty="0">
                <a:solidFill>
                  <a:srgbClr val="C00000"/>
                </a:solidFill>
              </a:rPr>
              <a:t>social welfare bureaucrats vs. </a:t>
            </a:r>
            <a:r>
              <a:rPr lang="en-US" dirty="0"/>
              <a:t>bureaucrats in other agencies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7732299"/>
              </p:ext>
            </p:extLst>
          </p:nvPr>
        </p:nvGraphicFramePr>
        <p:xfrm>
          <a:off x="1953365" y="1087755"/>
          <a:ext cx="8104908" cy="4682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4290" y="6294615"/>
            <a:ext cx="8359468" cy="307777"/>
          </a:xfrm>
          <a:prstGeom prst="rect">
            <a:avLst/>
          </a:prstGeom>
          <a:noFill/>
        </p:spPr>
        <p:txBody>
          <a:bodyPr wrap="none" rtlCol="0">
            <a:spAutoFit/>
          </a:bodyPr>
          <a:lstStyle/>
          <a:p>
            <a:r>
              <a:rPr lang="en-US" sz="1400" dirty="0"/>
              <a:t>Source: </a:t>
            </a:r>
            <a:r>
              <a:rPr lang="en-US" sz="1400" dirty="0" err="1"/>
              <a:t>Aberbach</a:t>
            </a:r>
            <a:r>
              <a:rPr lang="en-US" sz="1400" dirty="0"/>
              <a:t> and Rockman, “Clashing Beliefs within the Executive Branch,” </a:t>
            </a:r>
            <a:r>
              <a:rPr lang="en-US" sz="1400" i="1" dirty="0"/>
              <a:t>APSR</a:t>
            </a:r>
            <a:r>
              <a:rPr lang="en-US" sz="1400" dirty="0"/>
              <a:t> (1976): 461.</a:t>
            </a:r>
          </a:p>
        </p:txBody>
      </p:sp>
      <p:sp>
        <p:nvSpPr>
          <p:cNvPr id="3" name="Footer Placeholder 2">
            <a:extLst>
              <a:ext uri="{FF2B5EF4-FFF2-40B4-BE49-F238E27FC236}">
                <a16:creationId xmlns:a16="http://schemas.microsoft.com/office/drawing/2014/main" id="{0F8E3225-B864-4E83-8DE0-CF67D6EFD1B4}"/>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DAACE820-C0DB-458B-A0F9-D97394BD7CF1}"/>
              </a:ext>
            </a:extLst>
          </p:cNvPr>
          <p:cNvSpPr>
            <a:spLocks noGrp="1"/>
          </p:cNvSpPr>
          <p:nvPr>
            <p:ph type="sldNum" sz="quarter" idx="12"/>
          </p:nvPr>
        </p:nvSpPr>
        <p:spPr/>
        <p:txBody>
          <a:bodyPr>
            <a:normAutofit lnSpcReduction="10000"/>
          </a:bodyPr>
          <a:lstStyle/>
          <a:p>
            <a:fld id="{F0C94032-CD4C-4C25-B0C2-CEC720522D92}" type="slidenum">
              <a:rPr kumimoji="0" lang="en-US" smtClean="0"/>
              <a:pPr/>
              <a:t>311</a:t>
            </a:fld>
            <a:endParaRPr kumimoji="0" lang="en-US" dirty="0">
              <a:solidFill>
                <a:srgbClr val="FFFFFF"/>
              </a:solidFill>
            </a:endParaRPr>
          </a:p>
        </p:txBody>
      </p:sp>
    </p:spTree>
    <p:extLst>
      <p:ext uri="{BB962C8B-B14F-4D97-AF65-F5344CB8AC3E}">
        <p14:creationId xmlns:p14="http://schemas.microsoft.com/office/powerpoint/2010/main" val="128505601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E13F-1B5F-460A-BEF6-942DDEF358EF}"/>
              </a:ext>
            </a:extLst>
          </p:cNvPr>
          <p:cNvSpPr>
            <a:spLocks noGrp="1"/>
          </p:cNvSpPr>
          <p:nvPr>
            <p:ph type="title"/>
          </p:nvPr>
        </p:nvSpPr>
        <p:spPr/>
        <p:txBody>
          <a:bodyPr>
            <a:normAutofit/>
          </a:bodyPr>
          <a:lstStyle/>
          <a:p>
            <a:r>
              <a:rPr lang="en-US" b="1" dirty="0">
                <a:solidFill>
                  <a:srgbClr val="C00000"/>
                </a:solidFill>
              </a:rPr>
              <a:t>Ways that Bureaucrats Protect Their Agency</a:t>
            </a:r>
          </a:p>
        </p:txBody>
      </p:sp>
      <p:sp>
        <p:nvSpPr>
          <p:cNvPr id="3" name="Content Placeholder 2">
            <a:extLst>
              <a:ext uri="{FF2B5EF4-FFF2-40B4-BE49-F238E27FC236}">
                <a16:creationId xmlns:a16="http://schemas.microsoft.com/office/drawing/2014/main" id="{8E69D44F-8006-4E39-B293-50EB595CE76A}"/>
              </a:ext>
            </a:extLst>
          </p:cNvPr>
          <p:cNvSpPr>
            <a:spLocks noGrp="1"/>
          </p:cNvSpPr>
          <p:nvPr>
            <p:ph idx="1"/>
          </p:nvPr>
        </p:nvSpPr>
        <p:spPr>
          <a:xfrm>
            <a:off x="1412240" y="1645920"/>
            <a:ext cx="8798560" cy="4831080"/>
          </a:xfrm>
        </p:spPr>
        <p:txBody>
          <a:bodyPr>
            <a:normAutofit/>
          </a:bodyPr>
          <a:lstStyle/>
          <a:p>
            <a:pPr marL="514350" indent="-514350">
              <a:buAutoNum type="arabicPeriod"/>
            </a:pPr>
            <a:r>
              <a:rPr lang="en-US" sz="2800" b="1" dirty="0"/>
              <a:t>Specialized knowledge </a:t>
            </a:r>
            <a:r>
              <a:rPr lang="en-US" sz="2800" dirty="0"/>
              <a:t>– bureaucrats are usually better informed on their agency’s issues than are members of Congress or the president</a:t>
            </a:r>
          </a:p>
          <a:p>
            <a:pPr marL="514350" indent="-514350">
              <a:buAutoNum type="arabicPeriod"/>
            </a:pPr>
            <a:r>
              <a:rPr lang="en-US" sz="2800" b="1" dirty="0"/>
              <a:t>Help of friends in high places </a:t>
            </a:r>
            <a:r>
              <a:rPr lang="en-US" sz="2800" dirty="0"/>
              <a:t>– agencies naturally have backers in Congress and/or White House – for example, farm-state representatives tend to support Department of Agriculture programs and funding</a:t>
            </a:r>
          </a:p>
          <a:p>
            <a:pPr marL="514350" indent="-514350">
              <a:buAutoNum type="arabicPeriod"/>
            </a:pPr>
            <a:r>
              <a:rPr lang="en-US" sz="2800" b="1" dirty="0"/>
              <a:t>Clientele groups </a:t>
            </a:r>
            <a:r>
              <a:rPr lang="en-US" sz="2800" dirty="0"/>
              <a:t>– agencies can count on the backing of groups that benefit from the agency’s programs</a:t>
            </a:r>
          </a:p>
          <a:p>
            <a:pPr marL="514350" indent="-514350">
              <a:buAutoNum type="arabicPeriod"/>
            </a:pPr>
            <a:endParaRPr lang="en-US" sz="2800" dirty="0"/>
          </a:p>
        </p:txBody>
      </p:sp>
      <p:sp>
        <p:nvSpPr>
          <p:cNvPr id="4" name="Footer Placeholder 3">
            <a:extLst>
              <a:ext uri="{FF2B5EF4-FFF2-40B4-BE49-F238E27FC236}">
                <a16:creationId xmlns:a16="http://schemas.microsoft.com/office/drawing/2014/main" id="{E881CA8B-2D8A-4A4C-AC46-32B2DA61065C}"/>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31133065-E899-4732-AE8C-9E77754B073A}"/>
              </a:ext>
            </a:extLst>
          </p:cNvPr>
          <p:cNvSpPr>
            <a:spLocks noGrp="1"/>
          </p:cNvSpPr>
          <p:nvPr>
            <p:ph type="sldNum" sz="quarter" idx="12"/>
          </p:nvPr>
        </p:nvSpPr>
        <p:spPr/>
        <p:txBody>
          <a:bodyPr>
            <a:normAutofit lnSpcReduction="10000"/>
          </a:bodyPr>
          <a:lstStyle/>
          <a:p>
            <a:fld id="{F0C94032-CD4C-4C25-B0C2-CEC720522D92}" type="slidenum">
              <a:rPr kumimoji="0" lang="en-US" smtClean="0"/>
              <a:pPr/>
              <a:t>312</a:t>
            </a:fld>
            <a:endParaRPr kumimoji="0" lang="en-US" dirty="0">
              <a:solidFill>
                <a:srgbClr val="FFFFFF"/>
              </a:solidFill>
            </a:endParaRPr>
          </a:p>
        </p:txBody>
      </p:sp>
    </p:spTree>
    <p:extLst>
      <p:ext uri="{BB962C8B-B14F-4D97-AF65-F5344CB8AC3E}">
        <p14:creationId xmlns:p14="http://schemas.microsoft.com/office/powerpoint/2010/main" val="351554103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A268-966A-4EA6-98B4-FAF9198D9ED1}"/>
              </a:ext>
            </a:extLst>
          </p:cNvPr>
          <p:cNvSpPr>
            <a:spLocks noGrp="1"/>
          </p:cNvSpPr>
          <p:nvPr>
            <p:ph type="title"/>
          </p:nvPr>
        </p:nvSpPr>
        <p:spPr/>
        <p:txBody>
          <a:bodyPr/>
          <a:lstStyle/>
          <a:p>
            <a:r>
              <a:rPr lang="en-US" b="1" dirty="0">
                <a:solidFill>
                  <a:srgbClr val="C00000"/>
                </a:solidFill>
              </a:rPr>
              <a:t>Party Identification of Federal Employees</a:t>
            </a:r>
          </a:p>
        </p:txBody>
      </p:sp>
      <p:graphicFrame>
        <p:nvGraphicFramePr>
          <p:cNvPr id="8" name="Content Placeholder 7">
            <a:extLst>
              <a:ext uri="{FF2B5EF4-FFF2-40B4-BE49-F238E27FC236}">
                <a16:creationId xmlns:a16="http://schemas.microsoft.com/office/drawing/2014/main" id="{C5BD0FCD-1645-43B1-8276-C1356F8B6BC3}"/>
              </a:ext>
            </a:extLst>
          </p:cNvPr>
          <p:cNvGraphicFramePr>
            <a:graphicFrameLocks noGrp="1"/>
          </p:cNvGraphicFramePr>
          <p:nvPr>
            <p:ph sz="quarter" idx="1"/>
          </p:nvPr>
        </p:nvGraphicFramePr>
        <p:xfrm>
          <a:off x="816864" y="1590040"/>
          <a:ext cx="10871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0BBFD1F-3E4E-4E98-AD14-79C9CE44C99E}"/>
              </a:ext>
            </a:extLst>
          </p:cNvPr>
          <p:cNvSpPr txBox="1"/>
          <p:nvPr/>
        </p:nvSpPr>
        <p:spPr>
          <a:xfrm>
            <a:off x="345440" y="6248209"/>
            <a:ext cx="1925685" cy="276999"/>
          </a:xfrm>
          <a:prstGeom prst="rect">
            <a:avLst/>
          </a:prstGeom>
          <a:noFill/>
        </p:spPr>
        <p:txBody>
          <a:bodyPr wrap="square" rtlCol="0">
            <a:spAutoFit/>
          </a:bodyPr>
          <a:lstStyle/>
          <a:p>
            <a:r>
              <a:rPr lang="en-US" sz="1200"/>
              <a:t>Source: Gallup poll, 2010</a:t>
            </a:r>
            <a:endParaRPr lang="en-US" sz="1200" dirty="0"/>
          </a:p>
        </p:txBody>
      </p:sp>
      <p:sp>
        <p:nvSpPr>
          <p:cNvPr id="3" name="Footer Placeholder 2">
            <a:extLst>
              <a:ext uri="{FF2B5EF4-FFF2-40B4-BE49-F238E27FC236}">
                <a16:creationId xmlns:a16="http://schemas.microsoft.com/office/drawing/2014/main" id="{BB810742-5C57-46A4-A1CB-6973BE61FA6D}"/>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2B46E702-956E-4A95-AB33-EF4F0A6281FB}"/>
              </a:ext>
            </a:extLst>
          </p:cNvPr>
          <p:cNvSpPr>
            <a:spLocks noGrp="1"/>
          </p:cNvSpPr>
          <p:nvPr>
            <p:ph type="sldNum" sz="quarter" idx="12"/>
          </p:nvPr>
        </p:nvSpPr>
        <p:spPr/>
        <p:txBody>
          <a:bodyPr>
            <a:normAutofit lnSpcReduction="10000"/>
          </a:bodyPr>
          <a:lstStyle/>
          <a:p>
            <a:fld id="{F0C94032-CD4C-4C25-B0C2-CEC720522D92}" type="slidenum">
              <a:rPr kumimoji="0" lang="en-US" smtClean="0"/>
              <a:pPr/>
              <a:t>313</a:t>
            </a:fld>
            <a:endParaRPr kumimoji="0" lang="en-US" dirty="0">
              <a:solidFill>
                <a:srgbClr val="FFFFFF"/>
              </a:solidFill>
            </a:endParaRPr>
          </a:p>
        </p:txBody>
      </p:sp>
    </p:spTree>
    <p:extLst>
      <p:ext uri="{BB962C8B-B14F-4D97-AF65-F5344CB8AC3E}">
        <p14:creationId xmlns:p14="http://schemas.microsoft.com/office/powerpoint/2010/main" val="422948262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3FBA-4081-4077-8ED9-8CEAC1904806}"/>
              </a:ext>
            </a:extLst>
          </p:cNvPr>
          <p:cNvSpPr>
            <a:spLocks noGrp="1"/>
          </p:cNvSpPr>
          <p:nvPr>
            <p:ph type="title"/>
          </p:nvPr>
        </p:nvSpPr>
        <p:spPr>
          <a:xfrm>
            <a:off x="751840" y="-243840"/>
            <a:ext cx="10779760" cy="1796415"/>
          </a:xfrm>
        </p:spPr>
        <p:txBody>
          <a:bodyPr>
            <a:noAutofit/>
          </a:bodyPr>
          <a:lstStyle/>
          <a:p>
            <a:pPr algn="ctr"/>
            <a:r>
              <a:rPr lang="en-US" sz="4000" b="1" dirty="0">
                <a:solidFill>
                  <a:srgbClr val="C00000"/>
                </a:solidFill>
              </a:rPr>
              <a:t>Explaining the distribution of Republicans &amp; Democrats in federal bureaucracy</a:t>
            </a:r>
          </a:p>
        </p:txBody>
      </p:sp>
      <p:sp>
        <p:nvSpPr>
          <p:cNvPr id="3" name="Content Placeholder 2">
            <a:extLst>
              <a:ext uri="{FF2B5EF4-FFF2-40B4-BE49-F238E27FC236}">
                <a16:creationId xmlns:a16="http://schemas.microsoft.com/office/drawing/2014/main" id="{2B6DFB28-F488-45BD-A7F3-B760AB82B97F}"/>
              </a:ext>
            </a:extLst>
          </p:cNvPr>
          <p:cNvSpPr>
            <a:spLocks noGrp="1"/>
          </p:cNvSpPr>
          <p:nvPr>
            <p:ph idx="1"/>
          </p:nvPr>
        </p:nvSpPr>
        <p:spPr>
          <a:xfrm>
            <a:off x="2162176" y="2053883"/>
            <a:ext cx="8029574" cy="3480142"/>
          </a:xfrm>
        </p:spPr>
        <p:txBody>
          <a:bodyPr>
            <a:noAutofit/>
          </a:bodyPr>
          <a:lstStyle/>
          <a:p>
            <a:r>
              <a:rPr lang="en-US" sz="3200" dirty="0"/>
              <a:t>Only a third of federal employees work in Washington, DC and adjoining states, which are Democratic areas.</a:t>
            </a:r>
          </a:p>
          <a:p>
            <a:r>
              <a:rPr lang="en-US" sz="3200" dirty="0"/>
              <a:t>Most federal employees are hired from the community where they live. For instance, almost all civilian employees at military bases are “locals.”</a:t>
            </a:r>
          </a:p>
          <a:p>
            <a:endParaRPr lang="en-US" sz="3200" dirty="0"/>
          </a:p>
        </p:txBody>
      </p:sp>
      <p:sp>
        <p:nvSpPr>
          <p:cNvPr id="4" name="Footer Placeholder 3">
            <a:extLst>
              <a:ext uri="{FF2B5EF4-FFF2-40B4-BE49-F238E27FC236}">
                <a16:creationId xmlns:a16="http://schemas.microsoft.com/office/drawing/2014/main" id="{9928E344-4BE6-4791-8E41-957083977B92}"/>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CE653491-5BFD-416F-A33B-9951A4A9991D}"/>
              </a:ext>
            </a:extLst>
          </p:cNvPr>
          <p:cNvSpPr>
            <a:spLocks noGrp="1"/>
          </p:cNvSpPr>
          <p:nvPr>
            <p:ph type="sldNum" sz="quarter" idx="12"/>
          </p:nvPr>
        </p:nvSpPr>
        <p:spPr/>
        <p:txBody>
          <a:bodyPr>
            <a:normAutofit lnSpcReduction="10000"/>
          </a:bodyPr>
          <a:lstStyle/>
          <a:p>
            <a:fld id="{F0C94032-CD4C-4C25-B0C2-CEC720522D92}" type="slidenum">
              <a:rPr kumimoji="0" lang="en-US" smtClean="0"/>
              <a:pPr/>
              <a:t>314</a:t>
            </a:fld>
            <a:endParaRPr kumimoji="0" lang="en-US" dirty="0">
              <a:solidFill>
                <a:srgbClr val="FFFFFF"/>
              </a:solidFill>
            </a:endParaRPr>
          </a:p>
        </p:txBody>
      </p:sp>
    </p:spTree>
    <p:extLst>
      <p:ext uri="{BB962C8B-B14F-4D97-AF65-F5344CB8AC3E}">
        <p14:creationId xmlns:p14="http://schemas.microsoft.com/office/powerpoint/2010/main" val="351681469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82DD-8953-47A1-9715-87164E652D35}"/>
              </a:ext>
            </a:extLst>
          </p:cNvPr>
          <p:cNvSpPr>
            <a:spLocks noGrp="1"/>
          </p:cNvSpPr>
          <p:nvPr>
            <p:ph type="title"/>
          </p:nvPr>
        </p:nvSpPr>
        <p:spPr/>
        <p:txBody>
          <a:bodyPr>
            <a:normAutofit/>
          </a:bodyPr>
          <a:lstStyle/>
          <a:p>
            <a:r>
              <a:rPr lang="en-US" sz="4000" b="1" dirty="0">
                <a:solidFill>
                  <a:srgbClr val="C00000"/>
                </a:solidFill>
              </a:rPr>
              <a:t>Federal employees – top 7 locations</a:t>
            </a:r>
          </a:p>
        </p:txBody>
      </p:sp>
      <p:sp>
        <p:nvSpPr>
          <p:cNvPr id="3" name="Content Placeholder 2">
            <a:extLst>
              <a:ext uri="{FF2B5EF4-FFF2-40B4-BE49-F238E27FC236}">
                <a16:creationId xmlns:a16="http://schemas.microsoft.com/office/drawing/2014/main" id="{DBB7A285-4E2D-4097-8C32-ED492A418D5A}"/>
              </a:ext>
            </a:extLst>
          </p:cNvPr>
          <p:cNvSpPr>
            <a:spLocks noGrp="1"/>
          </p:cNvSpPr>
          <p:nvPr>
            <p:ph idx="1"/>
          </p:nvPr>
        </p:nvSpPr>
        <p:spPr>
          <a:xfrm>
            <a:off x="3434079" y="1717040"/>
            <a:ext cx="6776721" cy="4759960"/>
          </a:xfrm>
        </p:spPr>
        <p:txBody>
          <a:bodyPr>
            <a:normAutofit/>
          </a:bodyPr>
          <a:lstStyle/>
          <a:p>
            <a:r>
              <a:rPr lang="en-US" sz="3200" cap="small" dirty="0"/>
              <a:t>CALIFORNIA 152,466</a:t>
            </a:r>
          </a:p>
          <a:p>
            <a:r>
              <a:rPr lang="en-US" sz="3200" cap="small" dirty="0"/>
              <a:t>VIRGINIA 144,295</a:t>
            </a:r>
          </a:p>
          <a:p>
            <a:r>
              <a:rPr lang="en-US" sz="3200" cap="small" dirty="0"/>
              <a:t>DISTRICT OF COLUMBIA 141,367</a:t>
            </a:r>
          </a:p>
          <a:p>
            <a:r>
              <a:rPr lang="en-US" sz="3200" cap="small" dirty="0"/>
              <a:t>TEXAS 132,952</a:t>
            </a:r>
          </a:p>
          <a:p>
            <a:r>
              <a:rPr lang="en-US" sz="3200" cap="small" dirty="0"/>
              <a:t>MARYLAND 120,705</a:t>
            </a:r>
          </a:p>
          <a:p>
            <a:r>
              <a:rPr lang="en-US" sz="3200" cap="small" dirty="0"/>
              <a:t>FLORIDA 89,504</a:t>
            </a:r>
          </a:p>
          <a:p>
            <a:r>
              <a:rPr lang="en-US" sz="3200" cap="small" dirty="0"/>
              <a:t>GEORGIA 71,739</a:t>
            </a:r>
          </a:p>
          <a:p>
            <a:endParaRPr lang="en-US" sz="3200" dirty="0"/>
          </a:p>
        </p:txBody>
      </p:sp>
      <p:sp>
        <p:nvSpPr>
          <p:cNvPr id="4" name="Footer Placeholder 3">
            <a:extLst>
              <a:ext uri="{FF2B5EF4-FFF2-40B4-BE49-F238E27FC236}">
                <a16:creationId xmlns:a16="http://schemas.microsoft.com/office/drawing/2014/main" id="{4BE9DCA4-67E4-4CA2-95F0-1CB6B8A70746}"/>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CAFBD9C-75B6-4E68-8EE9-D94E84390D14}"/>
              </a:ext>
            </a:extLst>
          </p:cNvPr>
          <p:cNvSpPr>
            <a:spLocks noGrp="1"/>
          </p:cNvSpPr>
          <p:nvPr>
            <p:ph type="sldNum" sz="quarter" idx="12"/>
          </p:nvPr>
        </p:nvSpPr>
        <p:spPr/>
        <p:txBody>
          <a:bodyPr>
            <a:normAutofit lnSpcReduction="10000"/>
          </a:bodyPr>
          <a:lstStyle/>
          <a:p>
            <a:fld id="{F0C94032-CD4C-4C25-B0C2-CEC720522D92}" type="slidenum">
              <a:rPr kumimoji="0" lang="en-US" smtClean="0"/>
              <a:pPr/>
              <a:t>315</a:t>
            </a:fld>
            <a:endParaRPr kumimoji="0" lang="en-US" dirty="0">
              <a:solidFill>
                <a:srgbClr val="FFFFFF"/>
              </a:solidFill>
            </a:endParaRPr>
          </a:p>
        </p:txBody>
      </p:sp>
    </p:spTree>
    <p:extLst>
      <p:ext uri="{BB962C8B-B14F-4D97-AF65-F5344CB8AC3E}">
        <p14:creationId xmlns:p14="http://schemas.microsoft.com/office/powerpoint/2010/main" val="374039767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13, </a:t>
            </a:r>
          </a:p>
          <a:p>
            <a:pPr marL="0" indent="0" algn="ctr" defTabSz="457200">
              <a:spcBef>
                <a:spcPts val="1800"/>
              </a:spcBef>
              <a:spcAft>
                <a:spcPts val="0"/>
              </a:spcAft>
              <a:buNone/>
              <a:defRPr/>
            </a:pPr>
            <a:r>
              <a:rPr lang="en-US" altLang="en-US" sz="4400" b="1" dirty="0">
                <a:solidFill>
                  <a:srgbClr val="C00000"/>
                </a:solidFill>
                <a:latin typeface="Sanserif"/>
              </a:rPr>
              <a:t>The Bureaucracy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316</a:t>
            </a:fld>
            <a:endParaRPr lang="en-US" dirty="0">
              <a:solidFill>
                <a:srgbClr val="000000"/>
              </a:solidFill>
              <a:latin typeface="Sanserif"/>
            </a:endParaRPr>
          </a:p>
        </p:txBody>
      </p:sp>
    </p:spTree>
    <p:extLst>
      <p:ext uri="{BB962C8B-B14F-4D97-AF65-F5344CB8AC3E}">
        <p14:creationId xmlns:p14="http://schemas.microsoft.com/office/powerpoint/2010/main" val="106233646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C37D-F960-4396-8765-2637B6BE258B}"/>
              </a:ext>
            </a:extLst>
          </p:cNvPr>
          <p:cNvSpPr>
            <a:spLocks noGrp="1"/>
          </p:cNvSpPr>
          <p:nvPr>
            <p:ph type="title"/>
          </p:nvPr>
        </p:nvSpPr>
        <p:spPr>
          <a:xfrm>
            <a:off x="457200" y="136256"/>
            <a:ext cx="11277600" cy="1235343"/>
          </a:xfrm>
        </p:spPr>
        <p:txBody>
          <a:bodyPr>
            <a:normAutofit/>
          </a:bodyPr>
          <a:lstStyle/>
          <a:p>
            <a:r>
              <a:rPr lang="en-US" sz="2800" dirty="0"/>
              <a:t>Bureaucracy’s power is an issue for every democracy</a:t>
            </a:r>
          </a:p>
        </p:txBody>
      </p:sp>
      <p:sp>
        <p:nvSpPr>
          <p:cNvPr id="3" name="Content Placeholder 2">
            <a:extLst>
              <a:ext uri="{FF2B5EF4-FFF2-40B4-BE49-F238E27FC236}">
                <a16:creationId xmlns:a16="http://schemas.microsoft.com/office/drawing/2014/main" id="{E3FC0B1F-C481-410E-9549-3A9F0988EE11}"/>
              </a:ext>
            </a:extLst>
          </p:cNvPr>
          <p:cNvSpPr>
            <a:spLocks noGrp="1"/>
          </p:cNvSpPr>
          <p:nvPr>
            <p:ph idx="1"/>
          </p:nvPr>
        </p:nvSpPr>
        <p:spPr>
          <a:xfrm>
            <a:off x="752475" y="1371599"/>
            <a:ext cx="10496550" cy="5105401"/>
          </a:xfrm>
        </p:spPr>
        <p:txBody>
          <a:bodyPr>
            <a:normAutofit/>
          </a:bodyPr>
          <a:lstStyle/>
          <a:p>
            <a:r>
              <a:rPr lang="en-US" sz="2400" dirty="0"/>
              <a:t>Bureaucrats are unelected and yet exercise power. Over the past century, numerous government commissions have been created to assess how the bureaucracy can be made more accountable and efficient:</a:t>
            </a:r>
          </a:p>
          <a:p>
            <a:pPr algn="ctr"/>
            <a:r>
              <a:rPr lang="en-US" sz="2400" dirty="0"/>
              <a:t>Presidential Commission on Economy and Efficiency 1913</a:t>
            </a:r>
          </a:p>
          <a:p>
            <a:pPr algn="ctr"/>
            <a:r>
              <a:rPr lang="en-US" sz="2400" dirty="0"/>
              <a:t>Brownlow Commission 1937</a:t>
            </a:r>
          </a:p>
          <a:p>
            <a:pPr algn="ctr"/>
            <a:r>
              <a:rPr lang="en-US" sz="2400" dirty="0"/>
              <a:t>Hoover Commission (First) 1949</a:t>
            </a:r>
          </a:p>
          <a:p>
            <a:pPr algn="ctr"/>
            <a:r>
              <a:rPr lang="en-US" sz="2400" dirty="0"/>
              <a:t>Hoover Commission (Second) 1955</a:t>
            </a:r>
          </a:p>
          <a:p>
            <a:pPr algn="ctr"/>
            <a:r>
              <a:rPr lang="en-US" sz="2400" dirty="0"/>
              <a:t>President's Advisory Council on Executive Organization 1970</a:t>
            </a:r>
          </a:p>
          <a:p>
            <a:pPr algn="ctr"/>
            <a:r>
              <a:rPr lang="en-US" sz="2400" dirty="0"/>
              <a:t>President's Reorganization Project 1979</a:t>
            </a:r>
          </a:p>
          <a:p>
            <a:pPr algn="ctr"/>
            <a:r>
              <a:rPr lang="en-US" sz="2400" dirty="0"/>
              <a:t>Grace Commission 1984</a:t>
            </a:r>
          </a:p>
          <a:p>
            <a:pPr algn="ctr"/>
            <a:r>
              <a:rPr lang="en-US" sz="2400" dirty="0"/>
              <a:t>National Performance Review 1993</a:t>
            </a:r>
          </a:p>
          <a:p>
            <a:pPr algn="ctr"/>
            <a:r>
              <a:rPr lang="en-US" sz="2400" dirty="0"/>
              <a:t>National Partnership for Reinventing Government 2000</a:t>
            </a:r>
          </a:p>
          <a:p>
            <a:pPr algn="ctr"/>
            <a:endParaRPr lang="en-US" sz="2400" dirty="0"/>
          </a:p>
        </p:txBody>
      </p:sp>
      <p:sp>
        <p:nvSpPr>
          <p:cNvPr id="4" name="Footer Placeholder 3">
            <a:extLst>
              <a:ext uri="{FF2B5EF4-FFF2-40B4-BE49-F238E27FC236}">
                <a16:creationId xmlns:a16="http://schemas.microsoft.com/office/drawing/2014/main" id="{B0C498C8-4394-49C9-ABBA-DC2E50DA453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7D78CBC-10A3-4004-8CE5-4995CB762C99}"/>
              </a:ext>
            </a:extLst>
          </p:cNvPr>
          <p:cNvSpPr>
            <a:spLocks noGrp="1"/>
          </p:cNvSpPr>
          <p:nvPr>
            <p:ph type="sldNum" sz="quarter" idx="12"/>
          </p:nvPr>
        </p:nvSpPr>
        <p:spPr/>
        <p:txBody>
          <a:bodyPr>
            <a:normAutofit lnSpcReduction="10000"/>
          </a:bodyPr>
          <a:lstStyle/>
          <a:p>
            <a:fld id="{F0C94032-CD4C-4C25-B0C2-CEC720522D92}" type="slidenum">
              <a:rPr kumimoji="0" lang="en-US" smtClean="0"/>
              <a:pPr/>
              <a:t>317</a:t>
            </a:fld>
            <a:endParaRPr kumimoji="0" lang="en-US" dirty="0">
              <a:solidFill>
                <a:srgbClr val="FFFFFF"/>
              </a:solidFill>
            </a:endParaRPr>
          </a:p>
        </p:txBody>
      </p:sp>
    </p:spTree>
    <p:extLst>
      <p:ext uri="{BB962C8B-B14F-4D97-AF65-F5344CB8AC3E}">
        <p14:creationId xmlns:p14="http://schemas.microsoft.com/office/powerpoint/2010/main" val="243825080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3E86-6A3C-433B-B0AB-262A87A4D419}"/>
              </a:ext>
            </a:extLst>
          </p:cNvPr>
          <p:cNvSpPr>
            <a:spLocks noGrp="1"/>
          </p:cNvSpPr>
          <p:nvPr>
            <p:ph type="title"/>
          </p:nvPr>
        </p:nvSpPr>
        <p:spPr>
          <a:xfrm>
            <a:off x="457200" y="136256"/>
            <a:ext cx="11277600" cy="1042303"/>
          </a:xfrm>
        </p:spPr>
        <p:txBody>
          <a:bodyPr>
            <a:normAutofit fontScale="90000"/>
          </a:bodyPr>
          <a:lstStyle/>
          <a:p>
            <a:r>
              <a:rPr lang="en-US" b="1" dirty="0">
                <a:solidFill>
                  <a:schemeClr val="tx1"/>
                </a:solidFill>
              </a:rPr>
              <a:t>POLL: </a:t>
            </a:r>
            <a:r>
              <a:rPr lang="en-US" sz="4000" b="1" dirty="0">
                <a:solidFill>
                  <a:srgbClr val="C00000"/>
                </a:solidFill>
              </a:rPr>
              <a:t>Which is the larger constitutional restraint on bureaucrats’ power?</a:t>
            </a:r>
          </a:p>
        </p:txBody>
      </p:sp>
      <p:sp>
        <p:nvSpPr>
          <p:cNvPr id="3" name="Content Placeholder 2">
            <a:extLst>
              <a:ext uri="{FF2B5EF4-FFF2-40B4-BE49-F238E27FC236}">
                <a16:creationId xmlns:a16="http://schemas.microsoft.com/office/drawing/2014/main" id="{CB6D6483-EF99-46BB-B9F1-18E20C3F6CE5}"/>
              </a:ext>
            </a:extLst>
          </p:cNvPr>
          <p:cNvSpPr>
            <a:spLocks noGrp="1"/>
          </p:cNvSpPr>
          <p:nvPr>
            <p:ph sz="quarter" idx="1"/>
          </p:nvPr>
        </p:nvSpPr>
        <p:spPr>
          <a:xfrm>
            <a:off x="1270000" y="1981200"/>
            <a:ext cx="9875520" cy="4114800"/>
          </a:xfrm>
        </p:spPr>
        <p:txBody>
          <a:bodyPr>
            <a:normAutofit fontScale="92500"/>
          </a:bodyPr>
          <a:lstStyle/>
          <a:p>
            <a:pPr marL="514350" indent="-514350">
              <a:buAutoNum type="arabicPeriod"/>
            </a:pPr>
            <a:r>
              <a:rPr lang="en-US" sz="3600" dirty="0">
                <a:solidFill>
                  <a:srgbClr val="FF0000"/>
                </a:solidFill>
              </a:rPr>
              <a:t>Congress’s constitutional authority over programs and funding</a:t>
            </a:r>
          </a:p>
          <a:p>
            <a:pPr marL="514350" indent="-514350">
              <a:buFont typeface="Wingdings"/>
              <a:buAutoNum type="arabicPeriod"/>
            </a:pPr>
            <a:r>
              <a:rPr lang="en-US" sz="3600" dirty="0"/>
              <a:t>President’s constitutional authority as Chief Executive, which places the president at the head of all federal agencies and gives president the power to appoint all agency heads (e.g., Secretary of Defense).</a:t>
            </a:r>
          </a:p>
          <a:p>
            <a:pPr marL="514350" indent="-514350">
              <a:buFont typeface="Wingdings"/>
              <a:buAutoNum type="arabicPeriod"/>
            </a:pPr>
            <a:r>
              <a:rPr lang="en-US" sz="3600" dirty="0"/>
              <a:t>Not sure</a:t>
            </a:r>
          </a:p>
        </p:txBody>
      </p:sp>
      <p:sp>
        <p:nvSpPr>
          <p:cNvPr id="4" name="Footer Placeholder 3">
            <a:extLst>
              <a:ext uri="{FF2B5EF4-FFF2-40B4-BE49-F238E27FC236}">
                <a16:creationId xmlns:a16="http://schemas.microsoft.com/office/drawing/2014/main" id="{3E86EB3D-682A-4D23-8E7E-6EB176D76184}"/>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CFE70833-1DA4-4447-A69B-CCCF3C3C7DA6}"/>
              </a:ext>
            </a:extLst>
          </p:cNvPr>
          <p:cNvSpPr>
            <a:spLocks noGrp="1"/>
          </p:cNvSpPr>
          <p:nvPr>
            <p:ph type="sldNum" sz="quarter" idx="12"/>
          </p:nvPr>
        </p:nvSpPr>
        <p:spPr/>
        <p:txBody>
          <a:bodyPr>
            <a:normAutofit lnSpcReduction="10000"/>
          </a:bodyPr>
          <a:lstStyle/>
          <a:p>
            <a:fld id="{F0C94032-CD4C-4C25-B0C2-CEC720522D92}" type="slidenum">
              <a:rPr kumimoji="0" lang="en-US" smtClean="0"/>
              <a:pPr/>
              <a:t>318</a:t>
            </a:fld>
            <a:endParaRPr kumimoji="0" lang="en-US" dirty="0">
              <a:solidFill>
                <a:srgbClr val="FFFFFF"/>
              </a:solidFill>
            </a:endParaRPr>
          </a:p>
        </p:txBody>
      </p:sp>
    </p:spTree>
    <p:extLst>
      <p:ext uri="{BB962C8B-B14F-4D97-AF65-F5344CB8AC3E}">
        <p14:creationId xmlns:p14="http://schemas.microsoft.com/office/powerpoint/2010/main" val="66337370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22C8-E0D4-4587-960E-FC9D421C1A25}"/>
              </a:ext>
            </a:extLst>
          </p:cNvPr>
          <p:cNvSpPr>
            <a:spLocks noGrp="1"/>
          </p:cNvSpPr>
          <p:nvPr>
            <p:ph type="title"/>
          </p:nvPr>
        </p:nvSpPr>
        <p:spPr/>
        <p:txBody>
          <a:bodyPr>
            <a:normAutofit/>
          </a:bodyPr>
          <a:lstStyle/>
          <a:p>
            <a:r>
              <a:rPr lang="en-US" sz="4400" b="1" dirty="0">
                <a:solidFill>
                  <a:srgbClr val="C00000"/>
                </a:solidFill>
              </a:rPr>
              <a:t>The Major Constraint on Bureaucracy</a:t>
            </a:r>
          </a:p>
        </p:txBody>
      </p:sp>
      <p:sp>
        <p:nvSpPr>
          <p:cNvPr id="3" name="Content Placeholder 2">
            <a:extLst>
              <a:ext uri="{FF2B5EF4-FFF2-40B4-BE49-F238E27FC236}">
                <a16:creationId xmlns:a16="http://schemas.microsoft.com/office/drawing/2014/main" id="{4D7B41D3-CD64-4EC5-88D5-C0FD9492E1D3}"/>
              </a:ext>
            </a:extLst>
          </p:cNvPr>
          <p:cNvSpPr>
            <a:spLocks noGrp="1"/>
          </p:cNvSpPr>
          <p:nvPr>
            <p:ph idx="1"/>
          </p:nvPr>
        </p:nvSpPr>
        <p:spPr>
          <a:xfrm>
            <a:off x="569096" y="1623059"/>
            <a:ext cx="11366736" cy="5631181"/>
          </a:xfrm>
        </p:spPr>
        <p:txBody>
          <a:bodyPr>
            <a:noAutofit/>
          </a:bodyPr>
          <a:lstStyle/>
          <a:p>
            <a:r>
              <a:rPr lang="en-US" sz="2800" b="1" dirty="0"/>
              <a:t>Although the president is chief executive, Congress has stronger tools through which to control the bureaucracy</a:t>
            </a:r>
            <a:r>
              <a:rPr lang="en-US" sz="2800" dirty="0"/>
              <a:t>, e.g.,</a:t>
            </a:r>
          </a:p>
          <a:p>
            <a:r>
              <a:rPr lang="en-US" sz="2800" dirty="0"/>
              <a:t>	- No agency or major program can exist unless authorized by 	Congress</a:t>
            </a:r>
            <a:br>
              <a:rPr lang="en-US" sz="2800" dirty="0"/>
            </a:br>
            <a:r>
              <a:rPr lang="en-US" sz="2800" dirty="0"/>
              <a:t>	- Congress determines the funding that will be granted to each 	agency 	and agency program</a:t>
            </a:r>
            <a:br>
              <a:rPr lang="en-US" sz="2800" dirty="0"/>
            </a:br>
            <a:r>
              <a:rPr lang="en-US" sz="2800" dirty="0"/>
              <a:t>	- Congress can kill or modify an agency’s program</a:t>
            </a:r>
            <a:br>
              <a:rPr lang="en-US" sz="2800" dirty="0"/>
            </a:br>
            <a:r>
              <a:rPr lang="en-US" sz="2800" dirty="0"/>
              <a:t>	- Through oversight hearings, Congress can question bureaucrats and 	demand compliance with the law</a:t>
            </a:r>
            <a:br>
              <a:rPr lang="en-US" sz="2800" dirty="0"/>
            </a:br>
            <a:r>
              <a:rPr lang="en-US" sz="2800" dirty="0"/>
              <a:t>	- Through its Government Accountability Office (GAO), Congress 	tracks agency spending and program implementation to ensure 	that they comply with congressional authorizations.</a:t>
            </a:r>
            <a:br>
              <a:rPr lang="en-US" sz="2800" dirty="0"/>
            </a:br>
            <a:r>
              <a:rPr lang="en-US" sz="2800" dirty="0"/>
              <a:t>	</a:t>
            </a:r>
          </a:p>
        </p:txBody>
      </p:sp>
      <p:sp>
        <p:nvSpPr>
          <p:cNvPr id="5" name="Slide Number Placeholder 4">
            <a:extLst>
              <a:ext uri="{FF2B5EF4-FFF2-40B4-BE49-F238E27FC236}">
                <a16:creationId xmlns:a16="http://schemas.microsoft.com/office/drawing/2014/main" id="{D99EDDCE-8589-4EFE-B49F-2B25FA701729}"/>
              </a:ext>
            </a:extLst>
          </p:cNvPr>
          <p:cNvSpPr>
            <a:spLocks noGrp="1"/>
          </p:cNvSpPr>
          <p:nvPr>
            <p:ph type="sldNum" sz="quarter" idx="12"/>
          </p:nvPr>
        </p:nvSpPr>
        <p:spPr/>
        <p:txBody>
          <a:bodyPr>
            <a:normAutofit lnSpcReduction="10000"/>
          </a:bodyPr>
          <a:lstStyle/>
          <a:p>
            <a:fld id="{20BC5037-A240-4F61-9152-036A0AF9E395}" type="slidenum">
              <a:rPr lang="en-US" smtClean="0"/>
              <a:t>319</a:t>
            </a:fld>
            <a:endParaRPr lang="en-US"/>
          </a:p>
        </p:txBody>
      </p:sp>
      <p:sp>
        <p:nvSpPr>
          <p:cNvPr id="4" name="Footer Placeholder 3">
            <a:extLst>
              <a:ext uri="{FF2B5EF4-FFF2-40B4-BE49-F238E27FC236}">
                <a16:creationId xmlns:a16="http://schemas.microsoft.com/office/drawing/2014/main" id="{CED18780-FD8E-457E-8FD1-1D1A9E6BEDE4}"/>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403563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solidFill>
                  <a:srgbClr val="C00000"/>
                </a:solidFill>
              </a:rPr>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32</a:t>
            </a:fld>
            <a:endParaRPr lang="en-US"/>
          </a:p>
        </p:txBody>
      </p:sp>
    </p:spTree>
    <p:extLst>
      <p:ext uri="{BB962C8B-B14F-4D97-AF65-F5344CB8AC3E}">
        <p14:creationId xmlns:p14="http://schemas.microsoft.com/office/powerpoint/2010/main" val="368594889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13, </a:t>
            </a:r>
          </a:p>
          <a:p>
            <a:pPr marL="0" indent="0" algn="ctr" defTabSz="457200">
              <a:spcBef>
                <a:spcPts val="1800"/>
              </a:spcBef>
              <a:spcAft>
                <a:spcPts val="0"/>
              </a:spcAft>
              <a:buNone/>
              <a:defRPr/>
            </a:pPr>
            <a:r>
              <a:rPr lang="en-US" altLang="en-US" sz="4400" b="1" dirty="0">
                <a:solidFill>
                  <a:srgbClr val="C00000"/>
                </a:solidFill>
                <a:latin typeface="Sanserif"/>
              </a:rPr>
              <a:t>The Bureaucracy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320</a:t>
            </a:fld>
            <a:endParaRPr lang="en-US" dirty="0">
              <a:solidFill>
                <a:srgbClr val="000000"/>
              </a:solidFill>
              <a:latin typeface="Sanserif"/>
            </a:endParaRPr>
          </a:p>
        </p:txBody>
      </p:sp>
    </p:spTree>
    <p:extLst>
      <p:ext uri="{BB962C8B-B14F-4D97-AF65-F5344CB8AC3E}">
        <p14:creationId xmlns:p14="http://schemas.microsoft.com/office/powerpoint/2010/main" val="330402843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4735-4A8B-4C75-BA3D-EEBC2EB89050}"/>
              </a:ext>
            </a:extLst>
          </p:cNvPr>
          <p:cNvSpPr>
            <a:spLocks noGrp="1"/>
          </p:cNvSpPr>
          <p:nvPr>
            <p:ph type="title"/>
          </p:nvPr>
        </p:nvSpPr>
        <p:spPr/>
        <p:txBody>
          <a:bodyPr>
            <a:noAutofit/>
          </a:bodyPr>
          <a:lstStyle/>
          <a:p>
            <a:r>
              <a:rPr lang="en-US" b="1" dirty="0">
                <a:solidFill>
                  <a:srgbClr val="C00000"/>
                </a:solidFill>
              </a:rPr>
              <a:t>In-Class Bureaucracy Debate –</a:t>
            </a:r>
            <a:br>
              <a:rPr lang="en-US" b="1" dirty="0">
                <a:solidFill>
                  <a:srgbClr val="C00000"/>
                </a:solidFill>
              </a:rPr>
            </a:br>
            <a:r>
              <a:rPr lang="en-US" b="1" dirty="0">
                <a:solidFill>
                  <a:srgbClr val="C00000"/>
                </a:solidFill>
              </a:rPr>
              <a:t>The Deep State Theory</a:t>
            </a:r>
          </a:p>
        </p:txBody>
      </p:sp>
      <p:sp>
        <p:nvSpPr>
          <p:cNvPr id="3" name="Content Placeholder 2">
            <a:extLst>
              <a:ext uri="{FF2B5EF4-FFF2-40B4-BE49-F238E27FC236}">
                <a16:creationId xmlns:a16="http://schemas.microsoft.com/office/drawing/2014/main" id="{CC73C180-0213-43C5-B965-B06FA8FD2D4F}"/>
              </a:ext>
            </a:extLst>
          </p:cNvPr>
          <p:cNvSpPr>
            <a:spLocks noGrp="1"/>
          </p:cNvSpPr>
          <p:nvPr>
            <p:ph sz="quarter" idx="1"/>
          </p:nvPr>
        </p:nvSpPr>
        <p:spPr>
          <a:xfrm>
            <a:off x="1391920" y="1451610"/>
            <a:ext cx="9408160" cy="4318000"/>
          </a:xfrm>
        </p:spPr>
        <p:txBody>
          <a:bodyPr>
            <a:noAutofit/>
          </a:bodyPr>
          <a:lstStyle/>
          <a:p>
            <a:pPr marL="0" indent="0">
              <a:buNone/>
            </a:pPr>
            <a:r>
              <a:rPr lang="en-US" sz="2800" dirty="0"/>
              <a:t>The “Deep State Theory” holds that a set of unelected bureaucrats (particularly those in the defense, intelligence, and justice agencies) </a:t>
            </a:r>
            <a:r>
              <a:rPr lang="en-US" sz="2800" b="1" dirty="0"/>
              <a:t>secretly conspire </a:t>
            </a:r>
            <a:r>
              <a:rPr lang="en-US" sz="2800" dirty="0"/>
              <a:t>to control and manipulate national policy. When they disagree with the president over policy, they are said to engage in a </a:t>
            </a:r>
            <a:r>
              <a:rPr lang="en-US" sz="2800" b="1" dirty="0"/>
              <a:t>coordinated effort </a:t>
            </a:r>
            <a:r>
              <a:rPr lang="en-US" sz="2800" dirty="0"/>
              <a:t>to thwart it – for example, by ignoring or delaying presidential orders, leaking information to the news media, and encouraging prominent leaders outside of government to act as proxies in attacking the president’s policy.</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4" name="Footer Placeholder 3">
            <a:extLst>
              <a:ext uri="{FF2B5EF4-FFF2-40B4-BE49-F238E27FC236}">
                <a16:creationId xmlns:a16="http://schemas.microsoft.com/office/drawing/2014/main" id="{2782D083-EEA8-4AC8-8206-93E8720A89FB}"/>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F59B19F9-EBAA-4F80-BEE2-E7E781FB86FA}"/>
              </a:ext>
            </a:extLst>
          </p:cNvPr>
          <p:cNvSpPr>
            <a:spLocks noGrp="1"/>
          </p:cNvSpPr>
          <p:nvPr>
            <p:ph type="sldNum" sz="quarter" idx="12"/>
          </p:nvPr>
        </p:nvSpPr>
        <p:spPr/>
        <p:txBody>
          <a:bodyPr>
            <a:normAutofit lnSpcReduction="10000"/>
          </a:bodyPr>
          <a:lstStyle/>
          <a:p>
            <a:fld id="{F0C94032-CD4C-4C25-B0C2-CEC720522D92}" type="slidenum">
              <a:rPr kumimoji="0" lang="en-US" smtClean="0"/>
              <a:pPr/>
              <a:t>321</a:t>
            </a:fld>
            <a:endParaRPr kumimoji="0" lang="en-US" dirty="0">
              <a:solidFill>
                <a:srgbClr val="FFFFFF"/>
              </a:solidFill>
            </a:endParaRPr>
          </a:p>
        </p:txBody>
      </p:sp>
    </p:spTree>
    <p:extLst>
      <p:ext uri="{BB962C8B-B14F-4D97-AF65-F5344CB8AC3E}">
        <p14:creationId xmlns:p14="http://schemas.microsoft.com/office/powerpoint/2010/main" val="380120932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81281" y="1330960"/>
            <a:ext cx="11623040" cy="843597"/>
          </a:xfrm>
        </p:spPr>
        <p:txBody>
          <a:bodyPr>
            <a:noAutofit/>
          </a:bodyPr>
          <a:lstStyle/>
          <a:p>
            <a:pPr>
              <a:lnSpc>
                <a:spcPct val="107000"/>
              </a:lnSpc>
              <a:spcBef>
                <a:spcPts val="0"/>
              </a:spcBef>
              <a:spcAft>
                <a:spcPts val="800"/>
              </a:spcAft>
            </a:pPr>
            <a:r>
              <a:rPr lang="en-US" b="1" dirty="0">
                <a:solidFill>
                  <a:schemeClr val="tx1"/>
                </a:solidFill>
              </a:rPr>
              <a:t>POLL:</a:t>
            </a:r>
            <a:r>
              <a:rPr lang="en-US" dirty="0">
                <a:solidFill>
                  <a:schemeClr val="tx1"/>
                </a:solidFill>
              </a:rPr>
              <a:t> </a:t>
            </a:r>
            <a:r>
              <a:rPr lang="en-US" dirty="0">
                <a:solidFill>
                  <a:srgbClr val="C00000"/>
                </a:solidFill>
              </a:rPr>
              <a:t>Does the Deep State . . . ?</a:t>
            </a:r>
            <a:br>
              <a:rPr lang="en-US" dirty="0">
                <a:solidFill>
                  <a:srgbClr val="C00000"/>
                </a:solidFill>
              </a:rPr>
            </a:br>
            <a:br>
              <a:rPr lang="en-US" dirty="0"/>
            </a:br>
            <a:r>
              <a:rPr lang="en-US" dirty="0">
                <a:effectLst/>
                <a:latin typeface="Calibri" panose="020F0502020204030204" pitchFamily="34" charset="0"/>
                <a:ea typeface="Calibri" panose="020F0502020204030204" pitchFamily="34" charset="0"/>
                <a:cs typeface="Times New Roman" panose="02020603050405020304" pitchFamily="18" charset="0"/>
              </a:rPr>
              <a:t>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79600" y="2113279"/>
            <a:ext cx="7559675" cy="4211319"/>
          </a:xfrm>
        </p:spPr>
        <p:txBody>
          <a:bodyPr>
            <a:normAutofit/>
          </a:bodyPr>
          <a:lstStyle/>
          <a:p>
            <a:pPr marL="0" indent="0">
              <a:buNone/>
            </a:pPr>
            <a:endParaRPr lang="en-US" sz="3200" dirty="0">
              <a:solidFill>
                <a:srgbClr val="C00000"/>
              </a:solidFill>
            </a:endParaRPr>
          </a:p>
          <a:p>
            <a:pPr marL="0" indent="0">
              <a:buNone/>
            </a:pPr>
            <a:r>
              <a:rPr lang="en-US" sz="3200" dirty="0"/>
              <a:t>	</a:t>
            </a:r>
            <a:r>
              <a:rPr lang="en-US" sz="3600" dirty="0"/>
              <a:t>1. Definitely or probably exist</a:t>
            </a:r>
          </a:p>
          <a:p>
            <a:pPr marL="0" indent="0">
              <a:buNone/>
            </a:pPr>
            <a:r>
              <a:rPr lang="en-US" sz="3600" dirty="0"/>
              <a:t>	2. Definitely or probably not exist</a:t>
            </a:r>
          </a:p>
          <a:p>
            <a:pPr marL="0" indent="0">
              <a:buNone/>
            </a:pPr>
            <a:r>
              <a:rPr lang="en-US" sz="3600" dirty="0"/>
              <a:t>	3. Not sure</a:t>
            </a:r>
          </a:p>
          <a:p>
            <a:endParaRPr lang="en-US" sz="3200" dirty="0"/>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322</a:t>
            </a:fld>
            <a:endParaRPr lang="en-US"/>
          </a:p>
        </p:txBody>
      </p:sp>
    </p:spTree>
    <p:extLst>
      <p:ext uri="{BB962C8B-B14F-4D97-AF65-F5344CB8AC3E}">
        <p14:creationId xmlns:p14="http://schemas.microsoft.com/office/powerpoint/2010/main" val="198764312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323</a:t>
            </a:fld>
            <a:endParaRPr lang="en-US"/>
          </a:p>
        </p:txBody>
      </p:sp>
    </p:spTree>
    <p:extLst>
      <p:ext uri="{BB962C8B-B14F-4D97-AF65-F5344CB8AC3E}">
        <p14:creationId xmlns:p14="http://schemas.microsoft.com/office/powerpoint/2010/main" val="307604596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81281" y="858838"/>
            <a:ext cx="11623040" cy="1315719"/>
          </a:xfrm>
        </p:spPr>
        <p:txBody>
          <a:bodyPr>
            <a:noAutofit/>
          </a:bodyPr>
          <a:lstStyle/>
          <a:p>
            <a:pPr>
              <a:lnSpc>
                <a:spcPct val="107000"/>
              </a:lnSpc>
              <a:spcBef>
                <a:spcPts val="0"/>
              </a:spcBef>
              <a:spcAft>
                <a:spcPts val="800"/>
              </a:spcAft>
            </a:pPr>
            <a:r>
              <a:rPr lang="en-US" b="1" dirty="0">
                <a:solidFill>
                  <a:schemeClr val="tx1"/>
                </a:solidFill>
              </a:rPr>
              <a:t>POLL:</a:t>
            </a:r>
            <a:r>
              <a:rPr lang="en-US" dirty="0">
                <a:solidFill>
                  <a:schemeClr val="tx1"/>
                </a:solidFill>
              </a:rPr>
              <a:t> </a:t>
            </a:r>
            <a:r>
              <a:rPr lang="en-US" dirty="0">
                <a:solidFill>
                  <a:srgbClr val="C00000"/>
                </a:solidFill>
              </a:rPr>
              <a:t>Does the Deep State . . . ?</a:t>
            </a:r>
            <a:br>
              <a:rPr lang="en-US" dirty="0">
                <a:solidFill>
                  <a:srgbClr val="C00000"/>
                </a:solidFill>
              </a:rPr>
            </a:br>
            <a:br>
              <a:rPr lang="en-US" dirty="0"/>
            </a:br>
            <a:r>
              <a:rPr lang="en-US" dirty="0">
                <a:effectLst/>
                <a:latin typeface="Calibri" panose="020F0502020204030204" pitchFamily="34" charset="0"/>
                <a:ea typeface="Calibri" panose="020F0502020204030204" pitchFamily="34" charset="0"/>
                <a:cs typeface="Times New Roman" panose="02020603050405020304" pitchFamily="18" charset="0"/>
              </a:rPr>
              <a:t>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79600" y="2113279"/>
            <a:ext cx="7559675" cy="4211319"/>
          </a:xfrm>
        </p:spPr>
        <p:txBody>
          <a:bodyPr>
            <a:normAutofit/>
          </a:bodyPr>
          <a:lstStyle/>
          <a:p>
            <a:pPr marL="0" indent="0">
              <a:buNone/>
            </a:pPr>
            <a:endParaRPr lang="en-US" sz="3200" dirty="0">
              <a:solidFill>
                <a:srgbClr val="C00000"/>
              </a:solidFill>
            </a:endParaRPr>
          </a:p>
          <a:p>
            <a:pPr marL="0" indent="0">
              <a:buNone/>
            </a:pPr>
            <a:r>
              <a:rPr lang="en-US" sz="3200" dirty="0"/>
              <a:t>	</a:t>
            </a:r>
            <a:r>
              <a:rPr lang="en-US" sz="3600" dirty="0"/>
              <a:t>1. Definitely or probably exist</a:t>
            </a:r>
          </a:p>
          <a:p>
            <a:pPr marL="0" indent="0">
              <a:buNone/>
            </a:pPr>
            <a:r>
              <a:rPr lang="en-US" sz="3600" dirty="0"/>
              <a:t>	2. Definitely or probably not exist</a:t>
            </a:r>
          </a:p>
          <a:p>
            <a:pPr marL="0" indent="0">
              <a:buNone/>
            </a:pPr>
            <a:r>
              <a:rPr lang="en-US" sz="3600" dirty="0"/>
              <a:t>	3. Not sure</a:t>
            </a:r>
          </a:p>
          <a:p>
            <a:endParaRPr lang="en-US" sz="3200" dirty="0"/>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324</a:t>
            </a:fld>
            <a:endParaRPr lang="en-US"/>
          </a:p>
        </p:txBody>
      </p:sp>
    </p:spTree>
    <p:extLst>
      <p:ext uri="{BB962C8B-B14F-4D97-AF65-F5344CB8AC3E}">
        <p14:creationId xmlns:p14="http://schemas.microsoft.com/office/powerpoint/2010/main" val="164822080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203200"/>
            <a:ext cx="11277600" cy="1793239"/>
          </a:xfrm>
        </p:spPr>
        <p:txBody>
          <a:bodyPr>
            <a:normAutofit/>
          </a:bodyPr>
          <a:lstStyle/>
          <a:p>
            <a:r>
              <a:rPr lang="en-US" sz="4000" b="1" dirty="0">
                <a:solidFill>
                  <a:srgbClr val="C00000"/>
                </a:solidFill>
              </a:rPr>
              <a:t>Americans’ opinions on the </a:t>
            </a:r>
            <a:br>
              <a:rPr lang="en-US" sz="4000" b="1" dirty="0">
                <a:solidFill>
                  <a:srgbClr val="C00000"/>
                </a:solidFill>
              </a:rPr>
            </a:br>
            <a:r>
              <a:rPr lang="en-US" sz="4000" b="1" dirty="0">
                <a:solidFill>
                  <a:srgbClr val="C00000"/>
                </a:solidFill>
              </a:rPr>
              <a:t>existence of a Deep State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087120" y="1590040"/>
          <a:ext cx="1022096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325</a:t>
            </a:fld>
            <a:endParaRPr lang="en-US"/>
          </a:p>
        </p:txBody>
      </p:sp>
      <p:sp>
        <p:nvSpPr>
          <p:cNvPr id="3" name="TextBox 2">
            <a:extLst>
              <a:ext uri="{FF2B5EF4-FFF2-40B4-BE49-F238E27FC236}">
                <a16:creationId xmlns:a16="http://schemas.microsoft.com/office/drawing/2014/main" id="{03590AA4-E962-4298-9B86-080FA3314DB5}"/>
              </a:ext>
            </a:extLst>
          </p:cNvPr>
          <p:cNvSpPr txBox="1"/>
          <p:nvPr/>
        </p:nvSpPr>
        <p:spPr>
          <a:xfrm>
            <a:off x="457200" y="6014720"/>
            <a:ext cx="2650213" cy="369332"/>
          </a:xfrm>
          <a:prstGeom prst="rect">
            <a:avLst/>
          </a:prstGeom>
          <a:noFill/>
        </p:spPr>
        <p:txBody>
          <a:bodyPr wrap="none" rtlCol="0">
            <a:spAutoFit/>
          </a:bodyPr>
          <a:lstStyle/>
          <a:p>
            <a:r>
              <a:rPr lang="en-US" dirty="0"/>
              <a:t>Source: </a:t>
            </a:r>
            <a:r>
              <a:rPr lang="en-US" dirty="0" err="1"/>
              <a:t>Ispos</a:t>
            </a:r>
            <a:r>
              <a:rPr lang="en-US" dirty="0"/>
              <a:t> Survey, 2020</a:t>
            </a:r>
          </a:p>
        </p:txBody>
      </p:sp>
      <p:sp>
        <p:nvSpPr>
          <p:cNvPr id="4" name="Footer Placeholder 3">
            <a:extLst>
              <a:ext uri="{FF2B5EF4-FFF2-40B4-BE49-F238E27FC236}">
                <a16:creationId xmlns:a16="http://schemas.microsoft.com/office/drawing/2014/main" id="{1111820D-BD78-472E-A105-E5A7AA4DE449}"/>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322879885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77532" y="2905246"/>
            <a:ext cx="2298013" cy="1378149"/>
          </a:xfrm>
        </p:spPr>
        <p:txBody>
          <a:bodyPr/>
          <a:lstStyle/>
          <a:p>
            <a:r>
              <a:rPr lang="en-US" sz="2800" dirty="0">
                <a:solidFill>
                  <a:srgbClr val="FFFFFF"/>
                </a:solidFill>
                <a:latin typeface="Sanserif"/>
              </a:rPr>
              <a:t>Chapter 14 </a:t>
            </a:r>
            <a:r>
              <a:rPr lang="en-US" sz="2800" dirty="0">
                <a:solidFill>
                  <a:prstClr val="white"/>
                </a:solidFill>
                <a:latin typeface="Sanserif"/>
              </a:rPr>
              <a:t>The Federal Judicial System</a:t>
            </a:r>
            <a:endParaRPr lang="en-US"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84973" y="4410720"/>
            <a:ext cx="2417787" cy="484210"/>
          </a:xfrm>
        </p:spPr>
        <p:txBody>
          <a:bodyPr/>
          <a:lstStyle/>
          <a:p>
            <a:pPr defTabSz="457200">
              <a:spcBef>
                <a:spcPct val="20000"/>
              </a:spcBef>
              <a:spcAft>
                <a:spcPts val="0"/>
              </a:spcAft>
              <a:defRPr/>
            </a:pPr>
            <a:r>
              <a:rPr lang="en-US" sz="2400" b="1" dirty="0">
                <a:solidFill>
                  <a:prstClr val="white"/>
                </a:solidFill>
                <a:latin typeface="Sanserif"/>
              </a:rPr>
              <a:t>Applying the Law</a:t>
            </a:r>
          </a:p>
        </p:txBody>
      </p:sp>
      <p:sp>
        <p:nvSpPr>
          <p:cNvPr id="8" name="TextBox 7">
            <a:extLst>
              <a:ext uri="{FF2B5EF4-FFF2-40B4-BE49-F238E27FC236}">
                <a16:creationId xmlns:a16="http://schemas.microsoft.com/office/drawing/2014/main" id="{9496E6FB-AB1B-45EE-AC62-4EF067475ABD}"/>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C3F13B64-EB5A-4747-BBA8-3EDE0DB51647}"/>
              </a:ext>
            </a:extLst>
          </p:cNvPr>
          <p:cNvSpPr>
            <a:spLocks noGrp="1"/>
          </p:cNvSpPr>
          <p:nvPr>
            <p:ph type="pic" sz="quarter" idx="11"/>
          </p:nvPr>
        </p:nvSpPr>
        <p:spPr/>
      </p:sp>
      <p:pic>
        <p:nvPicPr>
          <p:cNvPr id="9" name="Picture 8">
            <a:extLst>
              <a:ext uri="{FF2B5EF4-FFF2-40B4-BE49-F238E27FC236}">
                <a16:creationId xmlns:a16="http://schemas.microsoft.com/office/drawing/2014/main" id="{A45FFA70-65EA-4918-A74F-078864F23A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3625" y="808371"/>
            <a:ext cx="3796811"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E4A1D482-7ED7-439C-BA5E-0C5F90D3DCE1}"/>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106460373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14, </a:t>
            </a:r>
          </a:p>
          <a:p>
            <a:pPr marL="0" indent="0" algn="ctr" defTabSz="457200">
              <a:spcBef>
                <a:spcPts val="1800"/>
              </a:spcBef>
              <a:spcAft>
                <a:spcPts val="0"/>
              </a:spcAft>
              <a:buNone/>
              <a:defRPr/>
            </a:pPr>
            <a:r>
              <a:rPr lang="en-US" altLang="en-US" sz="4400" b="1" dirty="0">
                <a:solidFill>
                  <a:srgbClr val="C00000"/>
                </a:solidFill>
                <a:latin typeface="Sanserif"/>
              </a:rPr>
              <a:t>Federal Judicial System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327</a:t>
            </a:fld>
            <a:endParaRPr lang="en-US" dirty="0">
              <a:solidFill>
                <a:srgbClr val="000000"/>
              </a:solidFill>
              <a:latin typeface="Sanserif"/>
            </a:endParaRPr>
          </a:p>
        </p:txBody>
      </p:sp>
    </p:spTree>
    <p:extLst>
      <p:ext uri="{BB962C8B-B14F-4D97-AF65-F5344CB8AC3E}">
        <p14:creationId xmlns:p14="http://schemas.microsoft.com/office/powerpoint/2010/main" val="237415285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61EB-7D55-4E41-B671-FA577C53EFB6}"/>
              </a:ext>
            </a:extLst>
          </p:cNvPr>
          <p:cNvSpPr>
            <a:spLocks noGrp="1"/>
          </p:cNvSpPr>
          <p:nvPr>
            <p:ph type="title"/>
          </p:nvPr>
        </p:nvSpPr>
        <p:spPr>
          <a:xfrm>
            <a:off x="457200" y="136257"/>
            <a:ext cx="11277600" cy="1240598"/>
          </a:xfrm>
        </p:spPr>
        <p:txBody>
          <a:bodyPr>
            <a:normAutofit/>
          </a:bodyPr>
          <a:lstStyle/>
          <a:p>
            <a:pPr>
              <a:defRPr/>
            </a:pPr>
            <a:r>
              <a:rPr lang="en-US" dirty="0">
                <a:solidFill>
                  <a:schemeClr val="tx1"/>
                </a:solidFill>
                <a:ea typeface="+mj-ea"/>
                <a:cs typeface="+mj-cs"/>
              </a:rPr>
              <a:t>POLL: </a:t>
            </a:r>
            <a:r>
              <a:rPr lang="en-US" dirty="0">
                <a:ea typeface="+mj-ea"/>
                <a:cs typeface="+mj-cs"/>
              </a:rPr>
              <a:t>When can a case that originates in state court be heard by a federal court?</a:t>
            </a:r>
          </a:p>
        </p:txBody>
      </p:sp>
      <p:sp>
        <p:nvSpPr>
          <p:cNvPr id="14339" name="Content Placeholder 2">
            <a:extLst>
              <a:ext uri="{FF2B5EF4-FFF2-40B4-BE49-F238E27FC236}">
                <a16:creationId xmlns:a16="http://schemas.microsoft.com/office/drawing/2014/main" id="{CC6B3477-AEC7-4D7E-8137-3F09DA30C9C1}"/>
              </a:ext>
            </a:extLst>
          </p:cNvPr>
          <p:cNvSpPr>
            <a:spLocks noGrp="1"/>
          </p:cNvSpPr>
          <p:nvPr>
            <p:ph idx="1"/>
          </p:nvPr>
        </p:nvSpPr>
        <p:spPr>
          <a:xfrm>
            <a:off x="1303283" y="1786758"/>
            <a:ext cx="10279116" cy="4537841"/>
          </a:xfrm>
        </p:spPr>
        <p:txBody>
          <a:bodyPr>
            <a:normAutofit/>
          </a:bodyPr>
          <a:lstStyle/>
          <a:p>
            <a:pPr marL="514350" indent="-514350">
              <a:buAutoNum type="arabicPeriod"/>
              <a:defRPr/>
            </a:pPr>
            <a:r>
              <a:rPr lang="en-US" altLang="en-US" sz="3200" dirty="0"/>
              <a:t>Whenever a federal court concludes a state court has made an erroneous ruling in a case.</a:t>
            </a:r>
          </a:p>
          <a:p>
            <a:pPr>
              <a:defRPr/>
            </a:pPr>
            <a:r>
              <a:rPr lang="en-US" altLang="en-US" sz="3200" dirty="0"/>
              <a:t>2. Whenever the losing party in a state court seeks to have the ruling overturned by a federal court.</a:t>
            </a:r>
          </a:p>
          <a:p>
            <a:pPr>
              <a:defRPr/>
            </a:pPr>
            <a:r>
              <a:rPr lang="en-US" altLang="en-US" sz="3200" dirty="0"/>
              <a:t>3. </a:t>
            </a:r>
            <a:r>
              <a:rPr lang="en-US" altLang="en-US" sz="3200" dirty="0">
                <a:solidFill>
                  <a:srgbClr val="FF0000"/>
                </a:solidFill>
              </a:rPr>
              <a:t>When the case includes a federal issue.</a:t>
            </a:r>
          </a:p>
          <a:p>
            <a:pPr>
              <a:defRPr/>
            </a:pPr>
            <a:r>
              <a:rPr lang="en-US" altLang="en-US" sz="3200" dirty="0"/>
              <a:t>4. All the above.</a:t>
            </a:r>
          </a:p>
          <a:p>
            <a:pPr>
              <a:buFont typeface="Arial" charset="0"/>
              <a:buChar char="•"/>
              <a:defRPr/>
            </a:pPr>
            <a:endParaRPr lang="en-US" altLang="en-US" sz="3600" dirty="0"/>
          </a:p>
        </p:txBody>
      </p:sp>
      <p:sp>
        <p:nvSpPr>
          <p:cNvPr id="3" name="Footer Placeholder 2">
            <a:extLst>
              <a:ext uri="{FF2B5EF4-FFF2-40B4-BE49-F238E27FC236}">
                <a16:creationId xmlns:a16="http://schemas.microsoft.com/office/drawing/2014/main" id="{D6EAB69B-C87A-4CA6-85F7-E3A1909BB489}"/>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869D30F7-D7FB-4FA7-A2A5-1F270D8412C4}"/>
              </a:ext>
            </a:extLst>
          </p:cNvPr>
          <p:cNvSpPr>
            <a:spLocks noGrp="1"/>
          </p:cNvSpPr>
          <p:nvPr>
            <p:ph type="sldNum" sz="quarter" idx="12"/>
          </p:nvPr>
        </p:nvSpPr>
        <p:spPr/>
        <p:txBody>
          <a:bodyPr>
            <a:normAutofit lnSpcReduction="10000"/>
          </a:bodyPr>
          <a:lstStyle/>
          <a:p>
            <a:fld id="{F0C94032-CD4C-4C25-B0C2-CEC720522D92}" type="slidenum">
              <a:rPr kumimoji="0" lang="en-US" smtClean="0"/>
              <a:pPr/>
              <a:t>328</a:t>
            </a:fld>
            <a:endParaRPr kumimoji="0" lang="en-US" dirty="0">
              <a:solidFill>
                <a:srgbClr val="FFFFFF"/>
              </a:solidFill>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D42B-5992-48C6-B87C-08E293371E15}"/>
              </a:ext>
            </a:extLst>
          </p:cNvPr>
          <p:cNvSpPr>
            <a:spLocks noGrp="1"/>
          </p:cNvSpPr>
          <p:nvPr>
            <p:ph type="title"/>
          </p:nvPr>
        </p:nvSpPr>
        <p:spPr>
          <a:xfrm>
            <a:off x="457200" y="136257"/>
            <a:ext cx="11277600" cy="1115012"/>
          </a:xfrm>
        </p:spPr>
        <p:txBody>
          <a:bodyPr>
            <a:normAutofit fontScale="90000"/>
          </a:bodyPr>
          <a:lstStyle/>
          <a:p>
            <a:r>
              <a:rPr lang="en-US" dirty="0"/>
              <a:t>For a case that originates in a state court to end up in federal court . . . </a:t>
            </a:r>
          </a:p>
        </p:txBody>
      </p:sp>
      <p:sp>
        <p:nvSpPr>
          <p:cNvPr id="3" name="Content Placeholder 2">
            <a:extLst>
              <a:ext uri="{FF2B5EF4-FFF2-40B4-BE49-F238E27FC236}">
                <a16:creationId xmlns:a16="http://schemas.microsoft.com/office/drawing/2014/main" id="{9AEC9543-E1C4-4EA9-BB67-057AB5928B63}"/>
              </a:ext>
            </a:extLst>
          </p:cNvPr>
          <p:cNvSpPr>
            <a:spLocks noGrp="1"/>
          </p:cNvSpPr>
          <p:nvPr>
            <p:ph idx="1"/>
          </p:nvPr>
        </p:nvSpPr>
        <p:spPr>
          <a:xfrm>
            <a:off x="609600" y="1366345"/>
            <a:ext cx="10972800" cy="5160579"/>
          </a:xfrm>
        </p:spPr>
        <p:txBody>
          <a:bodyPr>
            <a:normAutofit/>
          </a:bodyPr>
          <a:lstStyle/>
          <a:p>
            <a:r>
              <a:rPr lang="en-US" sz="3200" b="1" dirty="0"/>
              <a:t>The case must involve a federal issue.</a:t>
            </a:r>
          </a:p>
          <a:p>
            <a:r>
              <a:rPr lang="en-US" dirty="0"/>
              <a:t>	The United States has a federal system of government and 	thus has separate federal and state court systems – each system hears cases that arise under its laws. Accordingly, federal courts cannot hear cases where only state law is at issue, even when they think a state court has erred in its judgment. </a:t>
            </a:r>
          </a:p>
          <a:p>
            <a:r>
              <a:rPr lang="en-US" dirty="0"/>
              <a:t>For a case originating in state court to be heard in federal court, an aspect of the case must touch on federal law – for example, when a person convicted of crime in state court claims that the evidence in the case was obtained through unreasonable search and seizure, which is prohibited by the U.S. Constitution.</a:t>
            </a:r>
            <a:endParaRPr lang="en-US" sz="2200" dirty="0"/>
          </a:p>
        </p:txBody>
      </p:sp>
      <p:sp>
        <p:nvSpPr>
          <p:cNvPr id="4" name="Footer Placeholder 3">
            <a:extLst>
              <a:ext uri="{FF2B5EF4-FFF2-40B4-BE49-F238E27FC236}">
                <a16:creationId xmlns:a16="http://schemas.microsoft.com/office/drawing/2014/main" id="{9182946C-949D-4D65-890D-248FC21F3895}"/>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1B11F52-BCFA-4BA7-86CA-4AA7C9B9D559}"/>
              </a:ext>
            </a:extLst>
          </p:cNvPr>
          <p:cNvSpPr>
            <a:spLocks noGrp="1"/>
          </p:cNvSpPr>
          <p:nvPr>
            <p:ph type="sldNum" sz="quarter" idx="12"/>
          </p:nvPr>
        </p:nvSpPr>
        <p:spPr/>
        <p:txBody>
          <a:bodyPr>
            <a:normAutofit lnSpcReduction="10000"/>
          </a:bodyPr>
          <a:lstStyle/>
          <a:p>
            <a:fld id="{20BC5037-A240-4F61-9152-036A0AF9E395}" type="slidenum">
              <a:rPr lang="en-US" smtClean="0"/>
              <a:t>329</a:t>
            </a:fld>
            <a:endParaRPr lang="en-US"/>
          </a:p>
        </p:txBody>
      </p:sp>
    </p:spTree>
    <p:extLst>
      <p:ext uri="{BB962C8B-B14F-4D97-AF65-F5344CB8AC3E}">
        <p14:creationId xmlns:p14="http://schemas.microsoft.com/office/powerpoint/2010/main" val="116069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1723024"/>
          </a:xfrm>
        </p:spPr>
        <p:txBody>
          <a:bodyPr>
            <a:noAutofit/>
          </a:bodyPr>
          <a:lstStyle/>
          <a:p>
            <a:pPr marL="0" marR="0">
              <a:lnSpc>
                <a:spcPct val="107000"/>
              </a:lnSpc>
              <a:spcBef>
                <a:spcPts val="0"/>
              </a:spcBef>
              <a:spcAft>
                <a:spcPts val="800"/>
              </a:spcAft>
            </a:pPr>
            <a:br>
              <a:rPr lang="en-US" sz="2800" dirty="0"/>
            </a:br>
            <a:r>
              <a:rPr lang="en-US" sz="1800" dirty="0">
                <a:solidFill>
                  <a:schemeClr val="tx1"/>
                </a:solidFill>
                <a:latin typeface="Calibri" panose="020F0502020204030204" pitchFamily="34" charset="0"/>
                <a:cs typeface="Times New Roman" panose="02020603050405020304" pitchFamily="18" charset="0"/>
              </a:rPr>
              <a:t>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U.S. immigration level has varied widely at different times in the nation’s history.</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tx1"/>
                </a:solidFill>
              </a:rPr>
              <a:t>POLL: </a:t>
            </a: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Thinking of today’s situation, do you believe immigration to the United States should be kept at its current level, increased, or decreased?</a:t>
            </a:r>
            <a:b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n-US" sz="2800" b="1" dirty="0">
                <a:solidFill>
                  <a:srgbClr val="C00000"/>
                </a:solidFill>
              </a:rPr>
            </a:br>
            <a:br>
              <a:rPr lang="en-US" sz="2800" dirty="0"/>
            </a:br>
            <a:r>
              <a:rPr lang="en-US" sz="2800" dirty="0"/>
              <a:t> </a:t>
            </a:r>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752725"/>
            <a:ext cx="7534275" cy="3571874"/>
          </a:xfrm>
        </p:spPr>
        <p:txBody>
          <a:bodyPr>
            <a:normAutofit/>
          </a:bodyPr>
          <a:lstStyle/>
          <a:p>
            <a:pPr marL="514350" indent="-514350">
              <a:buAutoNum type="arabicPeriod"/>
            </a:pPr>
            <a:r>
              <a:rPr lang="en-US" dirty="0"/>
              <a:t>Kept at its current level</a:t>
            </a:r>
          </a:p>
          <a:p>
            <a:pPr marL="514350" indent="-514350">
              <a:buAutoNum type="arabicPeriod"/>
            </a:pPr>
            <a:r>
              <a:rPr lang="en-US" dirty="0"/>
              <a:t>Increased</a:t>
            </a:r>
          </a:p>
          <a:p>
            <a:pPr marL="514350" indent="-514350">
              <a:buAutoNum type="arabicPeriod"/>
            </a:pPr>
            <a:r>
              <a:rPr lang="en-US" dirty="0"/>
              <a:t>Decreased.</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a:xfrm>
            <a:off x="0" y="1719262"/>
            <a:ext cx="711200" cy="244476"/>
          </a:xfrm>
        </p:spPr>
        <p:txBody>
          <a:bodyPr>
            <a:normAutofit lnSpcReduction="10000"/>
          </a:bodyPr>
          <a:lstStyle/>
          <a:p>
            <a:fld id="{20BC5037-A240-4F61-9152-036A0AF9E395}" type="slidenum">
              <a:rPr lang="en-US" smtClean="0"/>
              <a:t>33</a:t>
            </a:fld>
            <a:endParaRPr lang="en-US" dirty="0"/>
          </a:p>
        </p:txBody>
      </p:sp>
      <p:sp>
        <p:nvSpPr>
          <p:cNvPr id="6" name="TextBox 5">
            <a:extLst>
              <a:ext uri="{FF2B5EF4-FFF2-40B4-BE49-F238E27FC236}">
                <a16:creationId xmlns:a16="http://schemas.microsoft.com/office/drawing/2014/main" id="{8CA605D3-8F46-46BD-9536-B7EF4C1231A2}"/>
              </a:ext>
            </a:extLst>
          </p:cNvPr>
          <p:cNvSpPr txBox="1"/>
          <p:nvPr/>
        </p:nvSpPr>
        <p:spPr>
          <a:xfrm>
            <a:off x="1706880" y="5166932"/>
            <a:ext cx="944992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7" name="Footer Placeholder 6">
            <a:extLst>
              <a:ext uri="{FF2B5EF4-FFF2-40B4-BE49-F238E27FC236}">
                <a16:creationId xmlns:a16="http://schemas.microsoft.com/office/drawing/2014/main" id="{F96C9A2D-90A2-4FDD-A53E-1F4B4B5AF4EE}"/>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72226820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8C72-51F7-4604-A58D-829604E7E2ED}"/>
              </a:ext>
            </a:extLst>
          </p:cNvPr>
          <p:cNvSpPr>
            <a:spLocks noGrp="1"/>
          </p:cNvSpPr>
          <p:nvPr>
            <p:ph type="title"/>
          </p:nvPr>
        </p:nvSpPr>
        <p:spPr>
          <a:xfrm>
            <a:off x="457200" y="136256"/>
            <a:ext cx="11277600" cy="1032143"/>
          </a:xfrm>
        </p:spPr>
        <p:txBody>
          <a:bodyPr/>
          <a:lstStyle/>
          <a:p>
            <a:r>
              <a:rPr lang="en-US" dirty="0"/>
              <a:t>From State Court to Federal Court</a:t>
            </a:r>
          </a:p>
        </p:txBody>
      </p:sp>
      <p:sp>
        <p:nvSpPr>
          <p:cNvPr id="3" name="Content Placeholder 2">
            <a:extLst>
              <a:ext uri="{FF2B5EF4-FFF2-40B4-BE49-F238E27FC236}">
                <a16:creationId xmlns:a16="http://schemas.microsoft.com/office/drawing/2014/main" id="{9970F846-2747-4B6A-B4B4-83DF97892F4C}"/>
              </a:ext>
            </a:extLst>
          </p:cNvPr>
          <p:cNvSpPr>
            <a:spLocks noGrp="1"/>
          </p:cNvSpPr>
          <p:nvPr>
            <p:ph idx="1"/>
          </p:nvPr>
        </p:nvSpPr>
        <p:spPr/>
        <p:txBody>
          <a:bodyPr>
            <a:normAutofit lnSpcReduction="10000"/>
          </a:bodyPr>
          <a:lstStyle/>
          <a:p>
            <a:r>
              <a:rPr lang="en-US" dirty="0"/>
              <a:t>Over the course of American history, and particularly in the past century, there have been issues of state law that eventually became defined as issues of federal law.</a:t>
            </a:r>
          </a:p>
          <a:p>
            <a:r>
              <a:rPr lang="en-US" dirty="0"/>
              <a:t>Until the 1960s, for example, state officials were not bound by the 4</a:t>
            </a:r>
            <a:r>
              <a:rPr lang="en-US" baseline="30000" dirty="0"/>
              <a:t>th</a:t>
            </a:r>
            <a:r>
              <a:rPr lang="en-US" dirty="0"/>
              <a:t> Amendment prohibition on unreasonable search and seizure, and a person convicted in state court could not appeal the conviction to federal court on that basis. In </a:t>
            </a:r>
            <a:r>
              <a:rPr lang="en-US" i="1" dirty="0"/>
              <a:t>Mapp v. Ohio </a:t>
            </a:r>
            <a:r>
              <a:rPr lang="en-US" dirty="0"/>
              <a:t>(1961), the US Supreme Court overturned a state conviction for that reason, thereby creating a precedent for such appeals,</a:t>
            </a:r>
          </a:p>
          <a:p>
            <a:r>
              <a:rPr lang="en-US" dirty="0"/>
              <a:t>Same-sex marriage provides a more recent example. Marriage law is defined largely by the states and, at one time, entirely by the states. </a:t>
            </a:r>
          </a:p>
        </p:txBody>
      </p:sp>
      <p:sp>
        <p:nvSpPr>
          <p:cNvPr id="4" name="Footer Placeholder 3">
            <a:extLst>
              <a:ext uri="{FF2B5EF4-FFF2-40B4-BE49-F238E27FC236}">
                <a16:creationId xmlns:a16="http://schemas.microsoft.com/office/drawing/2014/main" id="{33615269-598B-4449-801B-D33334D0D8F2}"/>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CADF7AE7-0D2A-4FC0-8609-0E10C48AF230}"/>
              </a:ext>
            </a:extLst>
          </p:cNvPr>
          <p:cNvSpPr>
            <a:spLocks noGrp="1"/>
          </p:cNvSpPr>
          <p:nvPr>
            <p:ph type="sldNum" sz="quarter" idx="12"/>
          </p:nvPr>
        </p:nvSpPr>
        <p:spPr/>
        <p:txBody>
          <a:bodyPr>
            <a:normAutofit lnSpcReduction="10000"/>
          </a:bodyPr>
          <a:lstStyle/>
          <a:p>
            <a:fld id="{20BC5037-A240-4F61-9152-036A0AF9E395}" type="slidenum">
              <a:rPr lang="en-US" smtClean="0"/>
              <a:t>330</a:t>
            </a:fld>
            <a:endParaRPr lang="en-US"/>
          </a:p>
        </p:txBody>
      </p:sp>
    </p:spTree>
    <p:extLst>
      <p:ext uri="{BB962C8B-B14F-4D97-AF65-F5344CB8AC3E}">
        <p14:creationId xmlns:p14="http://schemas.microsoft.com/office/powerpoint/2010/main" val="58284828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CDDF-5CE0-4F08-9B68-CD81BDDA62A9}"/>
              </a:ext>
            </a:extLst>
          </p:cNvPr>
          <p:cNvSpPr>
            <a:spLocks noGrp="1"/>
          </p:cNvSpPr>
          <p:nvPr>
            <p:ph type="title"/>
          </p:nvPr>
        </p:nvSpPr>
        <p:spPr>
          <a:xfrm>
            <a:off x="589280" y="533400"/>
            <a:ext cx="10942320" cy="1524000"/>
          </a:xfrm>
        </p:spPr>
        <p:txBody>
          <a:bodyPr>
            <a:normAutofit/>
          </a:bodyPr>
          <a:lstStyle/>
          <a:p>
            <a:pPr>
              <a:defRPr/>
            </a:pPr>
            <a:r>
              <a:rPr lang="en-US" dirty="0">
                <a:ea typeface="+mj-ea"/>
                <a:cs typeface="+mj-cs"/>
              </a:rPr>
              <a:t>A State Issue Becomes a Federal Issue</a:t>
            </a:r>
          </a:p>
        </p:txBody>
      </p:sp>
      <p:sp>
        <p:nvSpPr>
          <p:cNvPr id="49155" name="Content Placeholder 2">
            <a:extLst>
              <a:ext uri="{FF2B5EF4-FFF2-40B4-BE49-F238E27FC236}">
                <a16:creationId xmlns:a16="http://schemas.microsoft.com/office/drawing/2014/main" id="{010FC2E6-74C0-45C3-96ED-325F5D05F0B2}"/>
              </a:ext>
            </a:extLst>
          </p:cNvPr>
          <p:cNvSpPr>
            <a:spLocks noGrp="1"/>
          </p:cNvSpPr>
          <p:nvPr>
            <p:ph idx="1"/>
          </p:nvPr>
        </p:nvSpPr>
        <p:spPr>
          <a:xfrm>
            <a:off x="1600200" y="1905000"/>
            <a:ext cx="9624848" cy="4572000"/>
          </a:xfrm>
        </p:spPr>
        <p:txBody>
          <a:bodyPr>
            <a:noAutofit/>
          </a:bodyPr>
          <a:lstStyle/>
          <a:p>
            <a:r>
              <a:rPr lang="en-US" altLang="en-US" sz="3200" b="1" i="1" dirty="0"/>
              <a:t>Obergefell v. Hodges </a:t>
            </a:r>
            <a:r>
              <a:rPr lang="en-US" altLang="en-US" sz="3200" b="1" dirty="0"/>
              <a:t>(2015)</a:t>
            </a:r>
          </a:p>
          <a:p>
            <a:r>
              <a:rPr lang="en-US" altLang="en-US" sz="2000" b="1" dirty="0"/>
              <a:t>Facts of the case: </a:t>
            </a:r>
            <a:r>
              <a:rPr lang="en-US" altLang="en-US" sz="2000" dirty="0"/>
              <a:t>James Obergefell and John Arthur were married in Maryland, which allowed same-sex marriages. While residing in Ohio, they tried to get their marriage recognized by the state of Ohio. It did not allow same-sex marriages and refused to recognize their marriage, which led them to file a lawsuit in Ohio state court. After losing the case, they appealed the decision as a violation of their rights under the US Constitution.</a:t>
            </a:r>
          </a:p>
          <a:p>
            <a:r>
              <a:rPr lang="en-US" altLang="en-US" sz="2000" b="1" dirty="0"/>
              <a:t>Supreme Court decision: </a:t>
            </a:r>
            <a:r>
              <a:rPr lang="en-US" altLang="en-US" sz="2000" dirty="0"/>
              <a:t>The U.S. Supreme Court in a 5-4 decision held that the right to marry is guaranteed to same-sex couples by both the due process clause and the equal protection clause of the Fourteenth Amendment .</a:t>
            </a:r>
          </a:p>
          <a:p>
            <a:r>
              <a:rPr lang="en-US" altLang="en-US" sz="2000" b="1" dirty="0"/>
              <a:t>The result: </a:t>
            </a:r>
            <a:r>
              <a:rPr lang="en-US" altLang="en-US" sz="2000" dirty="0"/>
              <a:t>States can no longer refuse to grant marriage licenses to, or fail to recognize the marriages of, same-sex couples.</a:t>
            </a:r>
          </a:p>
          <a:p>
            <a:endParaRPr lang="en-US" altLang="en-US" sz="2000" dirty="0"/>
          </a:p>
          <a:p>
            <a:r>
              <a:rPr lang="en-US" altLang="ja-JP" sz="2000" dirty="0"/>
              <a:t>.</a:t>
            </a:r>
            <a:endParaRPr lang="en-US" altLang="en-US" sz="2000" dirty="0"/>
          </a:p>
        </p:txBody>
      </p:sp>
      <p:sp>
        <p:nvSpPr>
          <p:cNvPr id="3" name="Footer Placeholder 2">
            <a:extLst>
              <a:ext uri="{FF2B5EF4-FFF2-40B4-BE49-F238E27FC236}">
                <a16:creationId xmlns:a16="http://schemas.microsoft.com/office/drawing/2014/main" id="{ABCD7E0E-15A6-4FEA-9E80-6DAF2CCA5238}"/>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365CEADB-5458-4CE4-BB96-FD629F0D686D}"/>
              </a:ext>
            </a:extLst>
          </p:cNvPr>
          <p:cNvSpPr>
            <a:spLocks noGrp="1"/>
          </p:cNvSpPr>
          <p:nvPr>
            <p:ph type="sldNum" sz="quarter" idx="12"/>
          </p:nvPr>
        </p:nvSpPr>
        <p:spPr/>
        <p:txBody>
          <a:bodyPr>
            <a:normAutofit lnSpcReduction="10000"/>
          </a:bodyPr>
          <a:lstStyle/>
          <a:p>
            <a:fld id="{F0C94032-CD4C-4C25-B0C2-CEC720522D92}" type="slidenum">
              <a:rPr kumimoji="0" lang="en-US" smtClean="0"/>
              <a:pPr/>
              <a:t>331</a:t>
            </a:fld>
            <a:endParaRPr kumimoji="0" lang="en-US" dirty="0">
              <a:solidFill>
                <a:srgbClr val="FFFFFF"/>
              </a:solidFill>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14, </a:t>
            </a:r>
          </a:p>
          <a:p>
            <a:pPr marL="0" indent="0" algn="ctr" defTabSz="457200">
              <a:spcBef>
                <a:spcPts val="1800"/>
              </a:spcBef>
              <a:spcAft>
                <a:spcPts val="0"/>
              </a:spcAft>
              <a:buNone/>
              <a:defRPr/>
            </a:pPr>
            <a:r>
              <a:rPr lang="en-US" altLang="en-US" sz="4400" b="1" dirty="0">
                <a:solidFill>
                  <a:srgbClr val="C00000"/>
                </a:solidFill>
                <a:latin typeface="Sanserif"/>
              </a:rPr>
              <a:t>Federal Judicial System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332</a:t>
            </a:fld>
            <a:endParaRPr lang="en-US" dirty="0">
              <a:solidFill>
                <a:srgbClr val="000000"/>
              </a:solidFill>
              <a:latin typeface="Sanserif"/>
            </a:endParaRPr>
          </a:p>
        </p:txBody>
      </p:sp>
    </p:spTree>
    <p:extLst>
      <p:ext uri="{BB962C8B-B14F-4D97-AF65-F5344CB8AC3E}">
        <p14:creationId xmlns:p14="http://schemas.microsoft.com/office/powerpoint/2010/main" val="112703472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3FE-ECBE-4D5B-BB5E-D6BE5C38EA5E}"/>
              </a:ext>
            </a:extLst>
          </p:cNvPr>
          <p:cNvSpPr>
            <a:spLocks noGrp="1"/>
          </p:cNvSpPr>
          <p:nvPr>
            <p:ph type="title"/>
          </p:nvPr>
        </p:nvSpPr>
        <p:spPr>
          <a:xfrm>
            <a:off x="777766" y="533400"/>
            <a:ext cx="10678509" cy="1600200"/>
          </a:xfrm>
        </p:spPr>
        <p:txBody>
          <a:bodyPr wrap="square" numCol="1" anchorCtr="0" compatLnSpc="1">
            <a:prstTxWarp prst="textNoShape">
              <a:avLst/>
            </a:prstTxWarp>
            <a:normAutofit fontScale="90000"/>
          </a:bodyPr>
          <a:lstStyle/>
          <a:p>
            <a:pPr algn="ctr" eaLnBrk="1" hangingPunct="1">
              <a:defRPr/>
            </a:pPr>
            <a:br>
              <a:rPr lang="en-US" altLang="en-US" dirty="0"/>
            </a:br>
            <a:br>
              <a:rPr lang="en-US" altLang="en-US" dirty="0"/>
            </a:br>
            <a:br>
              <a:rPr lang="en-US" altLang="en-US" dirty="0"/>
            </a:br>
            <a:br>
              <a:rPr lang="en-US" altLang="en-US" dirty="0"/>
            </a:br>
            <a:br>
              <a:rPr lang="en-US" altLang="en-US" dirty="0"/>
            </a:br>
            <a:br>
              <a:rPr lang="en-US" altLang="en-US" dirty="0"/>
            </a:br>
            <a:r>
              <a:rPr lang="en-US" altLang="en-US" sz="4400" dirty="0"/>
              <a:t>The U.S. Supreme Court has been called “the world’s most powerful court”</a:t>
            </a:r>
            <a:br>
              <a:rPr lang="en-US" altLang="en-US" sz="4400" dirty="0"/>
            </a:br>
            <a:br>
              <a:rPr lang="en-US" altLang="en-US" sz="4400"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p:txBody>
      </p:sp>
      <p:sp>
        <p:nvSpPr>
          <p:cNvPr id="51203" name="Content Placeholder 2">
            <a:extLst>
              <a:ext uri="{FF2B5EF4-FFF2-40B4-BE49-F238E27FC236}">
                <a16:creationId xmlns:a16="http://schemas.microsoft.com/office/drawing/2014/main" id="{7C0188FF-2313-4B1A-9C1E-1E1EA8643C16}"/>
              </a:ext>
            </a:extLst>
          </p:cNvPr>
          <p:cNvSpPr>
            <a:spLocks noGrp="1"/>
          </p:cNvSpPr>
          <p:nvPr>
            <p:ph idx="1"/>
          </p:nvPr>
        </p:nvSpPr>
        <p:spPr>
          <a:xfrm>
            <a:off x="1502979" y="2133600"/>
            <a:ext cx="9711559" cy="4343400"/>
          </a:xfrm>
        </p:spPr>
        <p:txBody>
          <a:bodyPr/>
          <a:lstStyle/>
          <a:p>
            <a:endParaRPr lang="en-US" altLang="en-US" sz="2200" dirty="0"/>
          </a:p>
          <a:p>
            <a:r>
              <a:rPr lang="ja-JP" altLang="en-US" sz="3600" dirty="0"/>
              <a:t>“</a:t>
            </a:r>
            <a:r>
              <a:rPr lang="en-US" altLang="ja-JP" sz="3600" dirty="0"/>
              <a:t>We are under a Constitution, but the Constitution is what the judges say it is.</a:t>
            </a:r>
            <a:r>
              <a:rPr lang="ja-JP" altLang="en-US" sz="3600" dirty="0"/>
              <a:t>”</a:t>
            </a:r>
            <a:endParaRPr lang="en-US" altLang="ja-JP" sz="3600" dirty="0"/>
          </a:p>
          <a:p>
            <a:endParaRPr lang="en-US" altLang="en-US" sz="2600" dirty="0"/>
          </a:p>
          <a:p>
            <a:r>
              <a:rPr lang="en-US" altLang="en-US" sz="2600" dirty="0"/>
              <a:t>		</a:t>
            </a:r>
            <a:r>
              <a:rPr lang="en-US" altLang="en-US" sz="2600" b="1" dirty="0"/>
              <a:t>Charles Evans Hughes</a:t>
            </a:r>
            <a:r>
              <a:rPr lang="en-US" altLang="en-US" sz="2600" dirty="0"/>
              <a:t>, associate justice (1910-				1916) and chief justice (1930-1941) of U.S. 				Supreme Court</a:t>
            </a:r>
          </a:p>
          <a:p>
            <a:endParaRPr lang="en-US" altLang="en-US" sz="2200" dirty="0"/>
          </a:p>
        </p:txBody>
      </p:sp>
      <p:sp>
        <p:nvSpPr>
          <p:cNvPr id="3" name="Footer Placeholder 2">
            <a:extLst>
              <a:ext uri="{FF2B5EF4-FFF2-40B4-BE49-F238E27FC236}">
                <a16:creationId xmlns:a16="http://schemas.microsoft.com/office/drawing/2014/main" id="{15675805-A04D-460D-9A95-ECF6A54266E2}"/>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EECA4E90-1ED5-4D03-AA7E-F1C6C0C3A81D}"/>
              </a:ext>
            </a:extLst>
          </p:cNvPr>
          <p:cNvSpPr>
            <a:spLocks noGrp="1"/>
          </p:cNvSpPr>
          <p:nvPr>
            <p:ph type="sldNum" sz="quarter" idx="12"/>
          </p:nvPr>
        </p:nvSpPr>
        <p:spPr/>
        <p:txBody>
          <a:bodyPr>
            <a:normAutofit lnSpcReduction="10000"/>
          </a:bodyPr>
          <a:lstStyle/>
          <a:p>
            <a:fld id="{F0C94032-CD4C-4C25-B0C2-CEC720522D92}" type="slidenum">
              <a:rPr kumimoji="0" lang="en-US" smtClean="0"/>
              <a:pPr/>
              <a:t>333</a:t>
            </a:fld>
            <a:endParaRPr kumimoji="0" lang="en-US" dirty="0">
              <a:solidFill>
                <a:srgbClr val="FFFFFF"/>
              </a:solidFill>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CB2C-9FDA-4149-8CB1-518F2C86708F}"/>
              </a:ext>
            </a:extLst>
          </p:cNvPr>
          <p:cNvSpPr>
            <a:spLocks noGrp="1"/>
          </p:cNvSpPr>
          <p:nvPr>
            <p:ph type="title"/>
          </p:nvPr>
        </p:nvSpPr>
        <p:spPr>
          <a:xfrm>
            <a:off x="115614" y="136256"/>
            <a:ext cx="11860722" cy="1335191"/>
          </a:xfrm>
        </p:spPr>
        <p:txBody>
          <a:bodyPr>
            <a:normAutofit/>
          </a:bodyPr>
          <a:lstStyle/>
          <a:p>
            <a:r>
              <a:rPr lang="en-US" dirty="0">
                <a:solidFill>
                  <a:schemeClr val="tx1"/>
                </a:solidFill>
              </a:rPr>
              <a:t>POLL: </a:t>
            </a:r>
            <a:r>
              <a:rPr lang="en-US" dirty="0"/>
              <a:t>What’s the main reason that the Supreme Court is more powerful than the highest court in most democracies?</a:t>
            </a:r>
          </a:p>
        </p:txBody>
      </p:sp>
      <p:sp>
        <p:nvSpPr>
          <p:cNvPr id="3" name="Content Placeholder 2">
            <a:extLst>
              <a:ext uri="{FF2B5EF4-FFF2-40B4-BE49-F238E27FC236}">
                <a16:creationId xmlns:a16="http://schemas.microsoft.com/office/drawing/2014/main" id="{C02BEAA7-34F1-47F8-AC92-9FF8B3D9DB5D}"/>
              </a:ext>
            </a:extLst>
          </p:cNvPr>
          <p:cNvSpPr>
            <a:spLocks noGrp="1"/>
          </p:cNvSpPr>
          <p:nvPr>
            <p:ph idx="1"/>
          </p:nvPr>
        </p:nvSpPr>
        <p:spPr/>
        <p:txBody>
          <a:bodyPr/>
          <a:lstStyle/>
          <a:p>
            <a:pPr marL="514350" indent="-514350">
              <a:buAutoNum type="arabicPeriod"/>
            </a:pPr>
            <a:r>
              <a:rPr lang="en-US" dirty="0"/>
              <a:t>Because the Supreme Court’s justices hold lifetime terms</a:t>
            </a:r>
          </a:p>
          <a:p>
            <a:pPr marL="514350" indent="-514350">
              <a:buAutoNum type="arabicPeriod"/>
            </a:pPr>
            <a:r>
              <a:rPr lang="en-US" dirty="0">
                <a:solidFill>
                  <a:srgbClr val="FF0000"/>
                </a:solidFill>
              </a:rPr>
              <a:t>Because of the US system of divided and limited powers</a:t>
            </a:r>
          </a:p>
          <a:p>
            <a:pPr marL="514350" indent="-514350">
              <a:buAutoNum type="arabicPeriod"/>
            </a:pPr>
            <a:r>
              <a:rPr lang="en-US" dirty="0"/>
              <a:t>Because the Supreme Court has the final say on constitutional issues</a:t>
            </a:r>
          </a:p>
          <a:p>
            <a:pPr marL="514350" indent="-514350">
              <a:buAutoNum type="arabicPeriod"/>
            </a:pPr>
            <a:r>
              <a:rPr lang="en-US" dirty="0"/>
              <a:t>Because the Supreme Court has a relatively small number of justices (nine)</a:t>
            </a:r>
          </a:p>
          <a:p>
            <a:pPr marL="514350" indent="-514350">
              <a:buAutoNum type="arabicPeriod"/>
            </a:pPr>
            <a:r>
              <a:rPr lang="en-US" dirty="0"/>
              <a:t>Because the Supreme Court has almost complete control over the cases it will hear</a:t>
            </a:r>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81BEF035-B1E2-44DB-A96F-BE91184872C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4F3911B6-ADE9-40F1-A24D-CF1FF58F1507}"/>
              </a:ext>
            </a:extLst>
          </p:cNvPr>
          <p:cNvSpPr>
            <a:spLocks noGrp="1"/>
          </p:cNvSpPr>
          <p:nvPr>
            <p:ph type="sldNum" sz="quarter" idx="12"/>
          </p:nvPr>
        </p:nvSpPr>
        <p:spPr/>
        <p:txBody>
          <a:bodyPr>
            <a:normAutofit lnSpcReduction="10000"/>
          </a:bodyPr>
          <a:lstStyle/>
          <a:p>
            <a:fld id="{20BC5037-A240-4F61-9152-036A0AF9E395}" type="slidenum">
              <a:rPr lang="en-US" smtClean="0"/>
              <a:t>334</a:t>
            </a:fld>
            <a:endParaRPr lang="en-US"/>
          </a:p>
        </p:txBody>
      </p:sp>
    </p:spTree>
    <p:extLst>
      <p:ext uri="{BB962C8B-B14F-4D97-AF65-F5344CB8AC3E}">
        <p14:creationId xmlns:p14="http://schemas.microsoft.com/office/powerpoint/2010/main" val="229797781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AD24-C738-4F6A-94AB-3BADFA5E03D4}"/>
              </a:ext>
            </a:extLst>
          </p:cNvPr>
          <p:cNvSpPr>
            <a:spLocks noGrp="1"/>
          </p:cNvSpPr>
          <p:nvPr>
            <p:ph type="title"/>
          </p:nvPr>
        </p:nvSpPr>
        <p:spPr/>
        <p:txBody>
          <a:bodyPr>
            <a:normAutofit fontScale="90000"/>
          </a:bodyPr>
          <a:lstStyle/>
          <a:p>
            <a:r>
              <a:rPr lang="en-US" dirty="0"/>
              <a:t>Why the Supreme Court is more powerful than the highest court in most democracies?</a:t>
            </a:r>
          </a:p>
        </p:txBody>
      </p:sp>
      <p:sp>
        <p:nvSpPr>
          <p:cNvPr id="3" name="Content Placeholder 2">
            <a:extLst>
              <a:ext uri="{FF2B5EF4-FFF2-40B4-BE49-F238E27FC236}">
                <a16:creationId xmlns:a16="http://schemas.microsoft.com/office/drawing/2014/main" id="{52351AB2-9546-4EDA-90FA-0DDF1E7FA2F1}"/>
              </a:ext>
            </a:extLst>
          </p:cNvPr>
          <p:cNvSpPr>
            <a:spLocks noGrp="1"/>
          </p:cNvSpPr>
          <p:nvPr>
            <p:ph idx="1"/>
          </p:nvPr>
        </p:nvSpPr>
        <p:spPr>
          <a:xfrm>
            <a:off x="609600" y="1788159"/>
            <a:ext cx="11277600" cy="4707233"/>
          </a:xfrm>
        </p:spPr>
        <p:txBody>
          <a:bodyPr>
            <a:normAutofit fontScale="77500" lnSpcReduction="20000"/>
          </a:bodyPr>
          <a:lstStyle/>
          <a:p>
            <a:r>
              <a:rPr lang="en-US" b="1" dirty="0"/>
              <a:t>Not the reason: </a:t>
            </a:r>
            <a:r>
              <a:rPr lang="en-US" dirty="0"/>
              <a:t>Judges in most other high courts also serve for lengthy periods, have final say on constitutional issues, are few in number, and have substantial control over the cases they hear.</a:t>
            </a:r>
          </a:p>
          <a:p>
            <a:r>
              <a:rPr lang="en-US" b="1" dirty="0"/>
              <a:t>The reason: </a:t>
            </a:r>
            <a:r>
              <a:rPr lang="en-US" dirty="0"/>
              <a:t>Compared with most democracies, the United States divides power more thoroughly (between three separate branches and then between the federal and state governments) and places more constitutional limits on the uses of power (for example, the Bill of Rights and the listing of Congress’s lawful powers).</a:t>
            </a:r>
          </a:p>
          <a:p>
            <a:r>
              <a:rPr lang="en-US" dirty="0"/>
              <a:t>These many divisions and limits are sources of legal disputes – for example, where does the power of the federal government end and the power of state governments begin.</a:t>
            </a:r>
          </a:p>
          <a:p>
            <a:r>
              <a:rPr lang="en-US" dirty="0"/>
              <a:t>The ultimate power to decide these legal disputes rests with the Supreme Court – it’s the reason it’s such an extraordinarily powerful court.</a:t>
            </a:r>
          </a:p>
          <a:p>
            <a:r>
              <a:rPr lang="en-US" dirty="0"/>
              <a:t>Most democracies have a unitary system (unlike the American states, regional governments in these democracies do not have sovereign authority) and have a parliamentary system (no division of executive and legislative authority). As a result, there are fewer disputes over constitutional authority.</a:t>
            </a:r>
          </a:p>
        </p:txBody>
      </p:sp>
      <p:sp>
        <p:nvSpPr>
          <p:cNvPr id="5" name="Slide Number Placeholder 4">
            <a:extLst>
              <a:ext uri="{FF2B5EF4-FFF2-40B4-BE49-F238E27FC236}">
                <a16:creationId xmlns:a16="http://schemas.microsoft.com/office/drawing/2014/main" id="{213D7AE5-B6BF-4F87-80F2-84AC45D17A23}"/>
              </a:ext>
            </a:extLst>
          </p:cNvPr>
          <p:cNvSpPr>
            <a:spLocks noGrp="1"/>
          </p:cNvSpPr>
          <p:nvPr>
            <p:ph type="sldNum" sz="quarter" idx="12"/>
          </p:nvPr>
        </p:nvSpPr>
        <p:spPr/>
        <p:txBody>
          <a:bodyPr>
            <a:normAutofit lnSpcReduction="10000"/>
          </a:bodyPr>
          <a:lstStyle/>
          <a:p>
            <a:fld id="{20BC5037-A240-4F61-9152-036A0AF9E395}" type="slidenum">
              <a:rPr lang="en-US" smtClean="0"/>
              <a:t>335</a:t>
            </a:fld>
            <a:endParaRPr lang="en-US"/>
          </a:p>
        </p:txBody>
      </p:sp>
      <p:sp>
        <p:nvSpPr>
          <p:cNvPr id="6" name="Footer Placeholder 5">
            <a:extLst>
              <a:ext uri="{FF2B5EF4-FFF2-40B4-BE49-F238E27FC236}">
                <a16:creationId xmlns:a16="http://schemas.microsoft.com/office/drawing/2014/main" id="{854E208E-18A3-4AFD-8212-96B70AE1651C}"/>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66809070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711A521-17E4-4D50-BE9A-8BFFFEB61C0C}"/>
              </a:ext>
            </a:extLst>
          </p:cNvPr>
          <p:cNvSpPr>
            <a:spLocks noGrp="1"/>
          </p:cNvSpPr>
          <p:nvPr>
            <p:ph type="title"/>
          </p:nvPr>
        </p:nvSpPr>
        <p:spPr>
          <a:xfrm>
            <a:off x="987972" y="387369"/>
            <a:ext cx="9869214" cy="1030269"/>
          </a:xfrm>
        </p:spPr>
        <p:txBody>
          <a:bodyPr>
            <a:normAutofit/>
          </a:bodyPr>
          <a:lstStyle/>
          <a:p>
            <a:r>
              <a:rPr lang="en-US" altLang="en-US" sz="2900" dirty="0">
                <a:latin typeface="Franklin Gothic Medium" panose="020B0603020102020204" pitchFamily="34" charset="0"/>
              </a:rPr>
              <a:t>Supreme Court has the power to decide disputes arising at each boundary of the US system of divided and limited power</a:t>
            </a:r>
            <a:endParaRPr lang="en-US" altLang="en-US" sz="2900" dirty="0"/>
          </a:p>
        </p:txBody>
      </p:sp>
      <p:sp>
        <p:nvSpPr>
          <p:cNvPr id="4" name="Rectangle 3">
            <a:extLst>
              <a:ext uri="{FF2B5EF4-FFF2-40B4-BE49-F238E27FC236}">
                <a16:creationId xmlns:a16="http://schemas.microsoft.com/office/drawing/2014/main" id="{2E1F8FE4-59AA-471E-AD24-CA34D1975F72}"/>
              </a:ext>
            </a:extLst>
          </p:cNvPr>
          <p:cNvSpPr/>
          <p:nvPr/>
        </p:nvSpPr>
        <p:spPr>
          <a:xfrm>
            <a:off x="3048000" y="2005013"/>
            <a:ext cx="60960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latin typeface="Franklin Gothic Medium" pitchFamily="34" charset="0"/>
              </a:rPr>
              <a:t>Executive</a:t>
            </a:r>
            <a:r>
              <a:rPr lang="en-US" dirty="0">
                <a:solidFill>
                  <a:prstClr val="white"/>
                </a:solidFill>
              </a:rPr>
              <a:t> power     Legislative power     Judicial power</a:t>
            </a:r>
          </a:p>
        </p:txBody>
      </p:sp>
      <p:sp>
        <p:nvSpPr>
          <p:cNvPr id="21" name="Freeform 20">
            <a:extLst>
              <a:ext uri="{FF2B5EF4-FFF2-40B4-BE49-F238E27FC236}">
                <a16:creationId xmlns:a16="http://schemas.microsoft.com/office/drawing/2014/main" id="{B110859C-ABED-4BC3-93B4-13BC66632DF8}"/>
              </a:ext>
            </a:extLst>
          </p:cNvPr>
          <p:cNvSpPr/>
          <p:nvPr/>
        </p:nvSpPr>
        <p:spPr>
          <a:xfrm rot="858855">
            <a:off x="4970885" y="2121946"/>
            <a:ext cx="372244" cy="750675"/>
          </a:xfrm>
          <a:custGeom>
            <a:avLst/>
            <a:gdLst>
              <a:gd name="connsiteX0" fmla="*/ 0 w 320604"/>
              <a:gd name="connsiteY0" fmla="*/ 0 h 661787"/>
              <a:gd name="connsiteX1" fmla="*/ 304800 w 320604"/>
              <a:gd name="connsiteY1" fmla="*/ 152400 h 661787"/>
              <a:gd name="connsiteX2" fmla="*/ 81280 w 320604"/>
              <a:gd name="connsiteY2" fmla="*/ 426720 h 661787"/>
              <a:gd name="connsiteX3" fmla="*/ 304800 w 320604"/>
              <a:gd name="connsiteY3" fmla="*/ 650240 h 661787"/>
              <a:gd name="connsiteX4" fmla="*/ 284480 w 320604"/>
              <a:gd name="connsiteY4" fmla="*/ 609600 h 661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04" h="661787">
                <a:moveTo>
                  <a:pt x="0" y="0"/>
                </a:moveTo>
                <a:cubicBezTo>
                  <a:pt x="145626" y="40640"/>
                  <a:pt x="291253" y="81280"/>
                  <a:pt x="304800" y="152400"/>
                </a:cubicBezTo>
                <a:cubicBezTo>
                  <a:pt x="318347" y="223520"/>
                  <a:pt x="81280" y="343747"/>
                  <a:pt x="81280" y="426720"/>
                </a:cubicBezTo>
                <a:cubicBezTo>
                  <a:pt x="81280" y="509693"/>
                  <a:pt x="270933" y="619760"/>
                  <a:pt x="304800" y="650240"/>
                </a:cubicBezTo>
                <a:cubicBezTo>
                  <a:pt x="338667" y="680720"/>
                  <a:pt x="311573" y="645160"/>
                  <a:pt x="284480" y="6096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2" name="Freeform 21">
            <a:extLst>
              <a:ext uri="{FF2B5EF4-FFF2-40B4-BE49-F238E27FC236}">
                <a16:creationId xmlns:a16="http://schemas.microsoft.com/office/drawing/2014/main" id="{A84484EF-2221-417C-B469-476484948EE4}"/>
              </a:ext>
            </a:extLst>
          </p:cNvPr>
          <p:cNvSpPr/>
          <p:nvPr/>
        </p:nvSpPr>
        <p:spPr>
          <a:xfrm rot="971558">
            <a:off x="7027864" y="2236789"/>
            <a:ext cx="376237" cy="630237"/>
          </a:xfrm>
          <a:custGeom>
            <a:avLst/>
            <a:gdLst>
              <a:gd name="connsiteX0" fmla="*/ 0 w 376251"/>
              <a:gd name="connsiteY0" fmla="*/ 0 h 629920"/>
              <a:gd name="connsiteX1" fmla="*/ 264160 w 376251"/>
              <a:gd name="connsiteY1" fmla="*/ 142240 h 629920"/>
              <a:gd name="connsiteX2" fmla="*/ 20320 w 376251"/>
              <a:gd name="connsiteY2" fmla="*/ 436880 h 629920"/>
              <a:gd name="connsiteX3" fmla="*/ 294640 w 376251"/>
              <a:gd name="connsiteY3" fmla="*/ 589280 h 629920"/>
              <a:gd name="connsiteX4" fmla="*/ 335280 w 376251"/>
              <a:gd name="connsiteY4" fmla="*/ 629920 h 629920"/>
              <a:gd name="connsiteX5" fmla="*/ 335280 w 376251"/>
              <a:gd name="connsiteY5" fmla="*/ 629920 h 629920"/>
              <a:gd name="connsiteX6" fmla="*/ 375920 w 376251"/>
              <a:gd name="connsiteY6" fmla="*/ 528320 h 629920"/>
              <a:gd name="connsiteX7" fmla="*/ 355600 w 376251"/>
              <a:gd name="connsiteY7" fmla="*/ 60960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51" h="629920">
                <a:moveTo>
                  <a:pt x="0" y="0"/>
                </a:moveTo>
                <a:cubicBezTo>
                  <a:pt x="130386" y="34713"/>
                  <a:pt x="260773" y="69427"/>
                  <a:pt x="264160" y="142240"/>
                </a:cubicBezTo>
                <a:cubicBezTo>
                  <a:pt x="267547" y="215053"/>
                  <a:pt x="15240" y="362374"/>
                  <a:pt x="20320" y="436880"/>
                </a:cubicBezTo>
                <a:cubicBezTo>
                  <a:pt x="25400" y="511386"/>
                  <a:pt x="242147" y="557107"/>
                  <a:pt x="294640" y="589280"/>
                </a:cubicBezTo>
                <a:cubicBezTo>
                  <a:pt x="347133" y="621453"/>
                  <a:pt x="335280" y="629920"/>
                  <a:pt x="335280" y="629920"/>
                </a:cubicBezTo>
                <a:lnTo>
                  <a:pt x="335280" y="629920"/>
                </a:lnTo>
                <a:cubicBezTo>
                  <a:pt x="342053" y="612987"/>
                  <a:pt x="372533" y="531707"/>
                  <a:pt x="375920" y="528320"/>
                </a:cubicBezTo>
                <a:cubicBezTo>
                  <a:pt x="379307" y="524933"/>
                  <a:pt x="355600" y="609600"/>
                  <a:pt x="355600" y="6096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 name="Rectangle 22">
            <a:extLst>
              <a:ext uri="{FF2B5EF4-FFF2-40B4-BE49-F238E27FC236}">
                <a16:creationId xmlns:a16="http://schemas.microsoft.com/office/drawing/2014/main" id="{25DFEF42-238B-4A53-BE24-5142CDE18D51}"/>
              </a:ext>
            </a:extLst>
          </p:cNvPr>
          <p:cNvSpPr/>
          <p:nvPr/>
        </p:nvSpPr>
        <p:spPr>
          <a:xfrm>
            <a:off x="3841750" y="3506788"/>
            <a:ext cx="4191000" cy="914400"/>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prstClr val="white"/>
                </a:solidFill>
                <a:latin typeface="Franklin Gothic Medium" pitchFamily="34" charset="0"/>
              </a:rPr>
              <a:t>National power        State power</a:t>
            </a:r>
          </a:p>
        </p:txBody>
      </p:sp>
      <p:sp>
        <p:nvSpPr>
          <p:cNvPr id="24" name="Freeform 23">
            <a:extLst>
              <a:ext uri="{FF2B5EF4-FFF2-40B4-BE49-F238E27FC236}">
                <a16:creationId xmlns:a16="http://schemas.microsoft.com/office/drawing/2014/main" id="{C51E9683-6AA6-444D-B2BB-9ED362378801}"/>
              </a:ext>
            </a:extLst>
          </p:cNvPr>
          <p:cNvSpPr/>
          <p:nvPr/>
        </p:nvSpPr>
        <p:spPr>
          <a:xfrm rot="1092173">
            <a:off x="5891214" y="4665664"/>
            <a:ext cx="409575" cy="757237"/>
          </a:xfrm>
          <a:custGeom>
            <a:avLst/>
            <a:gdLst>
              <a:gd name="connsiteX0" fmla="*/ 5 w 408313"/>
              <a:gd name="connsiteY0" fmla="*/ 0 h 756786"/>
              <a:gd name="connsiteX1" fmla="*/ 355605 w 408313"/>
              <a:gd name="connsiteY1" fmla="*/ 243840 h 756786"/>
              <a:gd name="connsiteX2" fmla="*/ 5 w 408313"/>
              <a:gd name="connsiteY2" fmla="*/ 487680 h 756786"/>
              <a:gd name="connsiteX3" fmla="*/ 365765 w 408313"/>
              <a:gd name="connsiteY3" fmla="*/ 721360 h 756786"/>
              <a:gd name="connsiteX4" fmla="*/ 386085 w 408313"/>
              <a:gd name="connsiteY4" fmla="*/ 751840 h 75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13" h="756786">
                <a:moveTo>
                  <a:pt x="5" y="0"/>
                </a:moveTo>
                <a:cubicBezTo>
                  <a:pt x="177805" y="81280"/>
                  <a:pt x="355605" y="162560"/>
                  <a:pt x="355605" y="243840"/>
                </a:cubicBezTo>
                <a:cubicBezTo>
                  <a:pt x="355605" y="325120"/>
                  <a:pt x="-1688" y="408093"/>
                  <a:pt x="5" y="487680"/>
                </a:cubicBezTo>
                <a:cubicBezTo>
                  <a:pt x="1698" y="567267"/>
                  <a:pt x="301418" y="677333"/>
                  <a:pt x="365765" y="721360"/>
                </a:cubicBezTo>
                <a:cubicBezTo>
                  <a:pt x="430112" y="765387"/>
                  <a:pt x="408098" y="758613"/>
                  <a:pt x="386085" y="75184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5" name="Straight Connector 4">
            <a:extLst>
              <a:ext uri="{FF2B5EF4-FFF2-40B4-BE49-F238E27FC236}">
                <a16:creationId xmlns:a16="http://schemas.microsoft.com/office/drawing/2014/main" id="{A177E4BA-A1F4-4146-8E75-D45E80C15F8E}"/>
              </a:ext>
            </a:extLst>
          </p:cNvPr>
          <p:cNvCxnSpPr/>
          <p:nvPr/>
        </p:nvCxnSpPr>
        <p:spPr>
          <a:xfrm>
            <a:off x="1600200" y="304800"/>
            <a:ext cx="9067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2157B3F-4F6C-48DF-BC80-01B73915D30F}"/>
              </a:ext>
            </a:extLst>
          </p:cNvPr>
          <p:cNvSpPr/>
          <p:nvPr/>
        </p:nvSpPr>
        <p:spPr>
          <a:xfrm>
            <a:off x="3048000" y="4876800"/>
            <a:ext cx="5867400" cy="685800"/>
          </a:xfrm>
          <a:prstGeom prst="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latin typeface="Franklin Gothic Medium" pitchFamily="34" charset="0"/>
              </a:rPr>
              <a:t>Government power        Individual righ</a:t>
            </a:r>
            <a:r>
              <a:rPr lang="en-US" dirty="0">
                <a:solidFill>
                  <a:prstClr val="white"/>
                </a:solidFill>
              </a:rPr>
              <a:t>ts</a:t>
            </a:r>
          </a:p>
        </p:txBody>
      </p:sp>
      <p:sp>
        <p:nvSpPr>
          <p:cNvPr id="16" name="Freeform 20">
            <a:extLst>
              <a:ext uri="{FF2B5EF4-FFF2-40B4-BE49-F238E27FC236}">
                <a16:creationId xmlns:a16="http://schemas.microsoft.com/office/drawing/2014/main" id="{9AAAAF88-1308-4262-A3A1-1344769B5B38}"/>
              </a:ext>
            </a:extLst>
          </p:cNvPr>
          <p:cNvSpPr/>
          <p:nvPr/>
        </p:nvSpPr>
        <p:spPr>
          <a:xfrm rot="858855">
            <a:off x="5935664" y="3671889"/>
            <a:ext cx="320675" cy="661987"/>
          </a:xfrm>
          <a:custGeom>
            <a:avLst/>
            <a:gdLst>
              <a:gd name="connsiteX0" fmla="*/ 0 w 320604"/>
              <a:gd name="connsiteY0" fmla="*/ 0 h 661787"/>
              <a:gd name="connsiteX1" fmla="*/ 304800 w 320604"/>
              <a:gd name="connsiteY1" fmla="*/ 152400 h 661787"/>
              <a:gd name="connsiteX2" fmla="*/ 81280 w 320604"/>
              <a:gd name="connsiteY2" fmla="*/ 426720 h 661787"/>
              <a:gd name="connsiteX3" fmla="*/ 304800 w 320604"/>
              <a:gd name="connsiteY3" fmla="*/ 650240 h 661787"/>
              <a:gd name="connsiteX4" fmla="*/ 284480 w 320604"/>
              <a:gd name="connsiteY4" fmla="*/ 609600 h 661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04" h="661787">
                <a:moveTo>
                  <a:pt x="0" y="0"/>
                </a:moveTo>
                <a:cubicBezTo>
                  <a:pt x="145626" y="40640"/>
                  <a:pt x="291253" y="81280"/>
                  <a:pt x="304800" y="152400"/>
                </a:cubicBezTo>
                <a:cubicBezTo>
                  <a:pt x="318347" y="223520"/>
                  <a:pt x="81280" y="343747"/>
                  <a:pt x="81280" y="426720"/>
                </a:cubicBezTo>
                <a:cubicBezTo>
                  <a:pt x="81280" y="509693"/>
                  <a:pt x="270933" y="619760"/>
                  <a:pt x="304800" y="650240"/>
                </a:cubicBezTo>
                <a:cubicBezTo>
                  <a:pt x="338667" y="680720"/>
                  <a:pt x="311573" y="645160"/>
                  <a:pt x="284480" y="6096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7" name="Freeform 20">
            <a:extLst>
              <a:ext uri="{FF2B5EF4-FFF2-40B4-BE49-F238E27FC236}">
                <a16:creationId xmlns:a16="http://schemas.microsoft.com/office/drawing/2014/main" id="{6C4B7716-E430-429E-9C4B-2A27F327C6FF}"/>
              </a:ext>
            </a:extLst>
          </p:cNvPr>
          <p:cNvSpPr/>
          <p:nvPr/>
        </p:nvSpPr>
        <p:spPr>
          <a:xfrm rot="858855">
            <a:off x="5975351" y="4943475"/>
            <a:ext cx="320675" cy="661988"/>
          </a:xfrm>
          <a:custGeom>
            <a:avLst/>
            <a:gdLst>
              <a:gd name="connsiteX0" fmla="*/ 0 w 320604"/>
              <a:gd name="connsiteY0" fmla="*/ 0 h 661787"/>
              <a:gd name="connsiteX1" fmla="*/ 304800 w 320604"/>
              <a:gd name="connsiteY1" fmla="*/ 152400 h 661787"/>
              <a:gd name="connsiteX2" fmla="*/ 81280 w 320604"/>
              <a:gd name="connsiteY2" fmla="*/ 426720 h 661787"/>
              <a:gd name="connsiteX3" fmla="*/ 304800 w 320604"/>
              <a:gd name="connsiteY3" fmla="*/ 650240 h 661787"/>
              <a:gd name="connsiteX4" fmla="*/ 284480 w 320604"/>
              <a:gd name="connsiteY4" fmla="*/ 609600 h 661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04" h="661787">
                <a:moveTo>
                  <a:pt x="0" y="0"/>
                </a:moveTo>
                <a:cubicBezTo>
                  <a:pt x="145626" y="40640"/>
                  <a:pt x="291253" y="81280"/>
                  <a:pt x="304800" y="152400"/>
                </a:cubicBezTo>
                <a:cubicBezTo>
                  <a:pt x="318347" y="223520"/>
                  <a:pt x="81280" y="343747"/>
                  <a:pt x="81280" y="426720"/>
                </a:cubicBezTo>
                <a:cubicBezTo>
                  <a:pt x="81280" y="509693"/>
                  <a:pt x="270933" y="619760"/>
                  <a:pt x="304800" y="650240"/>
                </a:cubicBezTo>
                <a:cubicBezTo>
                  <a:pt x="338667" y="680720"/>
                  <a:pt x="311573" y="645160"/>
                  <a:pt x="284480" y="6096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Footer Placeholder 1">
            <a:extLst>
              <a:ext uri="{FF2B5EF4-FFF2-40B4-BE49-F238E27FC236}">
                <a16:creationId xmlns:a16="http://schemas.microsoft.com/office/drawing/2014/main" id="{02AA9038-CA0C-4802-8D0D-A5ECAC0BD902}"/>
              </a:ext>
            </a:extLst>
          </p:cNvPr>
          <p:cNvSpPr>
            <a:spLocks noGrp="1"/>
          </p:cNvSpPr>
          <p:nvPr>
            <p:ph type="ftr" sz="quarter" idx="11"/>
          </p:nvPr>
        </p:nvSpPr>
        <p:spPr/>
        <p:txBody>
          <a:bodyPr/>
          <a:lstStyle/>
          <a:p>
            <a:r>
              <a:rPr kumimoji="0" lang="en-US"/>
              <a:t>© Thomas E. Patterson</a:t>
            </a:r>
          </a:p>
        </p:txBody>
      </p:sp>
      <p:sp>
        <p:nvSpPr>
          <p:cNvPr id="3" name="Slide Number Placeholder 2">
            <a:extLst>
              <a:ext uri="{FF2B5EF4-FFF2-40B4-BE49-F238E27FC236}">
                <a16:creationId xmlns:a16="http://schemas.microsoft.com/office/drawing/2014/main" id="{11BCB6FC-5DD1-4499-B644-7E98C34CF5E8}"/>
              </a:ext>
            </a:extLst>
          </p:cNvPr>
          <p:cNvSpPr>
            <a:spLocks noGrp="1"/>
          </p:cNvSpPr>
          <p:nvPr>
            <p:ph type="sldNum" sz="quarter" idx="12"/>
          </p:nvPr>
        </p:nvSpPr>
        <p:spPr/>
        <p:txBody>
          <a:bodyPr>
            <a:normAutofit lnSpcReduction="10000"/>
          </a:bodyPr>
          <a:lstStyle/>
          <a:p>
            <a:fld id="{F0C94032-CD4C-4C25-B0C2-CEC720522D92}" type="slidenum">
              <a:rPr kumimoji="0" lang="en-US" smtClean="0"/>
              <a:pPr/>
              <a:t>336</a:t>
            </a:fld>
            <a:endParaRPr kumimoji="0" lang="en-US" dirty="0">
              <a:solidFill>
                <a:srgbClr val="FFFFFF"/>
              </a:solidFill>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14, </a:t>
            </a:r>
          </a:p>
          <a:p>
            <a:pPr marL="0" indent="0" algn="ctr" defTabSz="457200">
              <a:spcBef>
                <a:spcPts val="1800"/>
              </a:spcBef>
              <a:spcAft>
                <a:spcPts val="0"/>
              </a:spcAft>
              <a:buNone/>
              <a:defRPr/>
            </a:pPr>
            <a:r>
              <a:rPr lang="en-US" altLang="en-US" sz="4400" b="1" dirty="0">
                <a:solidFill>
                  <a:srgbClr val="C00000"/>
                </a:solidFill>
                <a:latin typeface="Sanserif"/>
              </a:rPr>
              <a:t>Federal Judicial System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337</a:t>
            </a:fld>
            <a:endParaRPr lang="en-US" dirty="0">
              <a:solidFill>
                <a:srgbClr val="000000"/>
              </a:solidFill>
              <a:latin typeface="Sanserif"/>
            </a:endParaRPr>
          </a:p>
        </p:txBody>
      </p:sp>
    </p:spTree>
    <p:extLst>
      <p:ext uri="{BB962C8B-B14F-4D97-AF65-F5344CB8AC3E}">
        <p14:creationId xmlns:p14="http://schemas.microsoft.com/office/powerpoint/2010/main" val="349282545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AD24-C738-4F6A-94AB-3BADFA5E03D4}"/>
              </a:ext>
            </a:extLst>
          </p:cNvPr>
          <p:cNvSpPr>
            <a:spLocks noGrp="1"/>
          </p:cNvSpPr>
          <p:nvPr>
            <p:ph type="title"/>
          </p:nvPr>
        </p:nvSpPr>
        <p:spPr/>
        <p:txBody>
          <a:bodyPr>
            <a:normAutofit/>
          </a:bodyPr>
          <a:lstStyle/>
          <a:p>
            <a:r>
              <a:rPr lang="en-US" dirty="0"/>
              <a:t>Partisanship &amp; Supreme Court </a:t>
            </a:r>
          </a:p>
        </p:txBody>
      </p:sp>
      <p:sp>
        <p:nvSpPr>
          <p:cNvPr id="3" name="Content Placeholder 2">
            <a:extLst>
              <a:ext uri="{FF2B5EF4-FFF2-40B4-BE49-F238E27FC236}">
                <a16:creationId xmlns:a16="http://schemas.microsoft.com/office/drawing/2014/main" id="{52351AB2-9546-4EDA-90FA-0DDF1E7FA2F1}"/>
              </a:ext>
            </a:extLst>
          </p:cNvPr>
          <p:cNvSpPr>
            <a:spLocks noGrp="1"/>
          </p:cNvSpPr>
          <p:nvPr>
            <p:ph idx="1"/>
          </p:nvPr>
        </p:nvSpPr>
        <p:spPr>
          <a:xfrm>
            <a:off x="609600" y="1516697"/>
            <a:ext cx="11277600" cy="4978695"/>
          </a:xfrm>
        </p:spPr>
        <p:txBody>
          <a:bodyPr>
            <a:normAutofit fontScale="92500" lnSpcReduction="10000"/>
          </a:bodyPr>
          <a:lstStyle/>
          <a:p>
            <a:r>
              <a:rPr lang="en-US" sz="2400" b="1" dirty="0"/>
              <a:t>The Supreme Court is both </a:t>
            </a:r>
            <a:r>
              <a:rPr lang="en-US" sz="2400" dirty="0"/>
              <a:t>–</a:t>
            </a:r>
          </a:p>
          <a:p>
            <a:r>
              <a:rPr lang="en-US" dirty="0"/>
              <a:t>	</a:t>
            </a:r>
            <a:r>
              <a:rPr lang="en-US" sz="2200" b="1" dirty="0"/>
              <a:t>a legal institution </a:t>
            </a:r>
            <a:r>
              <a:rPr lang="en-US" sz="2200" dirty="0"/>
              <a:t>– it decides cases within the context of law</a:t>
            </a:r>
          </a:p>
          <a:p>
            <a:r>
              <a:rPr lang="en-US" sz="2200" dirty="0"/>
              <a:t>	</a:t>
            </a:r>
            <a:r>
              <a:rPr lang="en-US" sz="2200" b="1" dirty="0"/>
              <a:t>a political institution </a:t>
            </a:r>
            <a:r>
              <a:rPr lang="en-US" sz="2200" dirty="0"/>
              <a:t>– although officials of a separate branch of government, 	justices are chosen through a political process (nominated by the president, 	confirmed by majority vote of Senate)</a:t>
            </a:r>
          </a:p>
          <a:p>
            <a:r>
              <a:rPr lang="en-US" sz="2400" dirty="0"/>
              <a:t>Studies have found that the partisan background (whether a Republican or Democrat before appointment to the bench) is a stronger predicter of the decisions of Supreme Court justices than those of lower-court federal judges. </a:t>
            </a:r>
          </a:p>
          <a:p>
            <a:r>
              <a:rPr lang="en-US" sz="2400" dirty="0"/>
              <a:t>Important recent Supreme Court rulings support that finding. Many of the rulings  have been decided with all or most Republican-appointed judges on one side of the issue and Democratic-appointed judges on the other side. Examples include:</a:t>
            </a:r>
          </a:p>
          <a:p>
            <a:r>
              <a:rPr lang="en-US" sz="2400" dirty="0"/>
              <a:t>	</a:t>
            </a:r>
            <a:r>
              <a:rPr lang="en-US" sz="2200" i="1" dirty="0"/>
              <a:t>Crawford v. Marion County </a:t>
            </a:r>
            <a:r>
              <a:rPr lang="en-US" sz="2200" dirty="0"/>
              <a:t>(voter ID laws); </a:t>
            </a:r>
            <a:r>
              <a:rPr lang="en-US" sz="2200" i="1" dirty="0"/>
              <a:t>Citizens United</a:t>
            </a:r>
            <a:r>
              <a:rPr lang="en-US" sz="2200" dirty="0"/>
              <a:t> (campaign 	finance); </a:t>
            </a:r>
            <a:r>
              <a:rPr lang="en-US" sz="2200" i="1" dirty="0"/>
              <a:t>Shelby County v. Holder </a:t>
            </a:r>
            <a:r>
              <a:rPr lang="en-US" sz="2200" dirty="0"/>
              <a:t>(Voting Rights Act); </a:t>
            </a:r>
            <a:r>
              <a:rPr lang="en-US" sz="2200" i="1" dirty="0"/>
              <a:t>Obergefell v. Hodges </a:t>
            </a:r>
            <a:r>
              <a:rPr lang="en-US" sz="2200" dirty="0"/>
              <a:t>	(same-sex marriage); </a:t>
            </a:r>
            <a:r>
              <a:rPr lang="en-US" sz="2200" i="1" dirty="0"/>
              <a:t>Fisher v. University of Texas </a:t>
            </a:r>
            <a:r>
              <a:rPr lang="en-US" sz="2200" dirty="0"/>
              <a:t>(affirmative action); </a:t>
            </a:r>
            <a:r>
              <a:rPr lang="en-US" sz="2200" i="1" dirty="0" err="1"/>
              <a:t>Rucho</a:t>
            </a:r>
            <a:r>
              <a:rPr lang="en-US" sz="2200" i="1" dirty="0"/>
              <a:t> v. 	Common Cause</a:t>
            </a:r>
            <a:r>
              <a:rPr lang="en-US" sz="2200" dirty="0"/>
              <a:t> (partisan gerrymandering) </a:t>
            </a:r>
          </a:p>
        </p:txBody>
      </p:sp>
      <p:sp>
        <p:nvSpPr>
          <p:cNvPr id="5" name="Slide Number Placeholder 4">
            <a:extLst>
              <a:ext uri="{FF2B5EF4-FFF2-40B4-BE49-F238E27FC236}">
                <a16:creationId xmlns:a16="http://schemas.microsoft.com/office/drawing/2014/main" id="{213D7AE5-B6BF-4F87-80F2-84AC45D17A23}"/>
              </a:ext>
            </a:extLst>
          </p:cNvPr>
          <p:cNvSpPr>
            <a:spLocks noGrp="1"/>
          </p:cNvSpPr>
          <p:nvPr>
            <p:ph type="sldNum" sz="quarter" idx="12"/>
          </p:nvPr>
        </p:nvSpPr>
        <p:spPr/>
        <p:txBody>
          <a:bodyPr>
            <a:normAutofit lnSpcReduction="10000"/>
          </a:bodyPr>
          <a:lstStyle/>
          <a:p>
            <a:fld id="{20BC5037-A240-4F61-9152-036A0AF9E395}" type="slidenum">
              <a:rPr lang="en-US" smtClean="0"/>
              <a:t>338</a:t>
            </a:fld>
            <a:endParaRPr lang="en-US"/>
          </a:p>
        </p:txBody>
      </p:sp>
      <p:sp>
        <p:nvSpPr>
          <p:cNvPr id="6" name="Footer Placeholder 5">
            <a:extLst>
              <a:ext uri="{FF2B5EF4-FFF2-40B4-BE49-F238E27FC236}">
                <a16:creationId xmlns:a16="http://schemas.microsoft.com/office/drawing/2014/main" id="{A7B66D8F-8BB5-472C-B5B7-C1E3BAB32785}"/>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77324816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CB2C-9FDA-4149-8CB1-518F2C86708F}"/>
              </a:ext>
            </a:extLst>
          </p:cNvPr>
          <p:cNvSpPr>
            <a:spLocks noGrp="1"/>
          </p:cNvSpPr>
          <p:nvPr>
            <p:ph type="title"/>
          </p:nvPr>
        </p:nvSpPr>
        <p:spPr>
          <a:xfrm>
            <a:off x="115614" y="136256"/>
            <a:ext cx="11860722" cy="1335191"/>
          </a:xfrm>
        </p:spPr>
        <p:txBody>
          <a:bodyPr>
            <a:normAutofit/>
          </a:bodyPr>
          <a:lstStyle/>
          <a:p>
            <a:r>
              <a:rPr lang="en-US" sz="2800" dirty="0">
                <a:solidFill>
                  <a:schemeClr val="tx1"/>
                </a:solidFill>
              </a:rPr>
              <a:t>POLL: </a:t>
            </a:r>
            <a:r>
              <a:rPr lang="en-US" sz="2800" dirty="0"/>
              <a:t>Why does the partisan background of judges have more influence on Supreme Court decisions than those of lower federal courts?</a:t>
            </a:r>
          </a:p>
        </p:txBody>
      </p:sp>
      <p:sp>
        <p:nvSpPr>
          <p:cNvPr id="3" name="Content Placeholder 2">
            <a:extLst>
              <a:ext uri="{FF2B5EF4-FFF2-40B4-BE49-F238E27FC236}">
                <a16:creationId xmlns:a16="http://schemas.microsoft.com/office/drawing/2014/main" id="{C02BEAA7-34F1-47F8-AC92-9FF8B3D9DB5D}"/>
              </a:ext>
            </a:extLst>
          </p:cNvPr>
          <p:cNvSpPr>
            <a:spLocks noGrp="1"/>
          </p:cNvSpPr>
          <p:nvPr>
            <p:ph idx="1"/>
          </p:nvPr>
        </p:nvSpPr>
        <p:spPr/>
        <p:txBody>
          <a:bodyPr>
            <a:normAutofit fontScale="92500" lnSpcReduction="10000"/>
          </a:bodyPr>
          <a:lstStyle/>
          <a:p>
            <a:pPr marL="514350" indent="-514350">
              <a:buAutoNum type="arabicPeriod"/>
            </a:pPr>
            <a:r>
              <a:rPr lang="en-US" dirty="0"/>
              <a:t>Because presidents are more likely to nominate strong partisans to the Supreme Court than to the lower courts.</a:t>
            </a:r>
          </a:p>
          <a:p>
            <a:pPr marL="514350" indent="-514350">
              <a:buAutoNum type="arabicPeriod"/>
            </a:pPr>
            <a:r>
              <a:rPr lang="en-US" dirty="0"/>
              <a:t>Because Supreme Court justices, more so than lower court judges, know that they are determining national policy with their rulings.</a:t>
            </a:r>
          </a:p>
          <a:p>
            <a:pPr marL="514350" indent="-514350">
              <a:buAutoNum type="arabicPeriod"/>
            </a:pPr>
            <a:r>
              <a:rPr lang="en-US" dirty="0">
                <a:solidFill>
                  <a:srgbClr val="FF0000"/>
                </a:solidFill>
              </a:rPr>
              <a:t>Because cases that reach the Supreme Court are less clear-cut in terms of which side in a case has the better legal argument.</a:t>
            </a:r>
          </a:p>
          <a:p>
            <a:pPr marL="514350" indent="-514350">
              <a:buAutoNum type="arabicPeriod"/>
            </a:pPr>
            <a:r>
              <a:rPr lang="en-US" dirty="0"/>
              <a:t>Because the Supreme Court faces more political pressure (e.g., from the president, members of Congress, vocal interest groups) than do lower courts when an important case is being heard.</a:t>
            </a:r>
          </a:p>
          <a:p>
            <a:pPr marL="514350" indent="-514350">
              <a:buAutoNum type="arabicPeriod"/>
            </a:pPr>
            <a:r>
              <a:rPr lang="en-US" dirty="0"/>
              <a:t>Because Supreme Court justices have lifetime terms and know that they cannot be removed from office for a decision they make.</a:t>
            </a:r>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81BEF035-B1E2-44DB-A96F-BE91184872C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4F3911B6-ADE9-40F1-A24D-CF1FF58F1507}"/>
              </a:ext>
            </a:extLst>
          </p:cNvPr>
          <p:cNvSpPr>
            <a:spLocks noGrp="1"/>
          </p:cNvSpPr>
          <p:nvPr>
            <p:ph type="sldNum" sz="quarter" idx="12"/>
          </p:nvPr>
        </p:nvSpPr>
        <p:spPr/>
        <p:txBody>
          <a:bodyPr>
            <a:normAutofit lnSpcReduction="10000"/>
          </a:bodyPr>
          <a:lstStyle/>
          <a:p>
            <a:fld id="{20BC5037-A240-4F61-9152-036A0AF9E395}" type="slidenum">
              <a:rPr lang="en-US" smtClean="0"/>
              <a:t>339</a:t>
            </a:fld>
            <a:endParaRPr lang="en-US"/>
          </a:p>
        </p:txBody>
      </p:sp>
    </p:spTree>
    <p:extLst>
      <p:ext uri="{BB962C8B-B14F-4D97-AF65-F5344CB8AC3E}">
        <p14:creationId xmlns:p14="http://schemas.microsoft.com/office/powerpoint/2010/main" val="211678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019881"/>
          </a:xfrm>
        </p:spPr>
        <p:txBody>
          <a:bodyPr>
            <a:normAutofit/>
          </a:bodyPr>
          <a:lstStyle/>
          <a:p>
            <a:r>
              <a:rPr lang="en-US" b="1" dirty="0">
                <a:solidFill>
                  <a:srgbClr val="C00000"/>
                </a:solidFill>
              </a:rPr>
              <a:t>Americans’ opinions on immigration level </a:t>
            </a:r>
            <a:r>
              <a:rPr lang="en-US" dirty="0"/>
              <a:t>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extLst>
              <p:ext uri="{D42A27DB-BD31-4B8C-83A1-F6EECF244321}">
                <p14:modId xmlns:p14="http://schemas.microsoft.com/office/powerpoint/2010/main" val="2159414318"/>
              </p:ext>
            </p:extLst>
          </p:nvPr>
        </p:nvGraphicFramePr>
        <p:xfrm>
          <a:off x="762000" y="1590040"/>
          <a:ext cx="1097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34</a:t>
            </a:fld>
            <a:endParaRPr lang="en-US"/>
          </a:p>
        </p:txBody>
      </p:sp>
      <p:sp>
        <p:nvSpPr>
          <p:cNvPr id="3" name="TextBox 2">
            <a:extLst>
              <a:ext uri="{FF2B5EF4-FFF2-40B4-BE49-F238E27FC236}">
                <a16:creationId xmlns:a16="http://schemas.microsoft.com/office/drawing/2014/main" id="{3F552FEE-E280-412A-8352-F2EC8FCE5949}"/>
              </a:ext>
            </a:extLst>
          </p:cNvPr>
          <p:cNvSpPr txBox="1"/>
          <p:nvPr/>
        </p:nvSpPr>
        <p:spPr>
          <a:xfrm>
            <a:off x="135172" y="6273579"/>
            <a:ext cx="4190337" cy="276999"/>
          </a:xfrm>
          <a:prstGeom prst="rect">
            <a:avLst/>
          </a:prstGeom>
          <a:noFill/>
        </p:spPr>
        <p:txBody>
          <a:bodyPr wrap="square" rtlCol="0">
            <a:spAutoFit/>
          </a:bodyPr>
          <a:lstStyle/>
          <a:p>
            <a:r>
              <a:rPr lang="en-US" sz="1200" dirty="0"/>
              <a:t>Source: Gallup poll, 2021</a:t>
            </a:r>
          </a:p>
        </p:txBody>
      </p:sp>
    </p:spTree>
    <p:extLst>
      <p:ext uri="{BB962C8B-B14F-4D97-AF65-F5344CB8AC3E}">
        <p14:creationId xmlns:p14="http://schemas.microsoft.com/office/powerpoint/2010/main" val="340620800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308F-893B-4DA0-94C3-D058A8A62AD2}"/>
              </a:ext>
            </a:extLst>
          </p:cNvPr>
          <p:cNvSpPr>
            <a:spLocks noGrp="1"/>
          </p:cNvSpPr>
          <p:nvPr>
            <p:ph type="title"/>
          </p:nvPr>
        </p:nvSpPr>
        <p:spPr>
          <a:xfrm>
            <a:off x="457200" y="136257"/>
            <a:ext cx="11277600" cy="998860"/>
          </a:xfrm>
        </p:spPr>
        <p:txBody>
          <a:bodyPr>
            <a:noAutofit/>
          </a:bodyPr>
          <a:lstStyle/>
          <a:p>
            <a:r>
              <a:rPr lang="en-US" sz="4000" dirty="0"/>
              <a:t>Why Partisanship More Fully Influences </a:t>
            </a:r>
            <a:br>
              <a:rPr lang="en-US" sz="4000" dirty="0"/>
            </a:br>
            <a:r>
              <a:rPr lang="en-US" sz="4000" dirty="0"/>
              <a:t>Supreme Court Decisions</a:t>
            </a:r>
          </a:p>
        </p:txBody>
      </p:sp>
      <p:sp>
        <p:nvSpPr>
          <p:cNvPr id="3" name="Content Placeholder 2">
            <a:extLst>
              <a:ext uri="{FF2B5EF4-FFF2-40B4-BE49-F238E27FC236}">
                <a16:creationId xmlns:a16="http://schemas.microsoft.com/office/drawing/2014/main" id="{B553CF2C-4521-4074-8A50-18AC0946362B}"/>
              </a:ext>
            </a:extLst>
          </p:cNvPr>
          <p:cNvSpPr>
            <a:spLocks noGrp="1"/>
          </p:cNvSpPr>
          <p:nvPr>
            <p:ph idx="1"/>
          </p:nvPr>
        </p:nvSpPr>
        <p:spPr/>
        <p:txBody>
          <a:bodyPr>
            <a:normAutofit fontScale="92500" lnSpcReduction="10000"/>
          </a:bodyPr>
          <a:lstStyle/>
          <a:p>
            <a:r>
              <a:rPr lang="en-US" dirty="0"/>
              <a:t>In the large majority of lower-court cases, applicable law is fairly clear and judges are bound to apply it. Moreover, they recognize that if they don’t do so, their decision is likely to be overturned on appeal, which serves to restrain their partisanship.</a:t>
            </a:r>
          </a:p>
          <a:p>
            <a:r>
              <a:rPr lang="en-US" dirty="0"/>
              <a:t>Many of the cases that reach the Supreme Court are less clear cut. Both parties to a case may have a strong legal argument, or the applicable laws may conflict or be ambiguous as to how they relate to the circumstances of the case. This gives Supreme Court justices discretion in some of their decisions, and, in such instances, they tend to vote in the way that favors the interests of their political party. As well, the justices recognize that their rulings are final – there is no higher court with the authority to reverse their decision.</a:t>
            </a:r>
          </a:p>
        </p:txBody>
      </p:sp>
      <p:sp>
        <p:nvSpPr>
          <p:cNvPr id="4" name="Footer Placeholder 3">
            <a:extLst>
              <a:ext uri="{FF2B5EF4-FFF2-40B4-BE49-F238E27FC236}">
                <a16:creationId xmlns:a16="http://schemas.microsoft.com/office/drawing/2014/main" id="{5FFCD6EE-D60E-4B05-9741-E9D9F2CC4B47}"/>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BDC8CB85-9B64-4FB4-B30E-280AFDD266AA}"/>
              </a:ext>
            </a:extLst>
          </p:cNvPr>
          <p:cNvSpPr>
            <a:spLocks noGrp="1"/>
          </p:cNvSpPr>
          <p:nvPr>
            <p:ph type="sldNum" sz="quarter" idx="12"/>
          </p:nvPr>
        </p:nvSpPr>
        <p:spPr/>
        <p:txBody>
          <a:bodyPr>
            <a:normAutofit lnSpcReduction="10000"/>
          </a:bodyPr>
          <a:lstStyle/>
          <a:p>
            <a:fld id="{20BC5037-A240-4F61-9152-036A0AF9E395}" type="slidenum">
              <a:rPr lang="en-US" smtClean="0"/>
              <a:t>340</a:t>
            </a:fld>
            <a:endParaRPr lang="en-US"/>
          </a:p>
        </p:txBody>
      </p:sp>
    </p:spTree>
    <p:extLst>
      <p:ext uri="{BB962C8B-B14F-4D97-AF65-F5344CB8AC3E}">
        <p14:creationId xmlns:p14="http://schemas.microsoft.com/office/powerpoint/2010/main" val="177899570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DF03-850F-4BA9-B832-3B40E54CA5BB}"/>
              </a:ext>
            </a:extLst>
          </p:cNvPr>
          <p:cNvSpPr>
            <a:spLocks noGrp="1"/>
          </p:cNvSpPr>
          <p:nvPr>
            <p:ph type="title"/>
          </p:nvPr>
        </p:nvSpPr>
        <p:spPr/>
        <p:txBody>
          <a:bodyPr wrap="square" numCol="1" anchorCtr="0" compatLnSpc="1">
            <a:prstTxWarp prst="textNoShape">
              <a:avLst/>
            </a:prstTxWarp>
            <a:noAutofit/>
          </a:bodyPr>
          <a:lstStyle/>
          <a:p>
            <a:pPr eaLnBrk="1" hangingPunct="1">
              <a:defRPr/>
            </a:pPr>
            <a:r>
              <a:rPr lang="en-US" altLang="en-US" dirty="0">
                <a:effectLst>
                  <a:outerShdw blurRad="38100" dist="38100" dir="2700000" algn="tl">
                    <a:srgbClr val="C0C0C0"/>
                  </a:outerShdw>
                </a:effectLst>
              </a:rPr>
              <a:t>2011 Study of the Ideological Positions of Supreme Court Justices</a:t>
            </a:r>
          </a:p>
        </p:txBody>
      </p:sp>
      <p:sp>
        <p:nvSpPr>
          <p:cNvPr id="47107" name="Content Placeholder 2">
            <a:extLst>
              <a:ext uri="{FF2B5EF4-FFF2-40B4-BE49-F238E27FC236}">
                <a16:creationId xmlns:a16="http://schemas.microsoft.com/office/drawing/2014/main" id="{2C8F81A2-83B0-4A2E-88BD-9D5B5C4E7276}"/>
              </a:ext>
            </a:extLst>
          </p:cNvPr>
          <p:cNvSpPr>
            <a:spLocks noGrp="1"/>
          </p:cNvSpPr>
          <p:nvPr>
            <p:ph idx="1"/>
          </p:nvPr>
        </p:nvSpPr>
        <p:spPr>
          <a:xfrm>
            <a:off x="2209800" y="2057400"/>
            <a:ext cx="8261350" cy="4343400"/>
          </a:xfrm>
        </p:spPr>
        <p:txBody>
          <a:bodyPr>
            <a:normAutofit lnSpcReduction="10000"/>
          </a:bodyPr>
          <a:lstStyle/>
          <a:p>
            <a:pPr eaLnBrk="1" hangingPunct="1"/>
            <a:r>
              <a:rPr lang="en-US" altLang="en-US" sz="2400" dirty="0"/>
              <a:t>Richard Posner (U.S. appellate court judge, appointed to the bench by President Reagan) and William </a:t>
            </a:r>
            <a:r>
              <a:rPr lang="en-US" altLang="en-US" sz="2400" dirty="0" err="1"/>
              <a:t>Landes</a:t>
            </a:r>
            <a:r>
              <a:rPr lang="en-US" altLang="en-US" sz="2400" dirty="0"/>
              <a:t> (U of Chicago law professor) conducted the study.</a:t>
            </a:r>
          </a:p>
          <a:p>
            <a:pPr eaLnBrk="1" hangingPunct="1"/>
            <a:endParaRPr lang="en-US" altLang="en-US" sz="2400" dirty="0"/>
          </a:p>
          <a:p>
            <a:pPr eaLnBrk="1" hangingPunct="1"/>
            <a:r>
              <a:rPr lang="en-US" altLang="en-US" sz="2400" dirty="0"/>
              <a:t>They examined every Supreme Court decision since 1937 and used the results to rank </a:t>
            </a:r>
            <a:r>
              <a:rPr lang="en-US" altLang="en-US" sz="2400" b="1" dirty="0"/>
              <a:t>all 43 justices during the period</a:t>
            </a:r>
            <a:r>
              <a:rPr lang="en-US" altLang="en-US" sz="2400" dirty="0"/>
              <a:t> from most conservative to least conservative.</a:t>
            </a:r>
          </a:p>
          <a:p>
            <a:pPr eaLnBrk="1" hangingPunct="1"/>
            <a:endParaRPr lang="en-US" altLang="en-US" sz="2400" dirty="0"/>
          </a:p>
          <a:p>
            <a:pPr eaLnBrk="1" hangingPunct="1"/>
            <a:r>
              <a:rPr lang="en-US" altLang="en-US" sz="2400" dirty="0"/>
              <a:t>Rankings based on the percentage of time their vote could be said to have favored the conservative side (e.g., siding with business in a case involving a dispute between business and labor)</a:t>
            </a:r>
          </a:p>
        </p:txBody>
      </p:sp>
      <p:sp>
        <p:nvSpPr>
          <p:cNvPr id="3" name="Footer Placeholder 2">
            <a:extLst>
              <a:ext uri="{FF2B5EF4-FFF2-40B4-BE49-F238E27FC236}">
                <a16:creationId xmlns:a16="http://schemas.microsoft.com/office/drawing/2014/main" id="{5DB76C2B-0BD9-4244-B560-1C6BCBE24C88}"/>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5C6EB009-1036-4276-9275-097D2504A49D}"/>
              </a:ext>
            </a:extLst>
          </p:cNvPr>
          <p:cNvSpPr>
            <a:spLocks noGrp="1"/>
          </p:cNvSpPr>
          <p:nvPr>
            <p:ph type="sldNum" sz="quarter" idx="12"/>
          </p:nvPr>
        </p:nvSpPr>
        <p:spPr/>
        <p:txBody>
          <a:bodyPr>
            <a:normAutofit lnSpcReduction="10000"/>
          </a:bodyPr>
          <a:lstStyle/>
          <a:p>
            <a:fld id="{F0C94032-CD4C-4C25-B0C2-CEC720522D92}" type="slidenum">
              <a:rPr kumimoji="0" lang="en-US" smtClean="0"/>
              <a:pPr/>
              <a:t>341</a:t>
            </a:fld>
            <a:endParaRPr kumimoji="0" lang="en-US" dirty="0">
              <a:solidFill>
                <a:srgbClr val="FFFFFF"/>
              </a:solidFill>
            </a:endParaRPr>
          </a:p>
        </p:txBody>
      </p:sp>
    </p:spTree>
    <p:custDataLst>
      <p:tags r:id="rId1"/>
    </p:custData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B9EC-A9B8-49AE-AFA9-F7C59D07CF25}"/>
              </a:ext>
            </a:extLst>
          </p:cNvPr>
          <p:cNvSpPr>
            <a:spLocks noGrp="1"/>
          </p:cNvSpPr>
          <p:nvPr>
            <p:ph type="title"/>
          </p:nvPr>
        </p:nvSpPr>
        <p:spPr>
          <a:xfrm>
            <a:off x="2362200" y="274638"/>
            <a:ext cx="8096250" cy="761682"/>
          </a:xfrm>
        </p:spPr>
        <p:txBody>
          <a:bodyPr wrap="square" numCol="1" anchorCtr="0" compatLnSpc="1">
            <a:prstTxWarp prst="textNoShape">
              <a:avLst/>
            </a:prstTxWarp>
            <a:normAutofit fontScale="90000"/>
          </a:bodyPr>
          <a:lstStyle/>
          <a:p>
            <a:pPr>
              <a:defRPr/>
            </a:pPr>
            <a:r>
              <a:rPr lang="en-US" sz="3900" dirty="0">
                <a:effectLst>
                  <a:outerShdw blurRad="38100" dist="38100" dir="2700000" algn="tl">
                    <a:srgbClr val="C0C0C0"/>
                  </a:outerShdw>
                </a:effectLst>
              </a:rPr>
              <a:t>What is</a:t>
            </a:r>
            <a:r>
              <a:rPr lang="en-US" altLang="ja-JP" sz="3900" dirty="0">
                <a:effectLst>
                  <a:outerShdw blurRad="38100" dist="38100" dir="2700000" algn="tl">
                    <a:srgbClr val="C0C0C0"/>
                  </a:outerShdw>
                </a:effectLst>
              </a:rPr>
              <a:t> noteworthy about the 10 </a:t>
            </a:r>
            <a:r>
              <a:rPr lang="en-US" altLang="ja-JP" sz="3900" u="sng" dirty="0">
                <a:effectLst>
                  <a:outerShdw blurRad="38100" dist="38100" dir="2700000" algn="tl">
                    <a:srgbClr val="C0C0C0"/>
                  </a:outerShdw>
                </a:effectLst>
              </a:rPr>
              <a:t>most</a:t>
            </a:r>
            <a:r>
              <a:rPr lang="en-US" altLang="ja-JP" sz="3900" dirty="0">
                <a:effectLst>
                  <a:outerShdw blurRad="38100" dist="38100" dir="2700000" algn="tl">
                    <a:srgbClr val="C0C0C0"/>
                  </a:outerShdw>
                </a:effectLst>
              </a:rPr>
              <a:t> conservative justices?</a:t>
            </a:r>
            <a:endParaRPr lang="en-US" sz="3900" dirty="0">
              <a:effectLst>
                <a:outerShdw blurRad="38100" dist="38100" dir="2700000" algn="tl">
                  <a:srgbClr val="C0C0C0"/>
                </a:outerShdw>
              </a:effectLst>
            </a:endParaRPr>
          </a:p>
        </p:txBody>
      </p:sp>
      <p:sp>
        <p:nvSpPr>
          <p:cNvPr id="49155" name="Content Placeholder 2">
            <a:extLst>
              <a:ext uri="{FF2B5EF4-FFF2-40B4-BE49-F238E27FC236}">
                <a16:creationId xmlns:a16="http://schemas.microsoft.com/office/drawing/2014/main" id="{DD965143-96AA-445F-8698-A913547F6EBF}"/>
              </a:ext>
            </a:extLst>
          </p:cNvPr>
          <p:cNvSpPr>
            <a:spLocks noGrp="1"/>
          </p:cNvSpPr>
          <p:nvPr>
            <p:ph idx="1"/>
          </p:nvPr>
        </p:nvSpPr>
        <p:spPr>
          <a:xfrm>
            <a:off x="2959100" y="1600200"/>
            <a:ext cx="7499350" cy="4648200"/>
          </a:xfrm>
        </p:spPr>
        <p:txBody>
          <a:bodyPr>
            <a:normAutofit lnSpcReduction="10000"/>
          </a:bodyPr>
          <a:lstStyle/>
          <a:p>
            <a:pPr marL="596900" indent="-514350">
              <a:buFont typeface="Wingdings 2" panose="05020102010507070707" pitchFamily="18" charset="2"/>
              <a:buAutoNum type="arabicPeriod"/>
            </a:pPr>
            <a:r>
              <a:rPr lang="en-US" altLang="en-US" dirty="0"/>
              <a:t>Thomas (GHW Bush)			82%</a:t>
            </a:r>
          </a:p>
          <a:p>
            <a:pPr marL="596900" indent="-514350">
              <a:buFont typeface="Wingdings 2" panose="05020102010507070707" pitchFamily="18" charset="2"/>
              <a:buAutoNum type="arabicPeriod"/>
            </a:pPr>
            <a:r>
              <a:rPr lang="en-US" altLang="en-US" dirty="0"/>
              <a:t>Rehnquist (Nixon)			81%</a:t>
            </a:r>
          </a:p>
          <a:p>
            <a:pPr marL="596900" indent="-514350">
              <a:buFont typeface="Wingdings 2" panose="05020102010507070707" pitchFamily="18" charset="2"/>
              <a:buAutoNum type="arabicPeriod"/>
            </a:pPr>
            <a:r>
              <a:rPr lang="en-US" altLang="en-US" dirty="0"/>
              <a:t>Scalia (Reagan)			76%</a:t>
            </a:r>
          </a:p>
          <a:p>
            <a:pPr marL="596900" indent="-514350">
              <a:buFont typeface="Wingdings 2" panose="05020102010507070707" pitchFamily="18" charset="2"/>
              <a:buAutoNum type="arabicPeriod"/>
            </a:pPr>
            <a:r>
              <a:rPr lang="en-US" altLang="en-US" dirty="0"/>
              <a:t>Roberts (GW Bush)			75%</a:t>
            </a:r>
          </a:p>
          <a:p>
            <a:pPr marL="596900" indent="-514350">
              <a:buFont typeface="Wingdings 2" panose="05020102010507070707" pitchFamily="18" charset="2"/>
              <a:buAutoNum type="arabicPeriod"/>
            </a:pPr>
            <a:r>
              <a:rPr lang="en-US" altLang="en-US" dirty="0"/>
              <a:t>Alito (GW Bush)			74%</a:t>
            </a:r>
          </a:p>
          <a:p>
            <a:pPr marL="596900" indent="-514350">
              <a:buFont typeface="Wingdings 2" panose="05020102010507070707" pitchFamily="18" charset="2"/>
              <a:buAutoNum type="arabicPeriod"/>
            </a:pPr>
            <a:r>
              <a:rPr lang="en-US" altLang="en-US" dirty="0"/>
              <a:t>Burger (Nixon)				73%</a:t>
            </a:r>
          </a:p>
          <a:p>
            <a:pPr marL="596900" indent="-514350">
              <a:buFont typeface="Wingdings 2" panose="05020102010507070707" pitchFamily="18" charset="2"/>
              <a:buAutoNum type="arabicPeriod"/>
            </a:pPr>
            <a:r>
              <a:rPr lang="en-US" altLang="en-US" dirty="0"/>
              <a:t>O</a:t>
            </a:r>
            <a:r>
              <a:rPr lang="ja-JP" altLang="en-US" dirty="0"/>
              <a:t>’</a:t>
            </a:r>
            <a:r>
              <a:rPr lang="en-US" altLang="ja-JP" dirty="0"/>
              <a:t>Connor (Reagan)			68%</a:t>
            </a:r>
          </a:p>
          <a:p>
            <a:pPr marL="596900" indent="-514350">
              <a:buFont typeface="Wingdings 2" panose="05020102010507070707" pitchFamily="18" charset="2"/>
              <a:buAutoNum type="arabicPeriod"/>
            </a:pPr>
            <a:r>
              <a:rPr lang="en-US" altLang="en-US" dirty="0"/>
              <a:t>Powell (Nixon)				68%</a:t>
            </a:r>
          </a:p>
          <a:p>
            <a:pPr marL="596900" indent="-514350">
              <a:buFont typeface="Wingdings 2" panose="05020102010507070707" pitchFamily="18" charset="2"/>
              <a:buAutoNum type="arabicPeriod"/>
            </a:pPr>
            <a:r>
              <a:rPr lang="en-US" altLang="en-US" dirty="0"/>
              <a:t>Whittaker (Eisenhower)		67%</a:t>
            </a:r>
          </a:p>
          <a:p>
            <a:pPr marL="596900" indent="-514350">
              <a:buFont typeface="Wingdings 2" panose="05020102010507070707" pitchFamily="18" charset="2"/>
              <a:buAutoNum type="arabicPeriod"/>
            </a:pPr>
            <a:r>
              <a:rPr lang="en-US" altLang="en-US" dirty="0"/>
              <a:t>Kennedy (Reagan)			65%</a:t>
            </a:r>
          </a:p>
        </p:txBody>
      </p:sp>
      <p:sp>
        <p:nvSpPr>
          <p:cNvPr id="3" name="Footer Placeholder 2">
            <a:extLst>
              <a:ext uri="{FF2B5EF4-FFF2-40B4-BE49-F238E27FC236}">
                <a16:creationId xmlns:a16="http://schemas.microsoft.com/office/drawing/2014/main" id="{C6A9CB7C-FC6A-464A-B498-ED7F6CF25D05}"/>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081C392A-0CCA-4FF7-B19E-91FB6D3AE7E4}"/>
              </a:ext>
            </a:extLst>
          </p:cNvPr>
          <p:cNvSpPr>
            <a:spLocks noGrp="1"/>
          </p:cNvSpPr>
          <p:nvPr>
            <p:ph type="sldNum" sz="quarter" idx="12"/>
          </p:nvPr>
        </p:nvSpPr>
        <p:spPr/>
        <p:txBody>
          <a:bodyPr>
            <a:normAutofit lnSpcReduction="10000"/>
          </a:bodyPr>
          <a:lstStyle/>
          <a:p>
            <a:fld id="{F0C94032-CD4C-4C25-B0C2-CEC720522D92}" type="slidenum">
              <a:rPr kumimoji="0" lang="en-US" smtClean="0"/>
              <a:pPr/>
              <a:t>342</a:t>
            </a:fld>
            <a:endParaRPr kumimoji="0" lang="en-US" dirty="0">
              <a:solidFill>
                <a:srgbClr val="FFFFFF"/>
              </a:solidFill>
            </a:endParaRPr>
          </a:p>
        </p:txBody>
      </p:sp>
    </p:spTree>
    <p:custDataLst>
      <p:tags r:id="rId1"/>
    </p:custData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AF82-24D1-4374-96D4-A520750B795A}"/>
              </a:ext>
            </a:extLst>
          </p:cNvPr>
          <p:cNvSpPr>
            <a:spLocks noGrp="1"/>
          </p:cNvSpPr>
          <p:nvPr>
            <p:ph type="title"/>
          </p:nvPr>
        </p:nvSpPr>
        <p:spPr>
          <a:xfrm>
            <a:off x="670560" y="30798"/>
            <a:ext cx="11033760" cy="1325562"/>
          </a:xfrm>
          <a:ln>
            <a:solidFill>
              <a:srgbClr val="C00000"/>
            </a:solidFill>
          </a:ln>
        </p:spPr>
        <p:txBody>
          <a:bodyPr wrap="square" numCol="1" anchorCtr="0" compatLnSpc="1">
            <a:prstTxWarp prst="textNoShape">
              <a:avLst/>
            </a:prstTxWarp>
            <a:normAutofit/>
          </a:bodyPr>
          <a:lstStyle/>
          <a:p>
            <a:pPr>
              <a:defRPr/>
            </a:pPr>
            <a:r>
              <a:rPr lang="en-US" altLang="ja-JP" sz="3900" dirty="0">
                <a:effectLst>
                  <a:outerShdw blurRad="38100" dist="38100" dir="2700000" algn="tl">
                    <a:srgbClr val="C0C0C0"/>
                  </a:outerShdw>
                </a:effectLst>
              </a:rPr>
              <a:t>By comparison, most of the 10 </a:t>
            </a:r>
            <a:r>
              <a:rPr lang="en-US" altLang="ja-JP" sz="3900" u="sng" dirty="0">
                <a:effectLst>
                  <a:outerShdw blurRad="38100" dist="38100" dir="2700000" algn="tl">
                    <a:srgbClr val="C0C0C0"/>
                  </a:outerShdw>
                </a:effectLst>
              </a:rPr>
              <a:t>least</a:t>
            </a:r>
            <a:r>
              <a:rPr lang="en-US" altLang="ja-JP" sz="3900" dirty="0">
                <a:effectLst>
                  <a:outerShdw blurRad="38100" dist="38100" dir="2700000" algn="tl">
                    <a:srgbClr val="C0C0C0"/>
                  </a:outerShdw>
                </a:effectLst>
              </a:rPr>
              <a:t> conservative justices were appointed by a Democratic president</a:t>
            </a:r>
            <a:endParaRPr lang="en-US" sz="3900" dirty="0">
              <a:effectLst>
                <a:outerShdw blurRad="38100" dist="38100" dir="2700000" algn="tl">
                  <a:srgbClr val="C0C0C0"/>
                </a:outerShdw>
              </a:effectLst>
            </a:endParaRPr>
          </a:p>
        </p:txBody>
      </p:sp>
      <p:sp>
        <p:nvSpPr>
          <p:cNvPr id="51203" name="Content Placeholder 2">
            <a:extLst>
              <a:ext uri="{FF2B5EF4-FFF2-40B4-BE49-F238E27FC236}">
                <a16:creationId xmlns:a16="http://schemas.microsoft.com/office/drawing/2014/main" id="{D7187015-2B90-48B9-8F5D-178A288B8129}"/>
              </a:ext>
            </a:extLst>
          </p:cNvPr>
          <p:cNvSpPr>
            <a:spLocks noGrp="1"/>
          </p:cNvSpPr>
          <p:nvPr>
            <p:ph idx="1"/>
          </p:nvPr>
        </p:nvSpPr>
        <p:spPr>
          <a:xfrm>
            <a:off x="1584960" y="1529080"/>
            <a:ext cx="7499350" cy="4648200"/>
          </a:xfrm>
        </p:spPr>
        <p:txBody>
          <a:bodyPr>
            <a:normAutofit lnSpcReduction="10000"/>
          </a:bodyPr>
          <a:lstStyle/>
          <a:p>
            <a:pPr marL="596900" indent="-514350">
              <a:buFont typeface="Wingdings 2" panose="05020102010507070707" pitchFamily="18" charset="2"/>
              <a:buAutoNum type="arabicPeriod"/>
            </a:pPr>
            <a:r>
              <a:rPr lang="en-US" altLang="en-US" dirty="0"/>
              <a:t>Marshall (Johnson)			21%</a:t>
            </a:r>
          </a:p>
          <a:p>
            <a:pPr marL="596900" indent="-514350">
              <a:buFont typeface="Wingdings 2" panose="05020102010507070707" pitchFamily="18" charset="2"/>
              <a:buAutoNum type="arabicPeriod"/>
            </a:pPr>
            <a:r>
              <a:rPr lang="en-US" altLang="en-US" dirty="0"/>
              <a:t>Douglas (Roosevelt)			21%</a:t>
            </a:r>
          </a:p>
          <a:p>
            <a:pPr marL="596900" indent="-514350">
              <a:buFont typeface="Wingdings 2" panose="05020102010507070707" pitchFamily="18" charset="2"/>
              <a:buAutoNum type="arabicPeriod"/>
            </a:pPr>
            <a:r>
              <a:rPr lang="en-US" altLang="en-US" dirty="0"/>
              <a:t>Murphy (Roosevelt)			24%</a:t>
            </a:r>
          </a:p>
          <a:p>
            <a:pPr marL="596900" indent="-514350">
              <a:buFont typeface="Wingdings 2" panose="05020102010507070707" pitchFamily="18" charset="2"/>
              <a:buAutoNum type="arabicPeriod"/>
            </a:pPr>
            <a:r>
              <a:rPr lang="en-US" altLang="en-US" dirty="0"/>
              <a:t>Rutledge (Roosevelt)			25%</a:t>
            </a:r>
          </a:p>
          <a:p>
            <a:pPr marL="596900" indent="-514350">
              <a:buFont typeface="Wingdings 2" panose="05020102010507070707" pitchFamily="18" charset="2"/>
              <a:buAutoNum type="arabicPeriod"/>
            </a:pPr>
            <a:r>
              <a:rPr lang="en-US" altLang="en-US" dirty="0"/>
              <a:t>Goldberg (Johnson)			25%</a:t>
            </a:r>
          </a:p>
          <a:p>
            <a:pPr marL="596900" indent="-514350">
              <a:buFont typeface="Wingdings 2" panose="05020102010507070707" pitchFamily="18" charset="2"/>
              <a:buAutoNum type="arabicPeriod"/>
            </a:pPr>
            <a:r>
              <a:rPr lang="en-US" altLang="en-US" dirty="0"/>
              <a:t>Brennan (Eisenhower)		27%</a:t>
            </a:r>
          </a:p>
          <a:p>
            <a:pPr marL="596900" indent="-514350">
              <a:buFont typeface="Wingdings 2" panose="05020102010507070707" pitchFamily="18" charset="2"/>
              <a:buAutoNum type="arabicPeriod"/>
            </a:pPr>
            <a:r>
              <a:rPr lang="en-US" altLang="en-US" dirty="0"/>
              <a:t>Black (Roosevelt)			27%</a:t>
            </a:r>
          </a:p>
          <a:p>
            <a:pPr marL="596900" indent="-514350">
              <a:buFont typeface="Wingdings 2" panose="05020102010507070707" pitchFamily="18" charset="2"/>
              <a:buAutoNum type="arabicPeriod"/>
            </a:pPr>
            <a:r>
              <a:rPr lang="en-US" altLang="en-US" dirty="0"/>
              <a:t>Warren (Eisenhower)			31%</a:t>
            </a:r>
          </a:p>
          <a:p>
            <a:pPr marL="596900" indent="-514350">
              <a:buFont typeface="Wingdings 2" panose="05020102010507070707" pitchFamily="18" charset="2"/>
              <a:buAutoNum type="arabicPeriod"/>
            </a:pPr>
            <a:r>
              <a:rPr lang="en-US" altLang="en-US" dirty="0"/>
              <a:t>Ginsburg (Clinton)			31%</a:t>
            </a:r>
          </a:p>
          <a:p>
            <a:pPr marL="596900" indent="-514350">
              <a:buFont typeface="Wingdings 2" panose="05020102010507070707" pitchFamily="18" charset="2"/>
              <a:buAutoNum type="arabicPeriod"/>
            </a:pPr>
            <a:r>
              <a:rPr lang="en-US" altLang="en-US" dirty="0"/>
              <a:t>Cardozo (Hoover)			33%</a:t>
            </a:r>
          </a:p>
        </p:txBody>
      </p:sp>
      <p:sp>
        <p:nvSpPr>
          <p:cNvPr id="3" name="TextBox 2">
            <a:extLst>
              <a:ext uri="{FF2B5EF4-FFF2-40B4-BE49-F238E27FC236}">
                <a16:creationId xmlns:a16="http://schemas.microsoft.com/office/drawing/2014/main" id="{4B89B6E9-0D3A-4D38-991A-B3DA6D28DE3A}"/>
              </a:ext>
            </a:extLst>
          </p:cNvPr>
          <p:cNvSpPr txBox="1"/>
          <p:nvPr/>
        </p:nvSpPr>
        <p:spPr>
          <a:xfrm>
            <a:off x="8432800" y="2062480"/>
            <a:ext cx="2997200" cy="3416320"/>
          </a:xfrm>
          <a:prstGeom prst="rect">
            <a:avLst/>
          </a:prstGeom>
          <a:noFill/>
        </p:spPr>
        <p:txBody>
          <a:bodyPr wrap="square" rtlCol="0">
            <a:spAutoFit/>
          </a:bodyPr>
          <a:lstStyle/>
          <a:p>
            <a:r>
              <a:rPr lang="en-US" dirty="0"/>
              <a:t>Two of the justices on this list, Brennan and Warren, were appointed by Republican president Dwight Eisenhower. As he was ending his time as president, Eisenhower was asked whether he had made any mistakes as president. He replied: “Yes, two. And both are sitting on the Supreme Court.”</a:t>
            </a:r>
          </a:p>
        </p:txBody>
      </p:sp>
      <p:sp>
        <p:nvSpPr>
          <p:cNvPr id="4" name="Footer Placeholder 3">
            <a:extLst>
              <a:ext uri="{FF2B5EF4-FFF2-40B4-BE49-F238E27FC236}">
                <a16:creationId xmlns:a16="http://schemas.microsoft.com/office/drawing/2014/main" id="{7E3B6B32-B113-4397-BF83-937F4BC4AD13}"/>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FC787696-5F6D-4133-A645-713A0118E04D}"/>
              </a:ext>
            </a:extLst>
          </p:cNvPr>
          <p:cNvSpPr>
            <a:spLocks noGrp="1"/>
          </p:cNvSpPr>
          <p:nvPr>
            <p:ph type="sldNum" sz="quarter" idx="12"/>
          </p:nvPr>
        </p:nvSpPr>
        <p:spPr/>
        <p:txBody>
          <a:bodyPr>
            <a:normAutofit lnSpcReduction="10000"/>
          </a:bodyPr>
          <a:lstStyle/>
          <a:p>
            <a:fld id="{F0C94032-CD4C-4C25-B0C2-CEC720522D92}" type="slidenum">
              <a:rPr kumimoji="0" lang="en-US" smtClean="0"/>
              <a:pPr/>
              <a:t>343</a:t>
            </a:fld>
            <a:endParaRPr kumimoji="0" lang="en-US" dirty="0">
              <a:solidFill>
                <a:srgbClr val="FFFFFF"/>
              </a:solidFill>
            </a:endParaRPr>
          </a:p>
        </p:txBody>
      </p:sp>
    </p:spTree>
    <p:custDataLst>
      <p:tags r:id="rId1"/>
    </p:custData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14, </a:t>
            </a:r>
          </a:p>
          <a:p>
            <a:pPr marL="0" indent="0" algn="ctr" defTabSz="457200">
              <a:spcBef>
                <a:spcPts val="1800"/>
              </a:spcBef>
              <a:spcAft>
                <a:spcPts val="0"/>
              </a:spcAft>
              <a:buNone/>
              <a:defRPr/>
            </a:pPr>
            <a:r>
              <a:rPr lang="en-US" altLang="en-US" sz="4400" b="1" dirty="0">
                <a:solidFill>
                  <a:srgbClr val="C00000"/>
                </a:solidFill>
                <a:latin typeface="Sanserif"/>
              </a:rPr>
              <a:t>Federal Judicial System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344</a:t>
            </a:fld>
            <a:endParaRPr lang="en-US" dirty="0">
              <a:solidFill>
                <a:srgbClr val="000000"/>
              </a:solidFill>
              <a:latin typeface="Sanserif"/>
            </a:endParaRPr>
          </a:p>
        </p:txBody>
      </p:sp>
    </p:spTree>
    <p:extLst>
      <p:ext uri="{BB962C8B-B14F-4D97-AF65-F5344CB8AC3E}">
        <p14:creationId xmlns:p14="http://schemas.microsoft.com/office/powerpoint/2010/main" val="97435296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55600" y="-825126"/>
            <a:ext cx="11401425" cy="2139584"/>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latin typeface="Calibri" panose="020F0502020204030204" pitchFamily="34" charset="0"/>
                <a:ea typeface="Calibri" panose="020F0502020204030204" pitchFamily="34" charset="0"/>
                <a:cs typeface="Times New Roman" panose="02020603050405020304" pitchFamily="18" charset="0"/>
              </a:rPr>
              <a:t>How much confidence do you have</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in the Supreme Court?</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3271519"/>
            <a:ext cx="7534275" cy="3053079"/>
          </a:xfrm>
        </p:spPr>
        <p:txBody>
          <a:bodyPr>
            <a:normAutofit/>
          </a:bodyPr>
          <a:lstStyle/>
          <a:p>
            <a:pPr marL="514350" indent="-514350">
              <a:buAutoNum type="arabicPeriod"/>
            </a:pPr>
            <a:r>
              <a:rPr lang="en-US" dirty="0"/>
              <a:t>great deal or fair amount</a:t>
            </a:r>
          </a:p>
          <a:p>
            <a:pPr marL="514350" indent="-514350">
              <a:buAutoNum type="arabicPeriod"/>
            </a:pPr>
            <a:r>
              <a:rPr lang="en-US" dirty="0"/>
              <a:t>none or not very much</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345</a:t>
            </a:fld>
            <a:endParaRPr lang="en-US"/>
          </a:p>
        </p:txBody>
      </p:sp>
    </p:spTree>
    <p:extLst>
      <p:ext uri="{BB962C8B-B14F-4D97-AF65-F5344CB8AC3E}">
        <p14:creationId xmlns:p14="http://schemas.microsoft.com/office/powerpoint/2010/main" val="365339680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346</a:t>
            </a:fld>
            <a:endParaRPr lang="en-US"/>
          </a:p>
        </p:txBody>
      </p:sp>
    </p:spTree>
    <p:extLst>
      <p:ext uri="{BB962C8B-B14F-4D97-AF65-F5344CB8AC3E}">
        <p14:creationId xmlns:p14="http://schemas.microsoft.com/office/powerpoint/2010/main" val="62720562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397145"/>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latin typeface="Calibri" panose="020F0502020204030204" pitchFamily="34" charset="0"/>
                <a:ea typeface="Calibri" panose="020F0502020204030204" pitchFamily="34" charset="0"/>
                <a:cs typeface="Times New Roman" panose="02020603050405020304" pitchFamily="18" charset="0"/>
              </a:rPr>
              <a:t>How much confidence do you have</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in the Supreme Court?</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15160" y="2478426"/>
            <a:ext cx="7534275" cy="3053079"/>
          </a:xfrm>
        </p:spPr>
        <p:txBody>
          <a:bodyPr>
            <a:normAutofit/>
          </a:bodyPr>
          <a:lstStyle/>
          <a:p>
            <a:pPr marL="514350" indent="-514350">
              <a:buAutoNum type="arabicPeriod"/>
            </a:pPr>
            <a:r>
              <a:rPr lang="en-US" dirty="0"/>
              <a:t>great deal or fair amount</a:t>
            </a:r>
          </a:p>
          <a:p>
            <a:pPr marL="514350" indent="-514350">
              <a:buAutoNum type="arabicPeriod"/>
            </a:pPr>
            <a:r>
              <a:rPr lang="en-US" dirty="0"/>
              <a:t>none or not very much</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347</a:t>
            </a:fld>
            <a:endParaRPr lang="en-US"/>
          </a:p>
        </p:txBody>
      </p:sp>
      <p:sp>
        <p:nvSpPr>
          <p:cNvPr id="6" name="TextBox 5">
            <a:extLst>
              <a:ext uri="{FF2B5EF4-FFF2-40B4-BE49-F238E27FC236}">
                <a16:creationId xmlns:a16="http://schemas.microsoft.com/office/drawing/2014/main" id="{CFCC6C11-E359-412B-BA71-8CD2ECD74CDF}"/>
              </a:ext>
            </a:extLst>
          </p:cNvPr>
          <p:cNvSpPr txBox="1"/>
          <p:nvPr/>
        </p:nvSpPr>
        <p:spPr>
          <a:xfrm>
            <a:off x="1605280" y="5069840"/>
            <a:ext cx="955152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52364693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confidence in Supreme Court</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348</a:t>
            </a:fld>
            <a:endParaRPr lang="en-US"/>
          </a:p>
        </p:txBody>
      </p:sp>
      <p:sp>
        <p:nvSpPr>
          <p:cNvPr id="3" name="TextBox 2">
            <a:extLst>
              <a:ext uri="{FF2B5EF4-FFF2-40B4-BE49-F238E27FC236}">
                <a16:creationId xmlns:a16="http://schemas.microsoft.com/office/drawing/2014/main" id="{C3F82160-EB4D-4CED-BE5E-6B2399103E71}"/>
              </a:ext>
            </a:extLst>
          </p:cNvPr>
          <p:cNvSpPr txBox="1"/>
          <p:nvPr/>
        </p:nvSpPr>
        <p:spPr>
          <a:xfrm>
            <a:off x="355600" y="6207760"/>
            <a:ext cx="3048000" cy="369332"/>
          </a:xfrm>
          <a:prstGeom prst="rect">
            <a:avLst/>
          </a:prstGeom>
          <a:noFill/>
        </p:spPr>
        <p:txBody>
          <a:bodyPr wrap="square" rtlCol="0">
            <a:spAutoFit/>
          </a:bodyPr>
          <a:lstStyle/>
          <a:p>
            <a:r>
              <a:rPr lang="en-US" dirty="0"/>
              <a:t>Source: Gallup poll, 2021</a:t>
            </a:r>
          </a:p>
        </p:txBody>
      </p:sp>
    </p:spTree>
    <p:extLst>
      <p:ext uri="{BB962C8B-B14F-4D97-AF65-F5344CB8AC3E}">
        <p14:creationId xmlns:p14="http://schemas.microsoft.com/office/powerpoint/2010/main" val="26222343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35744" y="2809250"/>
            <a:ext cx="3035808" cy="1394084"/>
          </a:xfrm>
        </p:spPr>
        <p:txBody>
          <a:bodyPr/>
          <a:lstStyle/>
          <a:p>
            <a:r>
              <a:rPr lang="en-US" sz="2800" dirty="0">
                <a:solidFill>
                  <a:srgbClr val="FFFFFF"/>
                </a:solidFill>
                <a:latin typeface="Sanserif"/>
              </a:rPr>
              <a:t>Chapter </a:t>
            </a:r>
            <a:r>
              <a:rPr lang="en-US" sz="2800" dirty="0">
                <a:solidFill>
                  <a:prstClr val="white"/>
                </a:solidFill>
                <a:latin typeface="Sanserif"/>
              </a:rPr>
              <a:t>15: Economic and Environmental Policy</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35744" y="4110022"/>
            <a:ext cx="3035808" cy="804094"/>
          </a:xfrm>
        </p:spPr>
        <p:txBody>
          <a:bodyPr>
            <a:normAutofit lnSpcReduction="10000"/>
          </a:bodyPr>
          <a:lstStyle/>
          <a:p>
            <a:pPr defTabSz="457200">
              <a:spcBef>
                <a:spcPct val="20000"/>
              </a:spcBef>
              <a:spcAft>
                <a:spcPts val="0"/>
              </a:spcAft>
              <a:defRPr/>
            </a:pPr>
            <a:r>
              <a:rPr lang="en-US" sz="2400" b="1" dirty="0">
                <a:solidFill>
                  <a:prstClr val="white"/>
                </a:solidFill>
                <a:latin typeface="Sanserif"/>
              </a:rPr>
              <a:t>Contributing to Prosperity</a:t>
            </a:r>
          </a:p>
        </p:txBody>
      </p:sp>
      <p:sp>
        <p:nvSpPr>
          <p:cNvPr id="8" name="TextBox 7">
            <a:extLst>
              <a:ext uri="{FF2B5EF4-FFF2-40B4-BE49-F238E27FC236}">
                <a16:creationId xmlns:a16="http://schemas.microsoft.com/office/drawing/2014/main" id="{1D2671AD-272C-44C9-A7E7-82EA9ABAF668}"/>
              </a:ext>
            </a:extLst>
          </p:cNvPr>
          <p:cNvSpPr txBox="1"/>
          <p:nvPr/>
        </p:nvSpPr>
        <p:spPr>
          <a:xfrm>
            <a:off x="2145793" y="4978305"/>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5CF3CAF6-5830-4D55-BC41-64B16DCD895F}"/>
              </a:ext>
            </a:extLst>
          </p:cNvPr>
          <p:cNvSpPr>
            <a:spLocks noGrp="1"/>
          </p:cNvSpPr>
          <p:nvPr>
            <p:ph type="pic" sz="quarter" idx="11"/>
          </p:nvPr>
        </p:nvSpPr>
        <p:spPr/>
      </p:sp>
      <p:pic>
        <p:nvPicPr>
          <p:cNvPr id="9" name="Picture 8">
            <a:extLst>
              <a:ext uri="{FF2B5EF4-FFF2-40B4-BE49-F238E27FC236}">
                <a16:creationId xmlns:a16="http://schemas.microsoft.com/office/drawing/2014/main" id="{162D9499-70F9-4227-B57F-6BA47A921A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3625" y="808371"/>
            <a:ext cx="3685975"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B1E9E46C-F997-41C0-93C9-05D7F2703FF5}"/>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568460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45792" y="2449616"/>
            <a:ext cx="3035808" cy="1394084"/>
          </a:xfrm>
        </p:spPr>
        <p:txBody>
          <a:bodyPr/>
          <a:lstStyle/>
          <a:p>
            <a:r>
              <a:rPr lang="en-US" sz="2800" dirty="0">
                <a:solidFill>
                  <a:srgbClr val="FFFFFF"/>
                </a:solidFill>
                <a:latin typeface="Sanserif"/>
              </a:rPr>
              <a:t>Chapter 2 </a:t>
            </a:r>
            <a:r>
              <a:rPr lang="en-US" sz="2800" dirty="0">
                <a:solidFill>
                  <a:prstClr val="white"/>
                </a:solidFill>
                <a:latin typeface="Sanserif"/>
              </a:rPr>
              <a:t>Constitutional Democracy</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p:txBody>
          <a:bodyPr>
            <a:noAutofit/>
          </a:bodyPr>
          <a:lstStyle/>
          <a:p>
            <a:r>
              <a:rPr lang="en-US" sz="2400" b="1" dirty="0">
                <a:latin typeface="Sanserif"/>
              </a:rPr>
              <a:t>Promoting Liberty and Self-Government</a:t>
            </a:r>
          </a:p>
        </p:txBody>
      </p:sp>
      <p:sp>
        <p:nvSpPr>
          <p:cNvPr id="8" name="TextBox 7">
            <a:extLst>
              <a:ext uri="{FF2B5EF4-FFF2-40B4-BE49-F238E27FC236}">
                <a16:creationId xmlns:a16="http://schemas.microsoft.com/office/drawing/2014/main" id="{43610884-E84F-448C-B63C-2051AA0E11AA}"/>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4C4DB119-28ED-48CF-B638-7FBF0451F5A5}"/>
              </a:ext>
            </a:extLst>
          </p:cNvPr>
          <p:cNvSpPr>
            <a:spLocks noGrp="1"/>
          </p:cNvSpPr>
          <p:nvPr>
            <p:ph type="pic" sz="quarter" idx="11"/>
          </p:nvPr>
        </p:nvSpPr>
        <p:spPr/>
      </p:sp>
      <p:pic>
        <p:nvPicPr>
          <p:cNvPr id="9" name="Picture 8">
            <a:extLst>
              <a:ext uri="{FF2B5EF4-FFF2-40B4-BE49-F238E27FC236}">
                <a16:creationId xmlns:a16="http://schemas.microsoft.com/office/drawing/2014/main" id="{02715047-FA45-40E3-9A8C-C006CF4B2E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00497" y="882261"/>
            <a:ext cx="3667503"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378D40F9-A7CA-4037-92BE-DE179F30F860}"/>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321237197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966952" y="2398643"/>
            <a:ext cx="10321158" cy="4068833"/>
          </a:xfrm>
        </p:spPr>
        <p:txBody>
          <a:bodyPr>
            <a:normAutofit/>
          </a:bodyPr>
          <a:lstStyle/>
          <a:p>
            <a:pPr marL="0" indent="0" algn="ctr" defTabSz="457200">
              <a:spcBef>
                <a:spcPts val="1800"/>
              </a:spcBef>
              <a:spcAft>
                <a:spcPts val="0"/>
              </a:spcAft>
              <a:buNone/>
              <a:defRPr/>
            </a:pPr>
            <a:r>
              <a:rPr lang="en-US" altLang="en-US" sz="4800" b="1" dirty="0">
                <a:solidFill>
                  <a:srgbClr val="C00000"/>
                </a:solidFill>
                <a:latin typeface="Sanserif"/>
              </a:rPr>
              <a:t>Chapter 15, </a:t>
            </a:r>
          </a:p>
          <a:p>
            <a:pPr marL="0" indent="0" algn="ctr" defTabSz="457200">
              <a:spcBef>
                <a:spcPts val="1800"/>
              </a:spcBef>
              <a:spcAft>
                <a:spcPts val="0"/>
              </a:spcAft>
              <a:buNone/>
              <a:defRPr/>
            </a:pPr>
            <a:r>
              <a:rPr lang="en-US" altLang="en-US" sz="4800" b="1" dirty="0">
                <a:solidFill>
                  <a:srgbClr val="C00000"/>
                </a:solidFill>
                <a:latin typeface="Sanserif"/>
              </a:rPr>
              <a:t>Economic &amp; Environmental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350</a:t>
            </a:fld>
            <a:endParaRPr lang="en-US" dirty="0">
              <a:solidFill>
                <a:srgbClr val="000000"/>
              </a:solidFill>
              <a:latin typeface="Sanserif"/>
            </a:endParaRPr>
          </a:p>
        </p:txBody>
      </p:sp>
    </p:spTree>
    <p:extLst>
      <p:ext uri="{BB962C8B-B14F-4D97-AF65-F5344CB8AC3E}">
        <p14:creationId xmlns:p14="http://schemas.microsoft.com/office/powerpoint/2010/main" val="301916404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1042304"/>
          </a:xfrm>
        </p:spPr>
        <p:txBody>
          <a:bodyPr>
            <a:noAutofit/>
          </a:bodyPr>
          <a:lstStyle/>
          <a:p>
            <a:pPr marL="0" marR="0">
              <a:lnSpc>
                <a:spcPct val="107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When is government regulation of the economy </a:t>
            </a:r>
            <a:r>
              <a:rPr lang="en-US" u="sng" dirty="0">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latin typeface="Calibri" panose="020F0502020204030204" pitchFamily="34" charset="0"/>
                <a:ea typeface="Calibri" panose="020F0502020204030204" pitchFamily="34" charset="0"/>
                <a:cs typeface="Times New Roman" panose="02020603050405020304" pitchFamily="18" charset="0"/>
              </a:rPr>
              <a:t> justified on the basis of </a:t>
            </a:r>
            <a:r>
              <a:rPr lang="en-US" u="sng" dirty="0">
                <a:effectLst/>
                <a:latin typeface="Calibri" panose="020F0502020204030204" pitchFamily="34" charset="0"/>
                <a:ea typeface="Calibri" panose="020F0502020204030204" pitchFamily="34" charset="0"/>
                <a:cs typeface="Times New Roman" panose="02020603050405020304" pitchFamily="18" charset="0"/>
              </a:rPr>
              <a:t>economic efficiency</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343924" y="2136753"/>
            <a:ext cx="9911254" cy="3791605"/>
          </a:xfrm>
        </p:spPr>
        <p:txBody>
          <a:bodyPr>
            <a:normAutofit/>
          </a:bodyPr>
          <a:lstStyle/>
          <a:p>
            <a:pPr marL="514350" indent="-514350">
              <a:buAutoNum type="arabicPeriod"/>
            </a:pPr>
            <a:r>
              <a:rPr lang="en-US" dirty="0"/>
              <a:t>To prevent monopolies.</a:t>
            </a:r>
          </a:p>
          <a:p>
            <a:pPr marL="514350" indent="-514350">
              <a:buAutoNum type="arabicPeriod"/>
            </a:pPr>
            <a:r>
              <a:rPr lang="en-US" dirty="0"/>
              <a:t>To prevent restraint of trade.</a:t>
            </a:r>
          </a:p>
          <a:p>
            <a:pPr marL="514350" indent="-514350">
              <a:buAutoNum type="arabicPeriod"/>
            </a:pPr>
            <a:r>
              <a:rPr lang="en-US" dirty="0"/>
              <a:t>When the economic cost of regulation exceeds the economic benefit.</a:t>
            </a:r>
          </a:p>
          <a:p>
            <a:pPr marL="514350" indent="-514350">
              <a:buAutoNum type="arabicPeriod"/>
            </a:pPr>
            <a:r>
              <a:rPr lang="en-US" dirty="0">
                <a:solidFill>
                  <a:srgbClr val="FF0000"/>
                </a:solidFill>
              </a:rPr>
              <a:t>When one party in an economic transaction is unfairly treated relative to the other party.</a:t>
            </a:r>
          </a:p>
          <a:p>
            <a:pPr marL="514350" indent="-514350">
              <a:buAutoNum type="arabicPeriod"/>
            </a:pPr>
            <a:r>
              <a:rPr lang="en-US" dirty="0"/>
              <a:t>None of the above. All are instances where government regulation on basis of economic efficiency is justified,</a:t>
            </a:r>
          </a:p>
          <a:p>
            <a:pPr marL="514350" indent="-514350">
              <a:buAutoNum type="arabicPeriod"/>
            </a:pPr>
            <a:endParaRPr lang="en-US" dirty="0"/>
          </a:p>
          <a:p>
            <a:pPr marL="514350" indent="-514350">
              <a:buAutoNum type="arabicPeriod"/>
            </a:pPr>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351</a:t>
            </a:fld>
            <a:endParaRPr lang="en-US"/>
          </a:p>
        </p:txBody>
      </p:sp>
      <p:sp>
        <p:nvSpPr>
          <p:cNvPr id="6" name="Footer Placeholder 5">
            <a:extLst>
              <a:ext uri="{FF2B5EF4-FFF2-40B4-BE49-F238E27FC236}">
                <a16:creationId xmlns:a16="http://schemas.microsoft.com/office/drawing/2014/main" id="{98D61471-1343-4CB5-9637-D57E180942E0}"/>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413509867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DAD2-203F-400D-AB7F-27E4F09C4F11}"/>
              </a:ext>
            </a:extLst>
          </p:cNvPr>
          <p:cNvSpPr>
            <a:spLocks noGrp="1"/>
          </p:cNvSpPr>
          <p:nvPr>
            <p:ph type="title"/>
          </p:nvPr>
        </p:nvSpPr>
        <p:spPr>
          <a:xfrm>
            <a:off x="457200" y="136257"/>
            <a:ext cx="11277600" cy="1345702"/>
          </a:xfrm>
        </p:spPr>
        <p:txBody>
          <a:bodyPr/>
          <a:lstStyle/>
          <a:p>
            <a:r>
              <a:rPr lang="en-US" dirty="0"/>
              <a:t>Economic Efficiency vs. Economic Equity</a:t>
            </a:r>
          </a:p>
        </p:txBody>
      </p:sp>
      <p:sp>
        <p:nvSpPr>
          <p:cNvPr id="3" name="Content Placeholder 2">
            <a:extLst>
              <a:ext uri="{FF2B5EF4-FFF2-40B4-BE49-F238E27FC236}">
                <a16:creationId xmlns:a16="http://schemas.microsoft.com/office/drawing/2014/main" id="{5396F9EF-4E8B-4456-8B31-9B9FC0F19AEA}"/>
              </a:ext>
            </a:extLst>
          </p:cNvPr>
          <p:cNvSpPr>
            <a:spLocks noGrp="1"/>
          </p:cNvSpPr>
          <p:nvPr>
            <p:ph idx="1"/>
          </p:nvPr>
        </p:nvSpPr>
        <p:spPr>
          <a:xfrm>
            <a:off x="863600" y="1590040"/>
            <a:ext cx="10972800" cy="4912360"/>
          </a:xfrm>
        </p:spPr>
        <p:txBody>
          <a:bodyPr>
            <a:normAutofit fontScale="92500" lnSpcReduction="10000"/>
          </a:bodyPr>
          <a:lstStyle/>
          <a:p>
            <a:r>
              <a:rPr lang="en-US" sz="2000" b="1" dirty="0"/>
              <a:t>Economic efficiency </a:t>
            </a:r>
            <a:r>
              <a:rPr lang="en-US" sz="2000" dirty="0"/>
              <a:t>results when the output of goods and services is the highest possible for a given amount of input (such as labor &amp; material).</a:t>
            </a:r>
          </a:p>
          <a:p>
            <a:r>
              <a:rPr lang="en-US" sz="2000" dirty="0"/>
              <a:t>	A free market attains efficiency requires producers to produce their goods and services with the 	fewest possible inputs in order to compete with other producers over price charged consumers.</a:t>
            </a:r>
          </a:p>
          <a:p>
            <a:r>
              <a:rPr lang="en-US" sz="2000" b="1" dirty="0"/>
              <a:t>	Economic efficiency breaks down </a:t>
            </a:r>
            <a:r>
              <a:rPr lang="en-US" sz="2000" dirty="0"/>
              <a:t>when a producer gains a </a:t>
            </a:r>
            <a:r>
              <a:rPr lang="en-US" sz="2000" b="1" dirty="0"/>
              <a:t>monopoly</a:t>
            </a:r>
            <a:r>
              <a:rPr lang="en-US" sz="2000" dirty="0"/>
              <a:t> or conspires with other 	producers to artificially inflate prices (</a:t>
            </a:r>
            <a:r>
              <a:rPr lang="en-US" sz="2000" b="1" dirty="0"/>
              <a:t>restraint of trade</a:t>
            </a:r>
            <a:r>
              <a:rPr lang="en-US" sz="2000" dirty="0"/>
              <a:t>) and no longer has to compete with other 	producers over pricing,</a:t>
            </a:r>
          </a:p>
          <a:p>
            <a:r>
              <a:rPr lang="en-US" sz="2000" b="1" dirty="0"/>
              <a:t>	Economic efficiency also breaks down </a:t>
            </a:r>
            <a:r>
              <a:rPr lang="en-US" sz="2000" dirty="0"/>
              <a:t>when the economic cost of government regulation to firms 	exceeds the economic benefit.</a:t>
            </a:r>
          </a:p>
          <a:p>
            <a:r>
              <a:rPr lang="en-US" sz="2000" b="1" dirty="0"/>
              <a:t>Economic equity differs from economic efficiency. Economic equity </a:t>
            </a:r>
            <a:r>
              <a:rPr lang="en-US" sz="2000" dirty="0"/>
              <a:t>results when an economic transaction is fair to each party.</a:t>
            </a:r>
          </a:p>
          <a:p>
            <a:r>
              <a:rPr lang="en-US" sz="2000" dirty="0"/>
              <a:t>	Accordingly, </a:t>
            </a:r>
            <a:r>
              <a:rPr lang="en-US" sz="2000" b="1" dirty="0"/>
              <a:t>unfair transactions invite government regulation for the purpose of equity and 	not efficiency</a:t>
            </a:r>
            <a:r>
              <a:rPr lang="en-US" sz="2000" dirty="0"/>
              <a:t>. An example of an unfair transaction is one in which the seller knows 	that the 	product is defective and doesn’t tell the buyer of the defect – in that case, the buyer is paying a 	higher price than would be paid (or perhaps not paid at all) if the buyer had known of the defect.</a:t>
            </a:r>
            <a:br>
              <a:rPr lang="en-US" sz="2000" dirty="0"/>
            </a:br>
            <a:r>
              <a:rPr lang="en-US" sz="2000" dirty="0"/>
              <a:t> </a:t>
            </a:r>
          </a:p>
        </p:txBody>
      </p:sp>
      <p:sp>
        <p:nvSpPr>
          <p:cNvPr id="5" name="Slide Number Placeholder 4">
            <a:extLst>
              <a:ext uri="{FF2B5EF4-FFF2-40B4-BE49-F238E27FC236}">
                <a16:creationId xmlns:a16="http://schemas.microsoft.com/office/drawing/2014/main" id="{2BFF856A-25F8-422C-A905-4EC50FA9B7B9}"/>
              </a:ext>
            </a:extLst>
          </p:cNvPr>
          <p:cNvSpPr>
            <a:spLocks noGrp="1"/>
          </p:cNvSpPr>
          <p:nvPr>
            <p:ph type="sldNum" sz="quarter" idx="12"/>
          </p:nvPr>
        </p:nvSpPr>
        <p:spPr/>
        <p:txBody>
          <a:bodyPr>
            <a:normAutofit lnSpcReduction="10000"/>
          </a:bodyPr>
          <a:lstStyle/>
          <a:p>
            <a:fld id="{20BC5037-A240-4F61-9152-036A0AF9E395}" type="slidenum">
              <a:rPr lang="en-US" smtClean="0"/>
              <a:t>352</a:t>
            </a:fld>
            <a:endParaRPr lang="en-US"/>
          </a:p>
        </p:txBody>
      </p:sp>
      <p:sp>
        <p:nvSpPr>
          <p:cNvPr id="6" name="Footer Placeholder 5">
            <a:extLst>
              <a:ext uri="{FF2B5EF4-FFF2-40B4-BE49-F238E27FC236}">
                <a16:creationId xmlns:a16="http://schemas.microsoft.com/office/drawing/2014/main" id="{EAF4D6B1-2031-4559-A974-14A78401FD39}"/>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252033006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966952" y="2398643"/>
            <a:ext cx="10321158" cy="4068833"/>
          </a:xfrm>
        </p:spPr>
        <p:txBody>
          <a:bodyPr>
            <a:normAutofit/>
          </a:bodyPr>
          <a:lstStyle/>
          <a:p>
            <a:pPr marL="0" indent="0" algn="ctr" defTabSz="457200">
              <a:spcBef>
                <a:spcPts val="1800"/>
              </a:spcBef>
              <a:spcAft>
                <a:spcPts val="0"/>
              </a:spcAft>
              <a:buNone/>
              <a:defRPr/>
            </a:pPr>
            <a:r>
              <a:rPr lang="en-US" altLang="en-US" sz="4800" b="1" dirty="0">
                <a:solidFill>
                  <a:srgbClr val="C00000"/>
                </a:solidFill>
                <a:latin typeface="Sanserif"/>
              </a:rPr>
              <a:t>Chapter 15, </a:t>
            </a:r>
          </a:p>
          <a:p>
            <a:pPr marL="0" indent="0" algn="ctr" defTabSz="457200">
              <a:spcBef>
                <a:spcPts val="1800"/>
              </a:spcBef>
              <a:spcAft>
                <a:spcPts val="0"/>
              </a:spcAft>
              <a:buNone/>
              <a:defRPr/>
            </a:pPr>
            <a:r>
              <a:rPr lang="en-US" altLang="en-US" sz="4800" b="1" dirty="0">
                <a:solidFill>
                  <a:srgbClr val="C00000"/>
                </a:solidFill>
                <a:latin typeface="Sanserif"/>
              </a:rPr>
              <a:t>Economic &amp; Environmental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353</a:t>
            </a:fld>
            <a:endParaRPr lang="en-US" dirty="0">
              <a:solidFill>
                <a:srgbClr val="000000"/>
              </a:solidFill>
              <a:latin typeface="Sanserif"/>
            </a:endParaRPr>
          </a:p>
        </p:txBody>
      </p:sp>
    </p:spTree>
    <p:extLst>
      <p:ext uri="{BB962C8B-B14F-4D97-AF65-F5344CB8AC3E}">
        <p14:creationId xmlns:p14="http://schemas.microsoft.com/office/powerpoint/2010/main" val="255702799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2A7BBE-ADA9-42A5-80C1-CD287E127FCF}"/>
              </a:ext>
            </a:extLst>
          </p:cNvPr>
          <p:cNvSpPr>
            <a:spLocks noGrp="1"/>
          </p:cNvSpPr>
          <p:nvPr>
            <p:ph type="title"/>
          </p:nvPr>
        </p:nvSpPr>
        <p:spPr>
          <a:xfrm>
            <a:off x="193040" y="304801"/>
            <a:ext cx="11785600" cy="900746"/>
          </a:xfrm>
        </p:spPr>
        <p:txBody>
          <a:bodyPr>
            <a:noAutofit/>
          </a:bodyPr>
          <a:lstStyle/>
          <a:p>
            <a:r>
              <a:rPr lang="en-US" sz="3200" b="1" dirty="0">
                <a:solidFill>
                  <a:schemeClr val="tx1"/>
                </a:solidFill>
              </a:rPr>
              <a:t>POLL: </a:t>
            </a:r>
            <a:r>
              <a:rPr lang="en-US" sz="3200" b="1" dirty="0">
                <a:solidFill>
                  <a:srgbClr val="C00000"/>
                </a:solidFill>
              </a:rPr>
              <a:t>Fiscal policy can take the form of demand-side policy or supply-side policy. Which statement about these policies is </a:t>
            </a:r>
            <a:r>
              <a:rPr lang="en-US" sz="3200" b="1" u="sng" dirty="0">
                <a:solidFill>
                  <a:srgbClr val="C00000"/>
                </a:solidFill>
              </a:rPr>
              <a:t>not </a:t>
            </a:r>
            <a:r>
              <a:rPr lang="en-US" sz="3200" b="1" dirty="0">
                <a:solidFill>
                  <a:srgbClr val="C00000"/>
                </a:solidFill>
              </a:rPr>
              <a:t>true?</a:t>
            </a:r>
          </a:p>
        </p:txBody>
      </p:sp>
      <p:sp>
        <p:nvSpPr>
          <p:cNvPr id="9" name="Content Placeholder 8">
            <a:extLst>
              <a:ext uri="{FF2B5EF4-FFF2-40B4-BE49-F238E27FC236}">
                <a16:creationId xmlns:a16="http://schemas.microsoft.com/office/drawing/2014/main" id="{226D9ECE-5B52-49A9-B23C-B46DF6593A4E}"/>
              </a:ext>
            </a:extLst>
          </p:cNvPr>
          <p:cNvSpPr>
            <a:spLocks noGrp="1"/>
          </p:cNvSpPr>
          <p:nvPr>
            <p:ph sz="quarter" idx="11"/>
          </p:nvPr>
        </p:nvSpPr>
        <p:spPr>
          <a:xfrm>
            <a:off x="1635760" y="2013716"/>
            <a:ext cx="8930640" cy="4234685"/>
          </a:xfrm>
        </p:spPr>
        <p:txBody>
          <a:bodyPr>
            <a:normAutofit lnSpcReduction="10000"/>
          </a:bodyPr>
          <a:lstStyle/>
          <a:p>
            <a:pPr marL="457200" indent="-457200">
              <a:buAutoNum type="arabicPeriod"/>
            </a:pPr>
            <a:r>
              <a:rPr lang="en-US" dirty="0"/>
              <a:t>Fiscal policy refers to the government’s taxing and spending decisions.</a:t>
            </a:r>
          </a:p>
          <a:p>
            <a:pPr marL="457200" indent="-457200">
              <a:buAutoNum type="arabicPeriod"/>
            </a:pPr>
            <a:r>
              <a:rPr lang="en-US" dirty="0"/>
              <a:t>Demand side policy emphasizes government spending as a means of lifting the economy out of recession.</a:t>
            </a:r>
          </a:p>
          <a:p>
            <a:pPr marL="457200" indent="-457200">
              <a:buAutoNum type="arabicPeriod"/>
            </a:pPr>
            <a:r>
              <a:rPr lang="en-US" dirty="0"/>
              <a:t>Supply side policy emphasizes tax cuts on upper-incomes and business as a means of lifting the economy out of recession.</a:t>
            </a:r>
          </a:p>
          <a:p>
            <a:pPr marL="457200" indent="-457200">
              <a:buAutoNum type="arabicPeriod"/>
            </a:pPr>
            <a:r>
              <a:rPr lang="en-US" dirty="0"/>
              <a:t>Demand side policy is usually favored by Democratic lawmakers, whereas supply-side policy is usually favored by Republican lawmakers.</a:t>
            </a:r>
          </a:p>
          <a:p>
            <a:pPr marL="457200" indent="-457200">
              <a:buAutoNum type="arabicPeriod"/>
            </a:pPr>
            <a:r>
              <a:rPr lang="en-US" dirty="0">
                <a:solidFill>
                  <a:srgbClr val="FF0000"/>
                </a:solidFill>
              </a:rPr>
              <a:t>Demand and supply side policies are established by Congress and, because they are designed to lift the economy out of recession, are not subject to a presidential veto.</a:t>
            </a:r>
          </a:p>
          <a:p>
            <a:pPr marL="457200" indent="-457200">
              <a:buAutoNum type="arabicPeriod"/>
            </a:pPr>
            <a:r>
              <a:rPr lang="en-US" dirty="0"/>
              <a:t>Both demand side policy and supply side policy have typically required government to borrow money to cover the cost.</a:t>
            </a:r>
          </a:p>
          <a:p>
            <a:endParaRPr lang="en-US" dirty="0"/>
          </a:p>
        </p:txBody>
      </p:sp>
      <p:sp>
        <p:nvSpPr>
          <p:cNvPr id="10" name="Text Placeholder 9">
            <a:extLst>
              <a:ext uri="{FF2B5EF4-FFF2-40B4-BE49-F238E27FC236}">
                <a16:creationId xmlns:a16="http://schemas.microsoft.com/office/drawing/2014/main" id="{C64BF1CF-7561-4F08-907A-DC05B58D1EF5}"/>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FFAD5446-9BE2-4BC3-B44B-1800E9AC5A80}"/>
              </a:ext>
            </a:extLst>
          </p:cNvPr>
          <p:cNvSpPr>
            <a:spLocks noGrp="1"/>
          </p:cNvSpPr>
          <p:nvPr>
            <p:ph type="sldNum" sz="quarter" idx="10"/>
          </p:nvPr>
        </p:nvSpPr>
        <p:spPr/>
        <p:txBody>
          <a:bodyPr>
            <a:normAutofit lnSpcReduction="10000"/>
          </a:bodyPr>
          <a:lstStyle/>
          <a:p>
            <a:fld id="{68151E55-6873-49E2-B8D5-2F265E6F1973}" type="slidenum">
              <a:rPr lang="en-US" smtClean="0"/>
              <a:t>354</a:t>
            </a:fld>
            <a:endParaRPr lang="en-US" dirty="0"/>
          </a:p>
        </p:txBody>
      </p:sp>
      <p:sp>
        <p:nvSpPr>
          <p:cNvPr id="11" name="Text Placeholder 10">
            <a:extLst>
              <a:ext uri="{FF2B5EF4-FFF2-40B4-BE49-F238E27FC236}">
                <a16:creationId xmlns:a16="http://schemas.microsoft.com/office/drawing/2014/main" id="{3DA49B81-4F51-4205-B37E-45D399914E42}"/>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3C1D0CE6-7F63-41FC-9B21-96F4B3CCEC41}"/>
              </a:ext>
            </a:extLst>
          </p:cNvPr>
          <p:cNvSpPr txBox="1">
            <a:spLocks/>
          </p:cNvSpPr>
          <p:nvPr/>
        </p:nvSpPr>
        <p:spPr>
          <a:xfrm>
            <a:off x="213360" y="6521453"/>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0156718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F17C-76BE-4D83-B6E9-C386119CACD0}"/>
              </a:ext>
            </a:extLst>
          </p:cNvPr>
          <p:cNvSpPr>
            <a:spLocks noGrp="1"/>
          </p:cNvSpPr>
          <p:nvPr>
            <p:ph type="title"/>
          </p:nvPr>
        </p:nvSpPr>
        <p:spPr>
          <a:xfrm>
            <a:off x="812800" y="233680"/>
            <a:ext cx="10875264" cy="985520"/>
          </a:xfrm>
        </p:spPr>
        <p:txBody>
          <a:bodyPr>
            <a:normAutofit/>
          </a:bodyPr>
          <a:lstStyle/>
          <a:p>
            <a:r>
              <a:rPr lang="en-US" sz="4400" dirty="0"/>
              <a:t>Fiscal Policy</a:t>
            </a:r>
          </a:p>
        </p:txBody>
      </p:sp>
      <p:sp>
        <p:nvSpPr>
          <p:cNvPr id="3" name="Content Placeholder 2">
            <a:extLst>
              <a:ext uri="{FF2B5EF4-FFF2-40B4-BE49-F238E27FC236}">
                <a16:creationId xmlns:a16="http://schemas.microsoft.com/office/drawing/2014/main" id="{EAE9608E-BF21-406C-A782-1CA854BBE80F}"/>
              </a:ext>
            </a:extLst>
          </p:cNvPr>
          <p:cNvSpPr>
            <a:spLocks noGrp="1"/>
          </p:cNvSpPr>
          <p:nvPr>
            <p:ph idx="1"/>
          </p:nvPr>
        </p:nvSpPr>
        <p:spPr>
          <a:xfrm>
            <a:off x="1145628" y="1600200"/>
            <a:ext cx="9722069" cy="4724400"/>
          </a:xfrm>
        </p:spPr>
        <p:txBody>
          <a:bodyPr/>
          <a:lstStyle/>
          <a:p>
            <a:r>
              <a:rPr lang="en-US" sz="3200" dirty="0"/>
              <a:t>Fiscal policy is designed to give the economy a boost when it goes into recession.</a:t>
            </a:r>
          </a:p>
          <a:p>
            <a:r>
              <a:rPr lang="en-US" sz="3200" dirty="0"/>
              <a:t>Fiscal policy results from spending and taxing legislation passed by Congress, which is subject to a presidential veto.</a:t>
            </a:r>
          </a:p>
          <a:p>
            <a:r>
              <a:rPr lang="en-US" sz="3200" dirty="0"/>
              <a:t>Fiscal policy takes two forms – </a:t>
            </a:r>
            <a:r>
              <a:rPr lang="en-US" sz="3200" b="1" dirty="0"/>
              <a:t>demand side </a:t>
            </a:r>
            <a:r>
              <a:rPr lang="en-US" sz="3200" dirty="0"/>
              <a:t>and </a:t>
            </a:r>
            <a:r>
              <a:rPr lang="en-US" sz="3200" b="1" dirty="0"/>
              <a:t>supply side</a:t>
            </a:r>
          </a:p>
          <a:p>
            <a:r>
              <a:rPr lang="en-US" sz="3200" dirty="0"/>
              <a:t> </a:t>
            </a:r>
          </a:p>
          <a:p>
            <a:endParaRPr lang="en-US" dirty="0"/>
          </a:p>
        </p:txBody>
      </p:sp>
      <p:sp>
        <p:nvSpPr>
          <p:cNvPr id="4" name="Footer Placeholder 3">
            <a:extLst>
              <a:ext uri="{FF2B5EF4-FFF2-40B4-BE49-F238E27FC236}">
                <a16:creationId xmlns:a16="http://schemas.microsoft.com/office/drawing/2014/main" id="{F6ED7648-ADDA-42AA-9D45-C1F63A6B211C}"/>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635C536E-0494-4BE5-A7D1-EECDF7F2444F}"/>
              </a:ext>
            </a:extLst>
          </p:cNvPr>
          <p:cNvSpPr>
            <a:spLocks noGrp="1"/>
          </p:cNvSpPr>
          <p:nvPr>
            <p:ph type="sldNum" sz="quarter" idx="12"/>
          </p:nvPr>
        </p:nvSpPr>
        <p:spPr/>
        <p:txBody>
          <a:bodyPr>
            <a:normAutofit lnSpcReduction="10000"/>
          </a:bodyPr>
          <a:lstStyle/>
          <a:p>
            <a:fld id="{20BC5037-A240-4F61-9152-036A0AF9E395}" type="slidenum">
              <a:rPr lang="en-US" smtClean="0"/>
              <a:t>355</a:t>
            </a:fld>
            <a:endParaRPr lang="en-US"/>
          </a:p>
        </p:txBody>
      </p:sp>
    </p:spTree>
    <p:extLst>
      <p:ext uri="{BB962C8B-B14F-4D97-AF65-F5344CB8AC3E}">
        <p14:creationId xmlns:p14="http://schemas.microsoft.com/office/powerpoint/2010/main" val="159601857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CBAC-CA51-427E-8357-528F3CF6FACF}"/>
              </a:ext>
            </a:extLst>
          </p:cNvPr>
          <p:cNvSpPr>
            <a:spLocks noGrp="1"/>
          </p:cNvSpPr>
          <p:nvPr>
            <p:ph type="title"/>
          </p:nvPr>
        </p:nvSpPr>
        <p:spPr/>
        <p:txBody>
          <a:bodyPr/>
          <a:lstStyle/>
          <a:p>
            <a:r>
              <a:rPr lang="en-US" dirty="0"/>
              <a:t>Demand Side Policy</a:t>
            </a:r>
          </a:p>
        </p:txBody>
      </p:sp>
      <p:sp>
        <p:nvSpPr>
          <p:cNvPr id="3" name="Content Placeholder 2">
            <a:extLst>
              <a:ext uri="{FF2B5EF4-FFF2-40B4-BE49-F238E27FC236}">
                <a16:creationId xmlns:a16="http://schemas.microsoft.com/office/drawing/2014/main" id="{DEBF89C8-151F-4F9E-B687-52403F1BE721}"/>
              </a:ext>
            </a:extLst>
          </p:cNvPr>
          <p:cNvSpPr>
            <a:spLocks noGrp="1"/>
          </p:cNvSpPr>
          <p:nvPr>
            <p:ph idx="1"/>
          </p:nvPr>
        </p:nvSpPr>
        <p:spPr>
          <a:xfrm>
            <a:off x="609600" y="1706880"/>
            <a:ext cx="10972800" cy="4617720"/>
          </a:xfrm>
        </p:spPr>
        <p:txBody>
          <a:bodyPr/>
          <a:lstStyle/>
          <a:p>
            <a:r>
              <a:rPr lang="en-US" dirty="0"/>
              <a:t>Initially developed by British economist John Maynard Keynes and is sometimes referred to as Keynesian economics.</a:t>
            </a:r>
          </a:p>
          <a:p>
            <a:r>
              <a:rPr lang="en-US" dirty="0"/>
              <a:t>Keynes argued that governments traditionally adopted the wrong policy response to an economic downturn. They had cut back their spending as a result of the fact that their tax revenues were declining from the slowdown in economic activity.</a:t>
            </a:r>
          </a:p>
          <a:p>
            <a:r>
              <a:rPr lang="en-US" dirty="0"/>
              <a:t>Keynes argued that governments should instead increase their spending as a means of giving the economy a boost (economic stimulus)</a:t>
            </a:r>
          </a:p>
          <a:p>
            <a:r>
              <a:rPr lang="en-US" b="1" dirty="0"/>
              <a:t>NOTE TO INSTRUCTOR: </a:t>
            </a:r>
            <a:r>
              <a:rPr lang="en-US" dirty="0"/>
              <a:t>You might consider adding a photo of Keynes to this slide.</a:t>
            </a:r>
          </a:p>
        </p:txBody>
      </p:sp>
      <p:sp>
        <p:nvSpPr>
          <p:cNvPr id="4" name="Footer Placeholder 3">
            <a:extLst>
              <a:ext uri="{FF2B5EF4-FFF2-40B4-BE49-F238E27FC236}">
                <a16:creationId xmlns:a16="http://schemas.microsoft.com/office/drawing/2014/main" id="{D04B7175-BC61-44EB-A1DA-621CB32BA6D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BB20C5BB-806E-4627-A217-F1777DAD0412}"/>
              </a:ext>
            </a:extLst>
          </p:cNvPr>
          <p:cNvSpPr>
            <a:spLocks noGrp="1"/>
          </p:cNvSpPr>
          <p:nvPr>
            <p:ph type="sldNum" sz="quarter" idx="12"/>
          </p:nvPr>
        </p:nvSpPr>
        <p:spPr/>
        <p:txBody>
          <a:bodyPr>
            <a:normAutofit lnSpcReduction="10000"/>
          </a:bodyPr>
          <a:lstStyle/>
          <a:p>
            <a:fld id="{20BC5037-A240-4F61-9152-036A0AF9E395}" type="slidenum">
              <a:rPr lang="en-US" smtClean="0"/>
              <a:t>356</a:t>
            </a:fld>
            <a:endParaRPr lang="en-US"/>
          </a:p>
        </p:txBody>
      </p:sp>
    </p:spTree>
    <p:extLst>
      <p:ext uri="{BB962C8B-B14F-4D97-AF65-F5344CB8AC3E}">
        <p14:creationId xmlns:p14="http://schemas.microsoft.com/office/powerpoint/2010/main" val="64244341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295400"/>
          </a:xfrm>
        </p:spPr>
        <p:txBody>
          <a:bodyPr>
            <a:normAutofit fontScale="90000"/>
          </a:bodyPr>
          <a:lstStyle/>
          <a:p>
            <a:r>
              <a:rPr lang="en-US" sz="3600" spc="-100" dirty="0">
                <a:solidFill>
                  <a:srgbClr val="C00000"/>
                </a:solidFill>
                <a:ea typeface="+mj-ea"/>
                <a:cs typeface="+mj-cs"/>
              </a:rPr>
              <a:t>Demand-side (Keynesian) Policy in response to an economic downturn</a:t>
            </a:r>
            <a:br>
              <a:rPr lang="en-US" dirty="0"/>
            </a:br>
            <a:endParaRPr lang="en-US" dirty="0">
              <a:solidFill>
                <a:srgbClr val="C00000"/>
              </a:solidFill>
            </a:endParaRPr>
          </a:p>
        </p:txBody>
      </p:sp>
      <p:sp>
        <p:nvSpPr>
          <p:cNvPr id="3" name="Content Placeholder 2"/>
          <p:cNvSpPr>
            <a:spLocks noGrp="1"/>
          </p:cNvSpPr>
          <p:nvPr>
            <p:ph idx="1"/>
          </p:nvPr>
        </p:nvSpPr>
        <p:spPr>
          <a:xfrm>
            <a:off x="1981200" y="1853184"/>
            <a:ext cx="8229600" cy="4648200"/>
          </a:xfrm>
        </p:spPr>
        <p:txBody>
          <a:bodyPr/>
          <a:lstStyle/>
          <a:p>
            <a:endParaRPr lang="en-US" dirty="0"/>
          </a:p>
        </p:txBody>
      </p:sp>
      <p:sp>
        <p:nvSpPr>
          <p:cNvPr id="4" name="Rectangle 3"/>
          <p:cNvSpPr/>
          <p:nvPr/>
        </p:nvSpPr>
        <p:spPr>
          <a:xfrm>
            <a:off x="2057400" y="2971800"/>
            <a:ext cx="17526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Government increases its spending level</a:t>
            </a:r>
          </a:p>
        </p:txBody>
      </p:sp>
      <p:sp>
        <p:nvSpPr>
          <p:cNvPr id="5" name="Rectangle 4"/>
          <p:cNvSpPr/>
          <p:nvPr/>
        </p:nvSpPr>
        <p:spPr>
          <a:xfrm>
            <a:off x="4678680" y="2971800"/>
            <a:ext cx="16764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Consumers have more money to spend</a:t>
            </a:r>
          </a:p>
        </p:txBody>
      </p:sp>
      <p:sp>
        <p:nvSpPr>
          <p:cNvPr id="6" name="Rectangle 5"/>
          <p:cNvSpPr/>
          <p:nvPr/>
        </p:nvSpPr>
        <p:spPr>
          <a:xfrm>
            <a:off x="7239000" y="2971800"/>
            <a:ext cx="2590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Consumer spending (demand) stimulates production (supply) and leads to job creation</a:t>
            </a:r>
          </a:p>
        </p:txBody>
      </p:sp>
      <p:sp>
        <p:nvSpPr>
          <p:cNvPr id="7" name="Right Arrow 6"/>
          <p:cNvSpPr/>
          <p:nvPr/>
        </p:nvSpPr>
        <p:spPr>
          <a:xfrm>
            <a:off x="3962400" y="3200400"/>
            <a:ext cx="6096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6477000" y="3200400"/>
            <a:ext cx="609600" cy="838200"/>
          </a:xfrm>
          <a:prstGeom prst="rightArrow">
            <a:avLst>
              <a:gd name="adj1" fmla="val 50000"/>
              <a:gd name="adj2" fmla="val 5230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EE531877-A332-41CB-8599-CC12149B4D7A}"/>
              </a:ext>
            </a:extLst>
          </p:cNvPr>
          <p:cNvSpPr/>
          <p:nvPr/>
        </p:nvSpPr>
        <p:spPr>
          <a:xfrm>
            <a:off x="2343806" y="4953000"/>
            <a:ext cx="7485993" cy="1371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Democratic lawmakers tend to favor demand supply policy. Government spending on such things as infrastructure projects and lengthened eligibility for unemployment payments tends to put most of the money in the hands of ordinary workers.</a:t>
            </a:r>
          </a:p>
        </p:txBody>
      </p:sp>
      <p:sp>
        <p:nvSpPr>
          <p:cNvPr id="9" name="Footer Placeholder 8">
            <a:extLst>
              <a:ext uri="{FF2B5EF4-FFF2-40B4-BE49-F238E27FC236}">
                <a16:creationId xmlns:a16="http://schemas.microsoft.com/office/drawing/2014/main" id="{31588C8C-B2D9-4C34-A4C4-815458E1CC8F}"/>
              </a:ext>
            </a:extLst>
          </p:cNvPr>
          <p:cNvSpPr>
            <a:spLocks noGrp="1"/>
          </p:cNvSpPr>
          <p:nvPr>
            <p:ph type="ftr" sz="quarter" idx="11"/>
          </p:nvPr>
        </p:nvSpPr>
        <p:spPr/>
        <p:txBody>
          <a:bodyPr/>
          <a:lstStyle/>
          <a:p>
            <a:r>
              <a:rPr kumimoji="0" lang="en-US"/>
              <a:t>© Thomas E. Patterson</a:t>
            </a:r>
          </a:p>
        </p:txBody>
      </p:sp>
      <p:sp>
        <p:nvSpPr>
          <p:cNvPr id="11" name="Slide Number Placeholder 10">
            <a:extLst>
              <a:ext uri="{FF2B5EF4-FFF2-40B4-BE49-F238E27FC236}">
                <a16:creationId xmlns:a16="http://schemas.microsoft.com/office/drawing/2014/main" id="{E9A013D0-D3F7-45FD-823F-B30E36B76A26}"/>
              </a:ext>
            </a:extLst>
          </p:cNvPr>
          <p:cNvSpPr>
            <a:spLocks noGrp="1"/>
          </p:cNvSpPr>
          <p:nvPr>
            <p:ph type="sldNum" sz="quarter" idx="12"/>
          </p:nvPr>
        </p:nvSpPr>
        <p:spPr/>
        <p:txBody>
          <a:bodyPr>
            <a:normAutofit lnSpcReduction="10000"/>
          </a:bodyPr>
          <a:lstStyle/>
          <a:p>
            <a:fld id="{F0C94032-CD4C-4C25-B0C2-CEC720522D92}" type="slidenum">
              <a:rPr kumimoji="0" lang="en-US" smtClean="0"/>
              <a:pPr/>
              <a:t>357</a:t>
            </a:fld>
            <a:endParaRPr kumimoji="0" lang="en-US" dirty="0">
              <a:solidFill>
                <a:srgbClr val="FFFFFF"/>
              </a:solidFill>
            </a:endParaRPr>
          </a:p>
        </p:txBody>
      </p:sp>
    </p:spTree>
    <p:extLst>
      <p:ext uri="{BB962C8B-B14F-4D97-AF65-F5344CB8AC3E}">
        <p14:creationId xmlns:p14="http://schemas.microsoft.com/office/powerpoint/2010/main" val="265193491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Congressional Vote on 2020 Covid Stimulus Bill</a:t>
            </a:r>
            <a:br>
              <a:rPr lang="en-US" dirty="0"/>
            </a:br>
            <a:r>
              <a:rPr lang="en-US" dirty="0"/>
              <a:t> (example of a demand-side stimulus policy) </a:t>
            </a:r>
            <a:endParaRPr lang="en-US" dirty="0">
              <a:solidFill>
                <a:srgbClr val="C00000"/>
              </a:solidFill>
            </a:endParaRPr>
          </a:p>
        </p:txBody>
      </p:sp>
      <p:graphicFrame>
        <p:nvGraphicFramePr>
          <p:cNvPr id="4" name="Content Placeholder 3"/>
          <p:cNvGraphicFramePr>
            <a:graphicFrameLocks noGrp="1"/>
          </p:cNvGraphicFramePr>
          <p:nvPr>
            <p:ph idx="1"/>
          </p:nvPr>
        </p:nvGraphicFramePr>
        <p:xfrm>
          <a:off x="1981200" y="1600200"/>
          <a:ext cx="822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2226C26-E7C6-46BF-AF82-7FE44211CA1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4038234-2884-4551-8091-4FFB201C271A}"/>
              </a:ext>
            </a:extLst>
          </p:cNvPr>
          <p:cNvSpPr>
            <a:spLocks noGrp="1"/>
          </p:cNvSpPr>
          <p:nvPr>
            <p:ph type="sldNum" sz="quarter" idx="12"/>
          </p:nvPr>
        </p:nvSpPr>
        <p:spPr/>
        <p:txBody>
          <a:bodyPr>
            <a:normAutofit lnSpcReduction="10000"/>
          </a:bodyPr>
          <a:lstStyle/>
          <a:p>
            <a:fld id="{F0C94032-CD4C-4C25-B0C2-CEC720522D92}" type="slidenum">
              <a:rPr kumimoji="0" lang="en-US" smtClean="0"/>
              <a:pPr/>
              <a:t>358</a:t>
            </a:fld>
            <a:endParaRPr kumimoji="0" lang="en-US" dirty="0">
              <a:solidFill>
                <a:srgbClr val="FFFFFF"/>
              </a:solidFill>
            </a:endParaRPr>
          </a:p>
        </p:txBody>
      </p:sp>
    </p:spTree>
    <p:extLst>
      <p:ext uri="{BB962C8B-B14F-4D97-AF65-F5344CB8AC3E}">
        <p14:creationId xmlns:p14="http://schemas.microsoft.com/office/powerpoint/2010/main" val="221153087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43BD-FDB3-4331-A8F2-5DC35786B031}"/>
              </a:ext>
            </a:extLst>
          </p:cNvPr>
          <p:cNvSpPr>
            <a:spLocks noGrp="1"/>
          </p:cNvSpPr>
          <p:nvPr>
            <p:ph type="title"/>
          </p:nvPr>
        </p:nvSpPr>
        <p:spPr>
          <a:xfrm>
            <a:off x="457200" y="136256"/>
            <a:ext cx="11277600" cy="1251109"/>
          </a:xfrm>
        </p:spPr>
        <p:txBody>
          <a:bodyPr/>
          <a:lstStyle/>
          <a:p>
            <a:r>
              <a:rPr lang="en-US" dirty="0"/>
              <a:t>Among the Major Beneficiaries of </a:t>
            </a:r>
            <a:br>
              <a:rPr lang="en-US" dirty="0"/>
            </a:br>
            <a:r>
              <a:rPr lang="en-US" dirty="0"/>
              <a:t>2020 Covid Stimulus Bill</a:t>
            </a:r>
          </a:p>
        </p:txBody>
      </p:sp>
      <p:sp>
        <p:nvSpPr>
          <p:cNvPr id="3" name="Content Placeholder 2">
            <a:extLst>
              <a:ext uri="{FF2B5EF4-FFF2-40B4-BE49-F238E27FC236}">
                <a16:creationId xmlns:a16="http://schemas.microsoft.com/office/drawing/2014/main" id="{56DAE721-3E4B-4340-A9CC-40F3EBF7F9E9}"/>
              </a:ext>
            </a:extLst>
          </p:cNvPr>
          <p:cNvSpPr>
            <a:spLocks noGrp="1"/>
          </p:cNvSpPr>
          <p:nvPr>
            <p:ph idx="1"/>
          </p:nvPr>
        </p:nvSpPr>
        <p:spPr>
          <a:xfrm>
            <a:off x="609600" y="2091558"/>
            <a:ext cx="10972800" cy="4233041"/>
          </a:xfrm>
        </p:spPr>
        <p:txBody>
          <a:bodyPr/>
          <a:lstStyle/>
          <a:p>
            <a:pPr marL="457200" indent="-457200">
              <a:buFontTx/>
              <a:buChar char="-"/>
            </a:pPr>
            <a:r>
              <a:rPr lang="en-US" b="0" i="0" dirty="0">
                <a:solidFill>
                  <a:srgbClr val="000000"/>
                </a:solidFill>
                <a:effectLst/>
                <a:latin typeface="TiemposText"/>
              </a:rPr>
              <a:t>$1,400 stimulus checks to individuals making $75,000 or less and to couples earning up to $150,000</a:t>
            </a:r>
          </a:p>
          <a:p>
            <a:pPr marL="457200" indent="-457200">
              <a:buFontTx/>
              <a:buChar char="-"/>
            </a:pPr>
            <a:r>
              <a:rPr lang="en-US" b="0" i="0" dirty="0">
                <a:solidFill>
                  <a:srgbClr val="000000"/>
                </a:solidFill>
                <a:effectLst/>
                <a:latin typeface="TiemposText"/>
              </a:rPr>
              <a:t>a child tax credit that gives families $3,000 per child per year</a:t>
            </a:r>
          </a:p>
          <a:p>
            <a:pPr marL="457200" indent="-457200">
              <a:buFontTx/>
              <a:buChar char="-"/>
            </a:pPr>
            <a:r>
              <a:rPr lang="en-US" dirty="0">
                <a:solidFill>
                  <a:srgbClr val="000000"/>
                </a:solidFill>
                <a:latin typeface="TiemposText"/>
              </a:rPr>
              <a:t>$300 a month additional payment to unemployed workers</a:t>
            </a:r>
          </a:p>
          <a:p>
            <a:pPr marL="457200" indent="-457200">
              <a:buFontTx/>
              <a:buChar char="-"/>
            </a:pPr>
            <a:r>
              <a:rPr lang="en-US" dirty="0">
                <a:solidFill>
                  <a:srgbClr val="000000"/>
                </a:solidFill>
                <a:latin typeface="TiemposText"/>
              </a:rPr>
              <a:t>Funding for K-12 education, child and adult nutrition programs, rental assistance</a:t>
            </a:r>
            <a:endParaRPr lang="en-US" dirty="0"/>
          </a:p>
        </p:txBody>
      </p:sp>
      <p:sp>
        <p:nvSpPr>
          <p:cNvPr id="4" name="Footer Placeholder 3">
            <a:extLst>
              <a:ext uri="{FF2B5EF4-FFF2-40B4-BE49-F238E27FC236}">
                <a16:creationId xmlns:a16="http://schemas.microsoft.com/office/drawing/2014/main" id="{A00E4C40-64ED-4FAF-87BB-2E624C5DC03C}"/>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6BA556C5-9E1F-409E-9921-215C1E49110F}"/>
              </a:ext>
            </a:extLst>
          </p:cNvPr>
          <p:cNvSpPr>
            <a:spLocks noGrp="1"/>
          </p:cNvSpPr>
          <p:nvPr>
            <p:ph type="sldNum" sz="quarter" idx="12"/>
          </p:nvPr>
        </p:nvSpPr>
        <p:spPr/>
        <p:txBody>
          <a:bodyPr>
            <a:normAutofit lnSpcReduction="10000"/>
          </a:bodyPr>
          <a:lstStyle/>
          <a:p>
            <a:fld id="{20BC5037-A240-4F61-9152-036A0AF9E395}" type="slidenum">
              <a:rPr lang="en-US" smtClean="0"/>
              <a:t>359</a:t>
            </a:fld>
            <a:endParaRPr lang="en-US"/>
          </a:p>
        </p:txBody>
      </p:sp>
    </p:spTree>
    <p:extLst>
      <p:ext uri="{BB962C8B-B14F-4D97-AF65-F5344CB8AC3E}">
        <p14:creationId xmlns:p14="http://schemas.microsoft.com/office/powerpoint/2010/main" val="205404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2,  </a:t>
            </a:r>
          </a:p>
          <a:p>
            <a:pPr marL="0" indent="0" algn="ctr" defTabSz="457200">
              <a:spcBef>
                <a:spcPts val="1800"/>
              </a:spcBef>
              <a:spcAft>
                <a:spcPts val="0"/>
              </a:spcAft>
              <a:buNone/>
              <a:defRPr/>
            </a:pPr>
            <a:r>
              <a:rPr lang="en-US" altLang="en-US" sz="4400" b="1" dirty="0">
                <a:solidFill>
                  <a:srgbClr val="C00000"/>
                </a:solidFill>
                <a:latin typeface="Sanserif"/>
              </a:rPr>
              <a:t>Constitutional Democracy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36</a:t>
            </a:fld>
            <a:endParaRPr lang="en-US" dirty="0">
              <a:solidFill>
                <a:srgbClr val="000000"/>
              </a:solidFill>
              <a:latin typeface="Sanserif"/>
            </a:endParaRPr>
          </a:p>
        </p:txBody>
      </p:sp>
    </p:spTree>
    <p:extLst>
      <p:ext uri="{BB962C8B-B14F-4D97-AF65-F5344CB8AC3E}">
        <p14:creationId xmlns:p14="http://schemas.microsoft.com/office/powerpoint/2010/main" val="61812118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57"/>
            <a:ext cx="11277600" cy="1188046"/>
          </a:xfrm>
        </p:spPr>
        <p:txBody>
          <a:bodyPr>
            <a:normAutofit fontScale="90000"/>
          </a:bodyPr>
          <a:lstStyle/>
          <a:p>
            <a:pPr algn="ctr"/>
            <a:r>
              <a:rPr lang="en-US" spc="-100" dirty="0">
                <a:solidFill>
                  <a:srgbClr val="C00000"/>
                </a:solidFill>
                <a:ea typeface="+mj-ea"/>
                <a:cs typeface="+mj-cs"/>
              </a:rPr>
              <a:t>Supply-side (“trickle down”) Policy in response to an economic downturn</a:t>
            </a:r>
          </a:p>
        </p:txBody>
      </p:sp>
      <p:sp>
        <p:nvSpPr>
          <p:cNvPr id="3" name="Content Placeholder 2"/>
          <p:cNvSpPr>
            <a:spLocks noGrp="1"/>
          </p:cNvSpPr>
          <p:nvPr>
            <p:ph idx="1"/>
          </p:nvPr>
        </p:nvSpPr>
        <p:spPr>
          <a:xfrm>
            <a:off x="1981200" y="1524000"/>
            <a:ext cx="8229600" cy="4953000"/>
          </a:xfrm>
        </p:spPr>
        <p:txBody>
          <a:bodyPr/>
          <a:lstStyle/>
          <a:p>
            <a:pPr algn="ctr"/>
            <a:endParaRPr lang="en-US" dirty="0"/>
          </a:p>
        </p:txBody>
      </p:sp>
      <p:sp>
        <p:nvSpPr>
          <p:cNvPr id="4" name="Rectangle 3"/>
          <p:cNvSpPr/>
          <p:nvPr/>
        </p:nvSpPr>
        <p:spPr>
          <a:xfrm>
            <a:off x="2057400" y="2971800"/>
            <a:ext cx="17526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Government cuts taxes on business and upper-incomes</a:t>
            </a:r>
          </a:p>
        </p:txBody>
      </p:sp>
      <p:sp>
        <p:nvSpPr>
          <p:cNvPr id="5" name="Rectangle 4"/>
          <p:cNvSpPr/>
          <p:nvPr/>
        </p:nvSpPr>
        <p:spPr>
          <a:xfrm>
            <a:off x="4648200" y="2971800"/>
            <a:ext cx="1828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Having more money, firms and wealthy invest in production </a:t>
            </a:r>
          </a:p>
        </p:txBody>
      </p:sp>
      <p:sp>
        <p:nvSpPr>
          <p:cNvPr id="6" name="Rectangle 5"/>
          <p:cNvSpPr/>
          <p:nvPr/>
        </p:nvSpPr>
        <p:spPr>
          <a:xfrm>
            <a:off x="7543800" y="2971800"/>
            <a:ext cx="2590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Increased production (supply) leads to job growth and increased consumer spending (demand)</a:t>
            </a:r>
          </a:p>
        </p:txBody>
      </p:sp>
      <p:sp>
        <p:nvSpPr>
          <p:cNvPr id="7" name="Right Arrow 6"/>
          <p:cNvSpPr/>
          <p:nvPr/>
        </p:nvSpPr>
        <p:spPr>
          <a:xfrm>
            <a:off x="3962400" y="3200400"/>
            <a:ext cx="6096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6629400" y="3200400"/>
            <a:ext cx="685800" cy="838200"/>
          </a:xfrm>
          <a:prstGeom prst="rightArrow">
            <a:avLst>
              <a:gd name="adj1" fmla="val 50000"/>
              <a:gd name="adj2" fmla="val 5230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668AB90E-0730-4C70-8AED-9357F1E8F0A3}"/>
              </a:ext>
            </a:extLst>
          </p:cNvPr>
          <p:cNvSpPr/>
          <p:nvPr/>
        </p:nvSpPr>
        <p:spPr>
          <a:xfrm>
            <a:off x="2511972" y="4850524"/>
            <a:ext cx="729418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Republican lawmakers tend to favor supply-side policy, which gives most of the monetary benefit to business firms and upper-income individuals</a:t>
            </a:r>
          </a:p>
        </p:txBody>
      </p:sp>
      <p:sp>
        <p:nvSpPr>
          <p:cNvPr id="10" name="Footer Placeholder 9">
            <a:extLst>
              <a:ext uri="{FF2B5EF4-FFF2-40B4-BE49-F238E27FC236}">
                <a16:creationId xmlns:a16="http://schemas.microsoft.com/office/drawing/2014/main" id="{7280EDDF-DE93-4EF1-9140-52137D449C8D}"/>
              </a:ext>
            </a:extLst>
          </p:cNvPr>
          <p:cNvSpPr>
            <a:spLocks noGrp="1"/>
          </p:cNvSpPr>
          <p:nvPr>
            <p:ph type="ftr" sz="quarter" idx="11"/>
          </p:nvPr>
        </p:nvSpPr>
        <p:spPr/>
        <p:txBody>
          <a:bodyPr/>
          <a:lstStyle/>
          <a:p>
            <a:r>
              <a:rPr kumimoji="0" lang="en-US"/>
              <a:t>© Thomas E. Patterson</a:t>
            </a:r>
          </a:p>
        </p:txBody>
      </p:sp>
      <p:sp>
        <p:nvSpPr>
          <p:cNvPr id="11" name="Slide Number Placeholder 10">
            <a:extLst>
              <a:ext uri="{FF2B5EF4-FFF2-40B4-BE49-F238E27FC236}">
                <a16:creationId xmlns:a16="http://schemas.microsoft.com/office/drawing/2014/main" id="{CA8F48C3-6D19-402D-952C-6A3BB45452F8}"/>
              </a:ext>
            </a:extLst>
          </p:cNvPr>
          <p:cNvSpPr>
            <a:spLocks noGrp="1"/>
          </p:cNvSpPr>
          <p:nvPr>
            <p:ph type="sldNum" sz="quarter" idx="12"/>
          </p:nvPr>
        </p:nvSpPr>
        <p:spPr/>
        <p:txBody>
          <a:bodyPr>
            <a:normAutofit lnSpcReduction="10000"/>
          </a:bodyPr>
          <a:lstStyle/>
          <a:p>
            <a:fld id="{F0C94032-CD4C-4C25-B0C2-CEC720522D92}" type="slidenum">
              <a:rPr kumimoji="0" lang="en-US" smtClean="0"/>
              <a:pPr/>
              <a:t>360</a:t>
            </a:fld>
            <a:endParaRPr kumimoji="0" lang="en-US" dirty="0">
              <a:solidFill>
                <a:srgbClr val="FFFFFF"/>
              </a:solidFill>
            </a:endParaRPr>
          </a:p>
        </p:txBody>
      </p:sp>
    </p:spTree>
    <p:extLst>
      <p:ext uri="{BB962C8B-B14F-4D97-AF65-F5344CB8AC3E}">
        <p14:creationId xmlns:p14="http://schemas.microsoft.com/office/powerpoint/2010/main" val="200675389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Congressional Vote on 2017 Tax Cut and Jobs Bill</a:t>
            </a:r>
            <a:br>
              <a:rPr lang="en-US" dirty="0"/>
            </a:br>
            <a:r>
              <a:rPr lang="en-US" dirty="0"/>
              <a:t> (tax cuts for business and upper-income taxpayers) </a:t>
            </a:r>
            <a:endParaRPr lang="en-US" dirty="0">
              <a:solidFill>
                <a:srgbClr val="C00000"/>
              </a:solidFill>
            </a:endParaRPr>
          </a:p>
        </p:txBody>
      </p:sp>
      <p:graphicFrame>
        <p:nvGraphicFramePr>
          <p:cNvPr id="4" name="Content Placeholder 3"/>
          <p:cNvGraphicFramePr>
            <a:graphicFrameLocks noGrp="1"/>
          </p:cNvGraphicFramePr>
          <p:nvPr>
            <p:ph idx="1"/>
          </p:nvPr>
        </p:nvGraphicFramePr>
        <p:xfrm>
          <a:off x="1981200" y="1600200"/>
          <a:ext cx="822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FFA2CD3F-79C4-4099-8BB9-810087F32DDC}"/>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87E9049C-55AC-46F4-95C9-58A048BEA1C4}"/>
              </a:ext>
            </a:extLst>
          </p:cNvPr>
          <p:cNvSpPr>
            <a:spLocks noGrp="1"/>
          </p:cNvSpPr>
          <p:nvPr>
            <p:ph type="sldNum" sz="quarter" idx="12"/>
          </p:nvPr>
        </p:nvSpPr>
        <p:spPr/>
        <p:txBody>
          <a:bodyPr>
            <a:normAutofit lnSpcReduction="10000"/>
          </a:bodyPr>
          <a:lstStyle/>
          <a:p>
            <a:fld id="{F0C94032-CD4C-4C25-B0C2-CEC720522D92}" type="slidenum">
              <a:rPr kumimoji="0" lang="en-US" smtClean="0"/>
              <a:pPr/>
              <a:t>361</a:t>
            </a:fld>
            <a:endParaRPr kumimoji="0" lang="en-US" dirty="0">
              <a:solidFill>
                <a:srgbClr val="FFFFFF"/>
              </a:solidFill>
            </a:endParaRPr>
          </a:p>
        </p:txBody>
      </p:sp>
    </p:spTree>
    <p:extLst>
      <p:ext uri="{BB962C8B-B14F-4D97-AF65-F5344CB8AC3E}">
        <p14:creationId xmlns:p14="http://schemas.microsoft.com/office/powerpoint/2010/main" val="104759685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5" y="185405"/>
            <a:ext cx="10289627" cy="990600"/>
          </a:xfrm>
        </p:spPr>
        <p:txBody>
          <a:bodyPr>
            <a:normAutofit/>
          </a:bodyPr>
          <a:lstStyle/>
          <a:p>
            <a:r>
              <a:rPr lang="en-US" sz="3200" dirty="0"/>
              <a:t>Share of 2017 Tax Cuts by Income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4145524"/>
              </p:ext>
            </p:extLst>
          </p:nvPr>
        </p:nvGraphicFramePr>
        <p:xfrm>
          <a:off x="1981200" y="1338595"/>
          <a:ext cx="8229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76401" y="6364818"/>
            <a:ext cx="2729273" cy="307777"/>
          </a:xfrm>
          <a:prstGeom prst="rect">
            <a:avLst/>
          </a:prstGeom>
          <a:noFill/>
        </p:spPr>
        <p:txBody>
          <a:bodyPr wrap="none" rtlCol="0">
            <a:spAutoFit/>
          </a:bodyPr>
          <a:lstStyle/>
          <a:p>
            <a:r>
              <a:rPr lang="en-US" sz="1400" dirty="0">
                <a:solidFill>
                  <a:prstClr val="black"/>
                </a:solidFill>
              </a:rPr>
              <a:t>Source: Tax Policy Center, 2018</a:t>
            </a:r>
          </a:p>
        </p:txBody>
      </p:sp>
      <p:sp>
        <p:nvSpPr>
          <p:cNvPr id="3" name="Footer Placeholder 2">
            <a:extLst>
              <a:ext uri="{FF2B5EF4-FFF2-40B4-BE49-F238E27FC236}">
                <a16:creationId xmlns:a16="http://schemas.microsoft.com/office/drawing/2014/main" id="{0F985540-2E11-46E2-8264-1949A7600D3C}"/>
              </a:ext>
            </a:extLst>
          </p:cNvPr>
          <p:cNvSpPr>
            <a:spLocks noGrp="1"/>
          </p:cNvSpPr>
          <p:nvPr>
            <p:ph type="ftr" sz="quarter" idx="11"/>
          </p:nvPr>
        </p:nvSpPr>
        <p:spPr/>
        <p:txBody>
          <a:bodyPr/>
          <a:lstStyle/>
          <a:p>
            <a:r>
              <a:rPr kumimoji="0" lang="en-US"/>
              <a:t>© Thomas E. Patterson</a:t>
            </a:r>
          </a:p>
        </p:txBody>
      </p:sp>
      <p:sp>
        <p:nvSpPr>
          <p:cNvPr id="6" name="Slide Number Placeholder 5">
            <a:extLst>
              <a:ext uri="{FF2B5EF4-FFF2-40B4-BE49-F238E27FC236}">
                <a16:creationId xmlns:a16="http://schemas.microsoft.com/office/drawing/2014/main" id="{E01BD399-D36C-458B-9D15-9660B1EF52E1}"/>
              </a:ext>
            </a:extLst>
          </p:cNvPr>
          <p:cNvSpPr>
            <a:spLocks noGrp="1"/>
          </p:cNvSpPr>
          <p:nvPr>
            <p:ph type="sldNum" sz="quarter" idx="12"/>
          </p:nvPr>
        </p:nvSpPr>
        <p:spPr/>
        <p:txBody>
          <a:bodyPr>
            <a:normAutofit lnSpcReduction="10000"/>
          </a:bodyPr>
          <a:lstStyle/>
          <a:p>
            <a:fld id="{F0C94032-CD4C-4C25-B0C2-CEC720522D92}" type="slidenum">
              <a:rPr kumimoji="0" lang="en-US" smtClean="0"/>
              <a:pPr/>
              <a:t>362</a:t>
            </a:fld>
            <a:endParaRPr kumimoji="0" lang="en-US" dirty="0">
              <a:solidFill>
                <a:srgbClr val="FFFFFF"/>
              </a:solidFill>
            </a:endParaRPr>
          </a:p>
        </p:txBody>
      </p:sp>
    </p:spTree>
    <p:extLst>
      <p:ext uri="{BB962C8B-B14F-4D97-AF65-F5344CB8AC3E}">
        <p14:creationId xmlns:p14="http://schemas.microsoft.com/office/powerpoint/2010/main" val="24057147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966952" y="2398643"/>
            <a:ext cx="10321158" cy="4068833"/>
          </a:xfrm>
        </p:spPr>
        <p:txBody>
          <a:bodyPr>
            <a:normAutofit/>
          </a:bodyPr>
          <a:lstStyle/>
          <a:p>
            <a:pPr marL="0" indent="0" algn="ctr" defTabSz="457200">
              <a:spcBef>
                <a:spcPts val="1800"/>
              </a:spcBef>
              <a:spcAft>
                <a:spcPts val="0"/>
              </a:spcAft>
              <a:buNone/>
              <a:defRPr/>
            </a:pPr>
            <a:r>
              <a:rPr lang="en-US" altLang="en-US" sz="4800" b="1" dirty="0">
                <a:solidFill>
                  <a:srgbClr val="C00000"/>
                </a:solidFill>
                <a:latin typeface="Sanserif"/>
              </a:rPr>
              <a:t>Chapter 15, </a:t>
            </a:r>
          </a:p>
          <a:p>
            <a:pPr marL="0" indent="0" algn="ctr" defTabSz="457200">
              <a:spcBef>
                <a:spcPts val="1800"/>
              </a:spcBef>
              <a:spcAft>
                <a:spcPts val="0"/>
              </a:spcAft>
              <a:buNone/>
              <a:defRPr/>
            </a:pPr>
            <a:r>
              <a:rPr lang="en-US" altLang="en-US" sz="4800" b="1" dirty="0">
                <a:solidFill>
                  <a:srgbClr val="C00000"/>
                </a:solidFill>
                <a:latin typeface="Sanserif"/>
              </a:rPr>
              <a:t>Economic &amp; Environmental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363</a:t>
            </a:fld>
            <a:endParaRPr lang="en-US" dirty="0">
              <a:solidFill>
                <a:srgbClr val="000000"/>
              </a:solidFill>
              <a:latin typeface="Sanserif"/>
            </a:endParaRPr>
          </a:p>
        </p:txBody>
      </p:sp>
    </p:spTree>
    <p:extLst>
      <p:ext uri="{BB962C8B-B14F-4D97-AF65-F5344CB8AC3E}">
        <p14:creationId xmlns:p14="http://schemas.microsoft.com/office/powerpoint/2010/main" val="375377952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372B-73D3-4190-AD45-A4396E9AB9BE}"/>
              </a:ext>
            </a:extLst>
          </p:cNvPr>
          <p:cNvSpPr>
            <a:spLocks noGrp="1"/>
          </p:cNvSpPr>
          <p:nvPr>
            <p:ph type="title"/>
          </p:nvPr>
        </p:nvSpPr>
        <p:spPr>
          <a:xfrm>
            <a:off x="1676400" y="533400"/>
            <a:ext cx="8686800" cy="990600"/>
          </a:xfrm>
        </p:spPr>
        <p:txBody>
          <a:bodyPr>
            <a:normAutofit/>
          </a:bodyPr>
          <a:lstStyle/>
          <a:p>
            <a:pPr algn="ctr"/>
            <a:r>
              <a:rPr lang="en-US" sz="4800" dirty="0"/>
              <a:t>Monetary Policy</a:t>
            </a:r>
          </a:p>
        </p:txBody>
      </p:sp>
      <p:sp>
        <p:nvSpPr>
          <p:cNvPr id="3" name="Content Placeholder 2">
            <a:extLst>
              <a:ext uri="{FF2B5EF4-FFF2-40B4-BE49-F238E27FC236}">
                <a16:creationId xmlns:a16="http://schemas.microsoft.com/office/drawing/2014/main" id="{6DE9D1FA-FFF0-4772-975A-B3963B876494}"/>
              </a:ext>
            </a:extLst>
          </p:cNvPr>
          <p:cNvSpPr>
            <a:spLocks noGrp="1"/>
          </p:cNvSpPr>
          <p:nvPr>
            <p:ph idx="1"/>
          </p:nvPr>
        </p:nvSpPr>
        <p:spPr/>
        <p:txBody>
          <a:bodyPr>
            <a:normAutofit lnSpcReduction="10000"/>
          </a:bodyPr>
          <a:lstStyle/>
          <a:p>
            <a:r>
              <a:rPr lang="en-US" dirty="0"/>
              <a:t>Refers to control of the money supply</a:t>
            </a:r>
          </a:p>
          <a:p>
            <a:endParaRPr lang="en-US" dirty="0"/>
          </a:p>
          <a:p>
            <a:r>
              <a:rPr lang="en-US" dirty="0"/>
              <a:t>Monetary policy is controlled by the Federal Reserve, commonly referred to as “the Fed.” The Fed is the U.S. central bank.</a:t>
            </a:r>
          </a:p>
          <a:p>
            <a:endParaRPr lang="en-US" dirty="0"/>
          </a:p>
          <a:p>
            <a:r>
              <a:rPr lang="en-US" b="1" dirty="0"/>
              <a:t>KEY POINT: </a:t>
            </a:r>
            <a:r>
              <a:rPr lang="en-US" dirty="0"/>
              <a:t>The Fed is an independent agency – members are appointed by Congress/president and served for a fixed term (14 years) except for Fed chair and vice-chair (4-year terms). Fed officials are not elected officials and are not subject to direct pressure from public opinion and political parties.</a:t>
            </a:r>
          </a:p>
        </p:txBody>
      </p:sp>
      <p:sp>
        <p:nvSpPr>
          <p:cNvPr id="4" name="Footer Placeholder 3">
            <a:extLst>
              <a:ext uri="{FF2B5EF4-FFF2-40B4-BE49-F238E27FC236}">
                <a16:creationId xmlns:a16="http://schemas.microsoft.com/office/drawing/2014/main" id="{28212017-EB04-43FF-A485-E4C07594CE2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0D162276-AD6A-4874-AA05-9866544434D3}"/>
              </a:ext>
            </a:extLst>
          </p:cNvPr>
          <p:cNvSpPr>
            <a:spLocks noGrp="1"/>
          </p:cNvSpPr>
          <p:nvPr>
            <p:ph type="sldNum" sz="quarter" idx="12"/>
          </p:nvPr>
        </p:nvSpPr>
        <p:spPr/>
        <p:txBody>
          <a:bodyPr>
            <a:normAutofit lnSpcReduction="10000"/>
          </a:bodyPr>
          <a:lstStyle/>
          <a:p>
            <a:fld id="{F0C94032-CD4C-4C25-B0C2-CEC720522D92}" type="slidenum">
              <a:rPr kumimoji="0" lang="en-US" smtClean="0"/>
              <a:pPr/>
              <a:t>364</a:t>
            </a:fld>
            <a:endParaRPr kumimoji="0" lang="en-US" dirty="0">
              <a:solidFill>
                <a:srgbClr val="FFFFFF"/>
              </a:solidFill>
            </a:endParaRPr>
          </a:p>
        </p:txBody>
      </p:sp>
    </p:spTree>
    <p:extLst>
      <p:ext uri="{BB962C8B-B14F-4D97-AF65-F5344CB8AC3E}">
        <p14:creationId xmlns:p14="http://schemas.microsoft.com/office/powerpoint/2010/main" val="341940961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ECA4-DCD8-4472-BEB4-5F29B75AB17D}"/>
              </a:ext>
            </a:extLst>
          </p:cNvPr>
          <p:cNvSpPr>
            <a:spLocks noGrp="1"/>
          </p:cNvSpPr>
          <p:nvPr>
            <p:ph type="title"/>
          </p:nvPr>
        </p:nvSpPr>
        <p:spPr>
          <a:xfrm>
            <a:off x="1981200" y="533400"/>
            <a:ext cx="8229600" cy="990600"/>
          </a:xfrm>
        </p:spPr>
        <p:txBody>
          <a:bodyPr anchor="ctr">
            <a:normAutofit/>
          </a:bodyPr>
          <a:lstStyle/>
          <a:p>
            <a:pPr algn="ctr"/>
            <a:r>
              <a:rPr lang="en-US" sz="4800" dirty="0">
                <a:solidFill>
                  <a:srgbClr val="C00000"/>
                </a:solidFill>
              </a:rPr>
              <a:t>Monetary Theory</a:t>
            </a:r>
          </a:p>
        </p:txBody>
      </p:sp>
      <p:sp>
        <p:nvSpPr>
          <p:cNvPr id="3" name="Content Placeholder 2">
            <a:extLst>
              <a:ext uri="{FF2B5EF4-FFF2-40B4-BE49-F238E27FC236}">
                <a16:creationId xmlns:a16="http://schemas.microsoft.com/office/drawing/2014/main" id="{5239A4A6-8F3A-4B82-AC50-3710A4D26EEE}"/>
              </a:ext>
            </a:extLst>
          </p:cNvPr>
          <p:cNvSpPr>
            <a:spLocks noGrp="1"/>
          </p:cNvSpPr>
          <p:nvPr>
            <p:ph sz="half" idx="1"/>
          </p:nvPr>
        </p:nvSpPr>
        <p:spPr>
          <a:xfrm>
            <a:off x="1261241" y="1673352"/>
            <a:ext cx="9670919" cy="4718304"/>
          </a:xfrm>
        </p:spPr>
        <p:txBody>
          <a:bodyPr>
            <a:normAutofit/>
          </a:bodyPr>
          <a:lstStyle/>
          <a:p>
            <a:pPr>
              <a:lnSpc>
                <a:spcPct val="90000"/>
              </a:lnSpc>
            </a:pPr>
            <a:r>
              <a:rPr lang="en-US" sz="2400" dirty="0"/>
              <a:t>Developed primarily by Milton Friedman, monetary theory holds that the economy is best controlled by the money supply. </a:t>
            </a:r>
          </a:p>
          <a:p>
            <a:pPr>
              <a:lnSpc>
                <a:spcPct val="90000"/>
              </a:lnSpc>
            </a:pPr>
            <a:endParaRPr lang="en-US" sz="2400" dirty="0"/>
          </a:p>
          <a:p>
            <a:pPr>
              <a:lnSpc>
                <a:spcPct val="90000"/>
              </a:lnSpc>
            </a:pPr>
            <a:r>
              <a:rPr lang="en-US" sz="2400" dirty="0"/>
              <a:t>Money supply is  increased when the economic is weak and decreased when the economy is strong. </a:t>
            </a:r>
          </a:p>
          <a:p>
            <a:pPr>
              <a:lnSpc>
                <a:spcPct val="90000"/>
              </a:lnSpc>
            </a:pPr>
            <a:endParaRPr lang="en-US" sz="2400" dirty="0"/>
          </a:p>
          <a:p>
            <a:pPr>
              <a:lnSpc>
                <a:spcPct val="90000"/>
              </a:lnSpc>
            </a:pPr>
            <a:r>
              <a:rPr lang="en-US" sz="2400" dirty="0"/>
              <a:t>The goal is to control the rate of growth and inflation.</a:t>
            </a:r>
          </a:p>
          <a:p>
            <a:pPr>
              <a:lnSpc>
                <a:spcPct val="90000"/>
              </a:lnSpc>
            </a:pPr>
            <a:endParaRPr lang="en-US" sz="2400" dirty="0"/>
          </a:p>
          <a:p>
            <a:pPr>
              <a:lnSpc>
                <a:spcPct val="90000"/>
              </a:lnSpc>
            </a:pPr>
            <a:r>
              <a:rPr lang="en-US" sz="2400" b="1" dirty="0"/>
              <a:t>NOTE TO INSTRUCTOR: </a:t>
            </a:r>
            <a:r>
              <a:rPr lang="en-US" sz="2400" dirty="0"/>
              <a:t>You might consider adding a photo of Friedman to this slide.</a:t>
            </a:r>
          </a:p>
        </p:txBody>
      </p:sp>
      <p:sp>
        <p:nvSpPr>
          <p:cNvPr id="4" name="Footer Placeholder 3">
            <a:extLst>
              <a:ext uri="{FF2B5EF4-FFF2-40B4-BE49-F238E27FC236}">
                <a16:creationId xmlns:a16="http://schemas.microsoft.com/office/drawing/2014/main" id="{8C67198A-8C29-456C-ABEC-EDBE982AC592}"/>
              </a:ext>
            </a:extLst>
          </p:cNvPr>
          <p:cNvSpPr>
            <a:spLocks noGrp="1"/>
          </p:cNvSpPr>
          <p:nvPr>
            <p:ph type="ftr" sz="quarter" idx="17"/>
          </p:nvPr>
        </p:nvSpPr>
        <p:spPr>
          <a:xfrm>
            <a:off x="375920" y="6248209"/>
            <a:ext cx="1605280" cy="609791"/>
          </a:xfrm>
        </p:spPr>
        <p:txBody>
          <a:bodyPr/>
          <a:lstStyle/>
          <a:p>
            <a:r>
              <a:rPr kumimoji="0" lang="en-US"/>
              <a:t>© Thomas E. Patterson</a:t>
            </a:r>
          </a:p>
        </p:txBody>
      </p:sp>
      <p:sp>
        <p:nvSpPr>
          <p:cNvPr id="5" name="Slide Number Placeholder 4">
            <a:extLst>
              <a:ext uri="{FF2B5EF4-FFF2-40B4-BE49-F238E27FC236}">
                <a16:creationId xmlns:a16="http://schemas.microsoft.com/office/drawing/2014/main" id="{F1A63707-C4A0-49F1-8EF6-E9C1AA492BCE}"/>
              </a:ext>
            </a:extLst>
          </p:cNvPr>
          <p:cNvSpPr>
            <a:spLocks noGrp="1"/>
          </p:cNvSpPr>
          <p:nvPr>
            <p:ph type="sldNum" sz="quarter" idx="16"/>
          </p:nvPr>
        </p:nvSpPr>
        <p:spPr/>
        <p:txBody>
          <a:bodyPr>
            <a:normAutofit lnSpcReduction="10000"/>
          </a:bodyPr>
          <a:lstStyle/>
          <a:p>
            <a:pPr algn="ctr" eaLnBrk="1" latinLnBrk="0" hangingPunct="1"/>
            <a:fld id="{F0C94032-CD4C-4C25-B0C2-CEC720522D92}" type="slidenum">
              <a:rPr kumimoji="0" lang="en-US" smtClean="0"/>
              <a:pPr algn="ctr" eaLnBrk="1" latinLnBrk="0" hangingPunct="1"/>
              <a:t>365</a:t>
            </a:fld>
            <a:endParaRPr kumimoji="0" lang="en-US"/>
          </a:p>
        </p:txBody>
      </p:sp>
    </p:spTree>
    <p:extLst>
      <p:ext uri="{BB962C8B-B14F-4D97-AF65-F5344CB8AC3E}">
        <p14:creationId xmlns:p14="http://schemas.microsoft.com/office/powerpoint/2010/main" val="8944405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C00000"/>
                </a:solidFill>
              </a:rPr>
              <a:t>Monetary Theory</a:t>
            </a:r>
            <a:br>
              <a:rPr lang="en-US" dirty="0">
                <a:solidFill>
                  <a:srgbClr val="C00000"/>
                </a:solidFill>
              </a:rPr>
            </a:br>
            <a:r>
              <a:rPr lang="en-US" dirty="0">
                <a:solidFill>
                  <a:srgbClr val="C00000"/>
                </a:solidFill>
              </a:rPr>
              <a:t>(when economy is weak)</a:t>
            </a:r>
          </a:p>
        </p:txBody>
      </p:sp>
      <p:sp>
        <p:nvSpPr>
          <p:cNvPr id="3" name="Content Placeholder 2"/>
          <p:cNvSpPr>
            <a:spLocks noGrp="1"/>
          </p:cNvSpPr>
          <p:nvPr>
            <p:ph idx="1"/>
          </p:nvPr>
        </p:nvSpPr>
        <p:spPr>
          <a:xfrm>
            <a:off x="1981200" y="1981200"/>
            <a:ext cx="8229600" cy="4495800"/>
          </a:xfrm>
        </p:spPr>
        <p:txBody>
          <a:bodyPr>
            <a:normAutofit/>
          </a:bodyPr>
          <a:lstStyle/>
          <a:p>
            <a:pPr algn="ctr"/>
            <a:endParaRPr lang="en-US" sz="4000" dirty="0">
              <a:solidFill>
                <a:srgbClr val="C00000"/>
              </a:solidFill>
            </a:endParaRPr>
          </a:p>
        </p:txBody>
      </p:sp>
      <p:sp>
        <p:nvSpPr>
          <p:cNvPr id="4" name="Rectangle 3"/>
          <p:cNvSpPr/>
          <p:nvPr/>
        </p:nvSpPr>
        <p:spPr>
          <a:xfrm>
            <a:off x="2590800" y="2971800"/>
            <a:ext cx="17526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Increase money supply</a:t>
            </a:r>
          </a:p>
        </p:txBody>
      </p:sp>
      <p:sp>
        <p:nvSpPr>
          <p:cNvPr id="5" name="Rectangle 4"/>
          <p:cNvSpPr/>
          <p:nvPr/>
        </p:nvSpPr>
        <p:spPr>
          <a:xfrm>
            <a:off x="6248400" y="2971800"/>
            <a:ext cx="35052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With more money in circulation, firms invest more in production (supply) and consumers spend more (demand)</a:t>
            </a:r>
          </a:p>
        </p:txBody>
      </p:sp>
      <p:sp>
        <p:nvSpPr>
          <p:cNvPr id="7" name="Right Arrow 6"/>
          <p:cNvSpPr/>
          <p:nvPr/>
        </p:nvSpPr>
        <p:spPr>
          <a:xfrm>
            <a:off x="4876800" y="3133638"/>
            <a:ext cx="9906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a:extLst>
              <a:ext uri="{FF2B5EF4-FFF2-40B4-BE49-F238E27FC236}">
                <a16:creationId xmlns:a16="http://schemas.microsoft.com/office/drawing/2014/main" id="{CD6DF0F6-0952-4AEA-961D-2E7907DA84CB}"/>
              </a:ext>
            </a:extLst>
          </p:cNvPr>
          <p:cNvSpPr>
            <a:spLocks noGrp="1"/>
          </p:cNvSpPr>
          <p:nvPr>
            <p:ph type="ftr" sz="quarter" idx="11"/>
          </p:nvPr>
        </p:nvSpPr>
        <p:spPr/>
        <p:txBody>
          <a:bodyPr/>
          <a:lstStyle/>
          <a:p>
            <a:r>
              <a:rPr kumimoji="0" lang="en-US"/>
              <a:t>© Thomas E. Patterson</a:t>
            </a:r>
          </a:p>
        </p:txBody>
      </p:sp>
      <p:sp>
        <p:nvSpPr>
          <p:cNvPr id="8" name="Slide Number Placeholder 7">
            <a:extLst>
              <a:ext uri="{FF2B5EF4-FFF2-40B4-BE49-F238E27FC236}">
                <a16:creationId xmlns:a16="http://schemas.microsoft.com/office/drawing/2014/main" id="{6B1B1EC8-E6CC-4E6E-A483-6C8722E6E36E}"/>
              </a:ext>
            </a:extLst>
          </p:cNvPr>
          <p:cNvSpPr>
            <a:spLocks noGrp="1"/>
          </p:cNvSpPr>
          <p:nvPr>
            <p:ph type="sldNum" sz="quarter" idx="12"/>
          </p:nvPr>
        </p:nvSpPr>
        <p:spPr/>
        <p:txBody>
          <a:bodyPr>
            <a:normAutofit lnSpcReduction="10000"/>
          </a:bodyPr>
          <a:lstStyle/>
          <a:p>
            <a:fld id="{F0C94032-CD4C-4C25-B0C2-CEC720522D92}" type="slidenum">
              <a:rPr kumimoji="0" lang="en-US" smtClean="0"/>
              <a:pPr/>
              <a:t>366</a:t>
            </a:fld>
            <a:endParaRPr kumimoji="0" lang="en-US" dirty="0">
              <a:solidFill>
                <a:srgbClr val="FFFFFF"/>
              </a:solidFill>
            </a:endParaRPr>
          </a:p>
        </p:txBody>
      </p:sp>
    </p:spTree>
    <p:extLst>
      <p:ext uri="{BB962C8B-B14F-4D97-AF65-F5344CB8AC3E}">
        <p14:creationId xmlns:p14="http://schemas.microsoft.com/office/powerpoint/2010/main" val="167821927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E91-2448-493F-8DD6-E216115E3EEA}"/>
              </a:ext>
            </a:extLst>
          </p:cNvPr>
          <p:cNvSpPr>
            <a:spLocks noGrp="1"/>
          </p:cNvSpPr>
          <p:nvPr>
            <p:ph type="title"/>
          </p:nvPr>
        </p:nvSpPr>
        <p:spPr>
          <a:xfrm>
            <a:off x="457200" y="136256"/>
            <a:ext cx="11277600" cy="1215023"/>
          </a:xfrm>
        </p:spPr>
        <p:txBody>
          <a:bodyPr>
            <a:normAutofit/>
          </a:bodyPr>
          <a:lstStyle/>
          <a:p>
            <a:pPr algn="ctr"/>
            <a:r>
              <a:rPr lang="en-US" dirty="0">
                <a:solidFill>
                  <a:schemeClr val="tx1"/>
                </a:solidFill>
              </a:rPr>
              <a:t>POLL: </a:t>
            </a:r>
            <a:r>
              <a:rPr lang="en-US" dirty="0"/>
              <a:t>Which action would the Fed </a:t>
            </a:r>
            <a:r>
              <a:rPr lang="en-US" u="sng" dirty="0"/>
              <a:t>not</a:t>
            </a:r>
            <a:r>
              <a:rPr lang="en-US" dirty="0"/>
              <a:t> take if its goal was to stimulate the economy? </a:t>
            </a:r>
            <a:endParaRPr lang="en-US" u="sng" dirty="0"/>
          </a:p>
        </p:txBody>
      </p:sp>
      <p:sp>
        <p:nvSpPr>
          <p:cNvPr id="3" name="Content Placeholder 2">
            <a:extLst>
              <a:ext uri="{FF2B5EF4-FFF2-40B4-BE49-F238E27FC236}">
                <a16:creationId xmlns:a16="http://schemas.microsoft.com/office/drawing/2014/main" id="{91A800B8-C386-4AD6-A5AE-3D0D204FE50C}"/>
              </a:ext>
            </a:extLst>
          </p:cNvPr>
          <p:cNvSpPr>
            <a:spLocks noGrp="1"/>
          </p:cNvSpPr>
          <p:nvPr>
            <p:ph idx="1"/>
          </p:nvPr>
        </p:nvSpPr>
        <p:spPr>
          <a:xfrm>
            <a:off x="1981200" y="1981200"/>
            <a:ext cx="8229600" cy="4495800"/>
          </a:xfrm>
        </p:spPr>
        <p:txBody>
          <a:bodyPr/>
          <a:lstStyle/>
          <a:p>
            <a:pPr marL="457200" indent="-457200">
              <a:buAutoNum type="arabicPeriod"/>
            </a:pPr>
            <a:r>
              <a:rPr lang="en-US" dirty="0"/>
              <a:t>Lower interest rate it charges to banks </a:t>
            </a:r>
          </a:p>
          <a:p>
            <a:pPr marL="457200" indent="-457200">
              <a:buAutoNum type="arabicPeriod"/>
            </a:pPr>
            <a:r>
              <a:rPr lang="en-US" dirty="0"/>
              <a:t>Lower reserve rate required of banks </a:t>
            </a:r>
          </a:p>
          <a:p>
            <a:pPr marL="457200" indent="-457200">
              <a:buAutoNum type="arabicPeriod"/>
            </a:pPr>
            <a:r>
              <a:rPr lang="en-US" dirty="0">
                <a:solidFill>
                  <a:srgbClr val="FF0000"/>
                </a:solidFill>
              </a:rPr>
              <a:t>Sell securities to banks and other parties</a:t>
            </a:r>
            <a:r>
              <a:rPr lang="en-US" dirty="0"/>
              <a:t> </a:t>
            </a:r>
          </a:p>
          <a:p>
            <a:pPr marL="457200" indent="-457200">
              <a:buAutoNum type="arabicPeriod"/>
            </a:pPr>
            <a:r>
              <a:rPr lang="en-US" dirty="0"/>
              <a:t>Engage in quantitative easing</a:t>
            </a:r>
          </a:p>
        </p:txBody>
      </p:sp>
      <p:sp>
        <p:nvSpPr>
          <p:cNvPr id="4" name="Footer Placeholder 3">
            <a:extLst>
              <a:ext uri="{FF2B5EF4-FFF2-40B4-BE49-F238E27FC236}">
                <a16:creationId xmlns:a16="http://schemas.microsoft.com/office/drawing/2014/main" id="{CEC33553-9D5C-4894-A767-45FD3877D1BE}"/>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13833215-66CB-4A98-8617-C9ED448BAD06}"/>
              </a:ext>
            </a:extLst>
          </p:cNvPr>
          <p:cNvSpPr>
            <a:spLocks noGrp="1"/>
          </p:cNvSpPr>
          <p:nvPr>
            <p:ph type="sldNum" sz="quarter" idx="12"/>
          </p:nvPr>
        </p:nvSpPr>
        <p:spPr/>
        <p:txBody>
          <a:bodyPr>
            <a:normAutofit lnSpcReduction="10000"/>
          </a:bodyPr>
          <a:lstStyle/>
          <a:p>
            <a:fld id="{F0C94032-CD4C-4C25-B0C2-CEC720522D92}" type="slidenum">
              <a:rPr kumimoji="0" lang="en-US" smtClean="0"/>
              <a:pPr/>
              <a:t>367</a:t>
            </a:fld>
            <a:endParaRPr kumimoji="0" lang="en-US" dirty="0">
              <a:solidFill>
                <a:srgbClr val="FFFFFF"/>
              </a:solidFill>
            </a:endParaRPr>
          </a:p>
        </p:txBody>
      </p:sp>
    </p:spTree>
    <p:extLst>
      <p:ext uri="{BB962C8B-B14F-4D97-AF65-F5344CB8AC3E}">
        <p14:creationId xmlns:p14="http://schemas.microsoft.com/office/powerpoint/2010/main" val="257801260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E91-2448-493F-8DD6-E216115E3EEA}"/>
              </a:ext>
            </a:extLst>
          </p:cNvPr>
          <p:cNvSpPr>
            <a:spLocks noGrp="1"/>
          </p:cNvSpPr>
          <p:nvPr>
            <p:ph type="title"/>
          </p:nvPr>
        </p:nvSpPr>
        <p:spPr>
          <a:xfrm>
            <a:off x="457200" y="136257"/>
            <a:ext cx="11277600" cy="1282640"/>
          </a:xfrm>
        </p:spPr>
        <p:txBody>
          <a:bodyPr>
            <a:normAutofit/>
          </a:bodyPr>
          <a:lstStyle/>
          <a:p>
            <a:pPr algn="ctr"/>
            <a:r>
              <a:rPr lang="en-US" dirty="0"/>
              <a:t>Actions that the Fed can take </a:t>
            </a:r>
            <a:br>
              <a:rPr lang="en-US" dirty="0"/>
            </a:br>
            <a:r>
              <a:rPr lang="en-US" dirty="0"/>
              <a:t>to ease an economic recession</a:t>
            </a:r>
            <a:endParaRPr lang="en-US" u="sng" dirty="0"/>
          </a:p>
        </p:txBody>
      </p:sp>
      <p:sp>
        <p:nvSpPr>
          <p:cNvPr id="3" name="Content Placeholder 2">
            <a:extLst>
              <a:ext uri="{FF2B5EF4-FFF2-40B4-BE49-F238E27FC236}">
                <a16:creationId xmlns:a16="http://schemas.microsoft.com/office/drawing/2014/main" id="{91A800B8-C386-4AD6-A5AE-3D0D204FE50C}"/>
              </a:ext>
            </a:extLst>
          </p:cNvPr>
          <p:cNvSpPr>
            <a:spLocks noGrp="1"/>
          </p:cNvSpPr>
          <p:nvPr>
            <p:ph idx="1"/>
          </p:nvPr>
        </p:nvSpPr>
        <p:spPr>
          <a:xfrm>
            <a:off x="644056" y="1550275"/>
            <a:ext cx="10797871" cy="4495800"/>
          </a:xfrm>
        </p:spPr>
        <p:txBody>
          <a:bodyPr>
            <a:normAutofit lnSpcReduction="10000"/>
          </a:bodyPr>
          <a:lstStyle/>
          <a:p>
            <a:pPr marL="457200" indent="-457200">
              <a:buAutoNum type="arabicPeriod"/>
            </a:pPr>
            <a:r>
              <a:rPr lang="en-US" b="1" dirty="0"/>
              <a:t>Lower interest rate it charges to banks</a:t>
            </a:r>
            <a:r>
              <a:rPr lang="en-US" dirty="0"/>
              <a:t>, which enables them to lower the rate on loans to firms and consumers</a:t>
            </a:r>
          </a:p>
          <a:p>
            <a:pPr marL="457200" indent="-457200">
              <a:buAutoNum type="arabicPeriod"/>
            </a:pPr>
            <a:r>
              <a:rPr lang="en-US" b="1" dirty="0"/>
              <a:t>Lower reserve rate required of banks</a:t>
            </a:r>
            <a:r>
              <a:rPr lang="en-US" dirty="0"/>
              <a:t>. A lower reserve rate means that they can loan out more of their capital</a:t>
            </a:r>
          </a:p>
          <a:p>
            <a:pPr marL="457200" indent="-457200">
              <a:buAutoNum type="arabicPeriod"/>
            </a:pPr>
            <a:r>
              <a:rPr lang="en-US" b="1" dirty="0"/>
              <a:t>Buy securities from banks and other parties</a:t>
            </a:r>
            <a:r>
              <a:rPr lang="en-US" dirty="0"/>
              <a:t>. In doing so, the Fed gives them money that can be used for loans and investment. </a:t>
            </a:r>
            <a:r>
              <a:rPr lang="en-US" dirty="0">
                <a:solidFill>
                  <a:srgbClr val="FF0000"/>
                </a:solidFill>
              </a:rPr>
              <a:t>If the Fed were to sell securities, it would be taking money out of the economy, which would hurt rather than help the economic recovery.</a:t>
            </a:r>
          </a:p>
          <a:p>
            <a:pPr marL="457200" indent="-457200">
              <a:buAutoNum type="arabicPeriod"/>
            </a:pPr>
            <a:r>
              <a:rPr lang="en-US" b="1" dirty="0"/>
              <a:t>Engage in quantitative easing. </a:t>
            </a:r>
            <a:r>
              <a:rPr lang="en-US" dirty="0"/>
              <a:t>In this case, the Fed basically “creates” new dollars and makes them available as loans to banks</a:t>
            </a:r>
          </a:p>
          <a:p>
            <a:pPr marL="457200" indent="-457200">
              <a:buAutoNum type="arabicPeriod"/>
            </a:pPr>
            <a:endParaRPr lang="en-US" dirty="0"/>
          </a:p>
        </p:txBody>
      </p:sp>
      <p:sp>
        <p:nvSpPr>
          <p:cNvPr id="4" name="Footer Placeholder 3">
            <a:extLst>
              <a:ext uri="{FF2B5EF4-FFF2-40B4-BE49-F238E27FC236}">
                <a16:creationId xmlns:a16="http://schemas.microsoft.com/office/drawing/2014/main" id="{65C2005D-B36D-4831-9343-5E6E8654A870}"/>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3B52403-F9CE-4F47-AF93-9AE6D359062A}"/>
              </a:ext>
            </a:extLst>
          </p:cNvPr>
          <p:cNvSpPr>
            <a:spLocks noGrp="1"/>
          </p:cNvSpPr>
          <p:nvPr>
            <p:ph type="sldNum" sz="quarter" idx="12"/>
          </p:nvPr>
        </p:nvSpPr>
        <p:spPr/>
        <p:txBody>
          <a:bodyPr>
            <a:normAutofit lnSpcReduction="10000"/>
          </a:bodyPr>
          <a:lstStyle/>
          <a:p>
            <a:fld id="{F0C94032-CD4C-4C25-B0C2-CEC720522D92}" type="slidenum">
              <a:rPr kumimoji="0" lang="en-US" smtClean="0"/>
              <a:pPr/>
              <a:t>368</a:t>
            </a:fld>
            <a:endParaRPr kumimoji="0" lang="en-US" dirty="0">
              <a:solidFill>
                <a:srgbClr val="FFFFFF"/>
              </a:solidFill>
            </a:endParaRPr>
          </a:p>
        </p:txBody>
      </p:sp>
    </p:spTree>
    <p:extLst>
      <p:ext uri="{BB962C8B-B14F-4D97-AF65-F5344CB8AC3E}">
        <p14:creationId xmlns:p14="http://schemas.microsoft.com/office/powerpoint/2010/main" val="157352750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C3C8-328F-4EE2-96D2-4C411BD43886}"/>
              </a:ext>
            </a:extLst>
          </p:cNvPr>
          <p:cNvSpPr>
            <a:spLocks noGrp="1"/>
          </p:cNvSpPr>
          <p:nvPr>
            <p:ph type="title"/>
          </p:nvPr>
        </p:nvSpPr>
        <p:spPr>
          <a:xfrm>
            <a:off x="1981200" y="533400"/>
            <a:ext cx="8229600" cy="523240"/>
          </a:xfrm>
        </p:spPr>
        <p:txBody>
          <a:bodyPr>
            <a:normAutofit fontScale="90000"/>
          </a:bodyPr>
          <a:lstStyle/>
          <a:p>
            <a:pPr algn="ctr"/>
            <a:r>
              <a:rPr lang="en-US" dirty="0"/>
              <a:t>Fed ‘s Stimulus Policy:</a:t>
            </a:r>
            <a:br>
              <a:rPr lang="en-US" dirty="0"/>
            </a:br>
            <a:r>
              <a:rPr lang="en-US" dirty="0"/>
              <a:t>Interest Rate Example</a:t>
            </a:r>
          </a:p>
        </p:txBody>
      </p:sp>
      <p:graphicFrame>
        <p:nvGraphicFramePr>
          <p:cNvPr id="6" name="Content Placeholder 5">
            <a:extLst>
              <a:ext uri="{FF2B5EF4-FFF2-40B4-BE49-F238E27FC236}">
                <a16:creationId xmlns:a16="http://schemas.microsoft.com/office/drawing/2014/main" id="{EFE4D649-7120-4E31-BDEA-11045440EECD}"/>
              </a:ext>
            </a:extLst>
          </p:cNvPr>
          <p:cNvGraphicFramePr>
            <a:graphicFrameLocks noGrp="1"/>
          </p:cNvGraphicFramePr>
          <p:nvPr>
            <p:ph idx="1"/>
          </p:nvPr>
        </p:nvGraphicFramePr>
        <p:xfrm>
          <a:off x="1676400" y="1905001"/>
          <a:ext cx="8534400" cy="422499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D1FC857-EA0C-43E9-A60E-45AC17D1EB0C}"/>
              </a:ext>
            </a:extLst>
          </p:cNvPr>
          <p:cNvSpPr/>
          <p:nvPr/>
        </p:nvSpPr>
        <p:spPr>
          <a:xfrm>
            <a:off x="4191000" y="2743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Lowered rate in response to recession</a:t>
            </a:r>
          </a:p>
        </p:txBody>
      </p:sp>
      <p:sp>
        <p:nvSpPr>
          <p:cNvPr id="3" name="Footer Placeholder 2">
            <a:extLst>
              <a:ext uri="{FF2B5EF4-FFF2-40B4-BE49-F238E27FC236}">
                <a16:creationId xmlns:a16="http://schemas.microsoft.com/office/drawing/2014/main" id="{B4F61FE3-7E17-4D74-86FC-C69497735C98}"/>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59F9CA3F-BFBE-4AEF-9023-669654382C4D}"/>
              </a:ext>
            </a:extLst>
          </p:cNvPr>
          <p:cNvSpPr>
            <a:spLocks noGrp="1"/>
          </p:cNvSpPr>
          <p:nvPr>
            <p:ph type="sldNum" sz="quarter" idx="12"/>
          </p:nvPr>
        </p:nvSpPr>
        <p:spPr/>
        <p:txBody>
          <a:bodyPr>
            <a:normAutofit lnSpcReduction="10000"/>
          </a:bodyPr>
          <a:lstStyle/>
          <a:p>
            <a:fld id="{F0C94032-CD4C-4C25-B0C2-CEC720522D92}" type="slidenum">
              <a:rPr kumimoji="0" lang="en-US" smtClean="0"/>
              <a:pPr/>
              <a:t>369</a:t>
            </a:fld>
            <a:endParaRPr kumimoji="0" lang="en-US" dirty="0">
              <a:solidFill>
                <a:srgbClr val="FFFFFF"/>
              </a:solidFill>
            </a:endParaRPr>
          </a:p>
        </p:txBody>
      </p:sp>
    </p:spTree>
    <p:extLst>
      <p:ext uri="{BB962C8B-B14F-4D97-AF65-F5344CB8AC3E}">
        <p14:creationId xmlns:p14="http://schemas.microsoft.com/office/powerpoint/2010/main" val="377839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14400" y="247651"/>
            <a:ext cx="9978887" cy="847725"/>
          </a:xfrm>
        </p:spPr>
        <p:txBody>
          <a:bodyPr>
            <a:noAutofit/>
          </a:bodyPr>
          <a:lstStyle/>
          <a:p>
            <a:pPr algn="ctr" defTabSz="457200"/>
            <a:r>
              <a:rPr lang="en-US" sz="3600" b="1" dirty="0">
                <a:solidFill>
                  <a:schemeClr val="tx1"/>
                </a:solidFill>
                <a:latin typeface="Sanserif"/>
              </a:rPr>
              <a:t>POLL: </a:t>
            </a:r>
            <a:r>
              <a:rPr lang="en-US" sz="3600" b="1" dirty="0">
                <a:solidFill>
                  <a:srgbClr val="AC0000"/>
                </a:solidFill>
                <a:latin typeface="Sanserif"/>
              </a:rPr>
              <a:t>The U.S. Constitution’s provisions most clearly reflect the Framers’ intent to create . . . ?</a:t>
            </a:r>
            <a:endParaRPr lang="en-IN" sz="3600" b="1" dirty="0">
              <a:solidFill>
                <a:srgbClr val="AC0000"/>
              </a:solidFill>
              <a:latin typeface="Sanserif"/>
            </a:endParaRPr>
          </a:p>
        </p:txBody>
      </p:sp>
      <p:sp>
        <p:nvSpPr>
          <p:cNvPr id="13" name="Content Placeholder 2"/>
          <p:cNvSpPr>
            <a:spLocks noGrp="1"/>
          </p:cNvSpPr>
          <p:nvPr>
            <p:ph sz="quarter" idx="11"/>
          </p:nvPr>
        </p:nvSpPr>
        <p:spPr>
          <a:xfrm>
            <a:off x="795129" y="1352551"/>
            <a:ext cx="10402957" cy="5114925"/>
          </a:xfrm>
        </p:spPr>
        <p:txBody>
          <a:bodyPr>
            <a:normAutofit/>
          </a:bodyPr>
          <a:lstStyle/>
          <a:p>
            <a:pPr defTabSz="457200">
              <a:spcAft>
                <a:spcPts val="0"/>
              </a:spcAft>
              <a:defRPr/>
            </a:pPr>
            <a:r>
              <a:rPr lang="en-US" altLang="en-US" sz="2800" dirty="0">
                <a:solidFill>
                  <a:prstClr val="black"/>
                </a:solidFill>
                <a:latin typeface="Sanserif"/>
              </a:rPr>
              <a:t>1. a state-centered government rooted in the principle  that government close to the people is superior to a distant one.</a:t>
            </a:r>
            <a:br>
              <a:rPr lang="en-US" altLang="en-US" sz="2800" dirty="0">
                <a:solidFill>
                  <a:prstClr val="black"/>
                </a:solidFill>
                <a:latin typeface="Sanserif"/>
              </a:rPr>
            </a:br>
            <a:r>
              <a:rPr lang="en-US" altLang="en-US" sz="2800" dirty="0">
                <a:solidFill>
                  <a:prstClr val="black"/>
                </a:solidFill>
                <a:latin typeface="Sanserif"/>
              </a:rPr>
              <a:t>2. a government based on the principle of popular sovereignty, signified by the Constitution’s opening words – “We the People.”</a:t>
            </a:r>
            <a:br>
              <a:rPr lang="en-US" altLang="en-US" sz="2800" dirty="0">
                <a:solidFill>
                  <a:prstClr val="black"/>
                </a:solidFill>
                <a:latin typeface="Sanserif"/>
              </a:rPr>
            </a:br>
            <a:r>
              <a:rPr lang="en-US" altLang="en-US" sz="2800" dirty="0">
                <a:solidFill>
                  <a:prstClr val="black"/>
                </a:solidFill>
                <a:latin typeface="Sanserif"/>
              </a:rPr>
              <a:t>3. a government based on the concept of equality, reflecting the principle that “all men are created equal.”</a:t>
            </a:r>
            <a:br>
              <a:rPr lang="en-US" altLang="en-US" sz="2800" dirty="0">
                <a:solidFill>
                  <a:prstClr val="black"/>
                </a:solidFill>
                <a:latin typeface="Sanserif"/>
              </a:rPr>
            </a:br>
            <a:r>
              <a:rPr lang="en-US" altLang="en-US" sz="2800" dirty="0">
                <a:solidFill>
                  <a:prstClr val="black"/>
                </a:solidFill>
                <a:latin typeface="Sanserif"/>
              </a:rPr>
              <a:t>4. </a:t>
            </a:r>
            <a:r>
              <a:rPr lang="en-US" altLang="en-US" sz="2800" dirty="0">
                <a:solidFill>
                  <a:srgbClr val="FF0000"/>
                </a:solidFill>
                <a:latin typeface="Sanserif"/>
              </a:rPr>
              <a:t>a government that was constrained in its power so that it wouldn’t threaten liberty.</a:t>
            </a:r>
            <a:br>
              <a:rPr lang="en-US" altLang="en-US" sz="2800" dirty="0">
                <a:solidFill>
                  <a:prstClr val="black"/>
                </a:solidFill>
                <a:latin typeface="Sanserif"/>
              </a:rPr>
            </a:br>
            <a:r>
              <a:rPr lang="en-US" altLang="en-US" sz="2800" dirty="0">
                <a:solidFill>
                  <a:prstClr val="black"/>
                </a:solidFill>
                <a:latin typeface="Sanserif"/>
              </a:rPr>
              <a:t>5. a government that reflected America’s diversity – a nation formed by people from different countries and of different religions and races. </a:t>
            </a:r>
          </a:p>
          <a:p>
            <a:pPr defTabSz="457200">
              <a:spcAft>
                <a:spcPts val="0"/>
              </a:spcAft>
              <a:defRPr/>
            </a:pPr>
            <a:endParaRPr lang="en-US" altLang="en-US" sz="2800" dirty="0">
              <a:solidFill>
                <a:prstClr val="black"/>
              </a:solidFill>
              <a:latin typeface="Sanserif"/>
            </a:endParaRP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37</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E4D80662-6881-4FD0-89EF-DAEA00AC8DB2}"/>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61066814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966952" y="2398643"/>
            <a:ext cx="10321158" cy="4068833"/>
          </a:xfrm>
        </p:spPr>
        <p:txBody>
          <a:bodyPr>
            <a:normAutofit/>
          </a:bodyPr>
          <a:lstStyle/>
          <a:p>
            <a:pPr marL="0" indent="0" algn="ctr" defTabSz="457200">
              <a:spcBef>
                <a:spcPts val="1800"/>
              </a:spcBef>
              <a:spcAft>
                <a:spcPts val="0"/>
              </a:spcAft>
              <a:buNone/>
              <a:defRPr/>
            </a:pPr>
            <a:r>
              <a:rPr lang="en-US" altLang="en-US" sz="4800" b="1" dirty="0">
                <a:solidFill>
                  <a:srgbClr val="C00000"/>
                </a:solidFill>
                <a:latin typeface="Sanserif"/>
              </a:rPr>
              <a:t>Chapter 15, </a:t>
            </a:r>
          </a:p>
          <a:p>
            <a:pPr marL="0" indent="0" algn="ctr" defTabSz="457200">
              <a:spcBef>
                <a:spcPts val="1800"/>
              </a:spcBef>
              <a:spcAft>
                <a:spcPts val="0"/>
              </a:spcAft>
              <a:buNone/>
              <a:defRPr/>
            </a:pPr>
            <a:r>
              <a:rPr lang="en-US" altLang="en-US" sz="4800" b="1" dirty="0">
                <a:solidFill>
                  <a:srgbClr val="C00000"/>
                </a:solidFill>
                <a:latin typeface="Sanserif"/>
              </a:rPr>
              <a:t>Economic &amp; Environmental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370</a:t>
            </a:fld>
            <a:endParaRPr lang="en-US" dirty="0">
              <a:solidFill>
                <a:srgbClr val="000000"/>
              </a:solidFill>
              <a:latin typeface="Sanserif"/>
            </a:endParaRPr>
          </a:p>
        </p:txBody>
      </p:sp>
    </p:spTree>
    <p:extLst>
      <p:ext uri="{BB962C8B-B14F-4D97-AF65-F5344CB8AC3E}">
        <p14:creationId xmlns:p14="http://schemas.microsoft.com/office/powerpoint/2010/main" val="294817019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6"/>
            <a:ext cx="11401425" cy="3292744"/>
          </a:xfrm>
        </p:spPr>
        <p:txBody>
          <a:bodyPr>
            <a:noAutofit/>
          </a:bodyPr>
          <a:lstStyle/>
          <a:p>
            <a:pPr marL="0" marR="0">
              <a:lnSpc>
                <a:spcPct val="107000"/>
              </a:lnSpc>
              <a:spcBef>
                <a:spcPts val="0"/>
              </a:spcBef>
              <a:spcAft>
                <a:spcPts val="800"/>
              </a:spcAft>
            </a:pPr>
            <a:r>
              <a:rPr lang="en-US" sz="2400" dirty="0">
                <a:solidFill>
                  <a:schemeClr val="tx1"/>
                </a:solidFill>
              </a:rPr>
              <a:t>Congress and the President have periodically criticized the Fed’s policies, saying that it’s too independent and should be subject to greater control by the people’s elected representatives.</a:t>
            </a:r>
            <a:br>
              <a:rPr lang="en-US" sz="2800" dirty="0">
                <a:solidFill>
                  <a:schemeClr val="tx1"/>
                </a:solidFill>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POLL: Given its </a:t>
            </a:r>
            <a:r>
              <a:rPr lang="en-US" dirty="0">
                <a:latin typeface="Calibri" panose="020F0502020204030204" pitchFamily="34" charset="0"/>
                <a:ea typeface="Calibri" panose="020F0502020204030204" pitchFamily="34" charset="0"/>
                <a:cs typeface="Times New Roman" panose="02020603050405020304" pitchFamily="18" charset="0"/>
              </a:rPr>
              <a:t>level of independence, do you think the Fed . .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3271519"/>
            <a:ext cx="7534275" cy="3053079"/>
          </a:xfrm>
        </p:spPr>
        <p:txBody>
          <a:bodyPr>
            <a:normAutofit/>
          </a:bodyPr>
          <a:lstStyle/>
          <a:p>
            <a:pPr marL="514350" indent="-514350">
              <a:buAutoNum type="arabicPeriod"/>
            </a:pPr>
            <a:r>
              <a:rPr lang="en-US" dirty="0"/>
              <a:t>is too powerful.</a:t>
            </a:r>
          </a:p>
          <a:p>
            <a:pPr marL="514350" indent="-514350">
              <a:buAutoNum type="arabicPeriod"/>
            </a:pPr>
            <a:r>
              <a:rPr lang="en-US" dirty="0"/>
              <a:t>has about the right amount of power.</a:t>
            </a:r>
          </a:p>
          <a:p>
            <a:pPr marL="514350" indent="-514350">
              <a:buAutoNum type="arabicPeriod"/>
            </a:pPr>
            <a:r>
              <a:rPr lang="en-US" dirty="0"/>
              <a:t>is not powerful enough.</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371</a:t>
            </a:fld>
            <a:endParaRPr lang="en-US"/>
          </a:p>
        </p:txBody>
      </p:sp>
    </p:spTree>
    <p:extLst>
      <p:ext uri="{BB962C8B-B14F-4D97-AF65-F5344CB8AC3E}">
        <p14:creationId xmlns:p14="http://schemas.microsoft.com/office/powerpoint/2010/main" val="415334615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372</a:t>
            </a:fld>
            <a:endParaRPr lang="en-US"/>
          </a:p>
        </p:txBody>
      </p:sp>
    </p:spTree>
    <p:extLst>
      <p:ext uri="{BB962C8B-B14F-4D97-AF65-F5344CB8AC3E}">
        <p14:creationId xmlns:p14="http://schemas.microsoft.com/office/powerpoint/2010/main" val="246221274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6"/>
            <a:ext cx="11401425" cy="996585"/>
          </a:xfrm>
        </p:spPr>
        <p:txBody>
          <a:bodyPr>
            <a:noAutofit/>
          </a:bodyPr>
          <a:lstStyle/>
          <a:p>
            <a:pPr marL="0" marR="0">
              <a:lnSpc>
                <a:spcPct val="107000"/>
              </a:lnSpc>
              <a:spcBef>
                <a:spcPts val="0"/>
              </a:spcBef>
              <a:spcAft>
                <a:spcPts val="800"/>
              </a:spcAft>
            </a:pPr>
            <a:br>
              <a:rPr lang="en-US" sz="2800" dirty="0"/>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Given its </a:t>
            </a:r>
            <a:r>
              <a:rPr lang="en-US" dirty="0">
                <a:latin typeface="Calibri" panose="020F0502020204030204" pitchFamily="34" charset="0"/>
                <a:ea typeface="Calibri" panose="020F0502020204030204" pitchFamily="34" charset="0"/>
                <a:cs typeface="Times New Roman" panose="02020603050405020304" pitchFamily="18" charset="0"/>
              </a:rPr>
              <a:t>level of independence, do you think the Fed . .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94840" y="2672080"/>
            <a:ext cx="7534275" cy="3053079"/>
          </a:xfrm>
        </p:spPr>
        <p:txBody>
          <a:bodyPr>
            <a:normAutofit/>
          </a:bodyPr>
          <a:lstStyle/>
          <a:p>
            <a:pPr marL="514350" indent="-514350">
              <a:buAutoNum type="arabicPeriod"/>
            </a:pPr>
            <a:r>
              <a:rPr lang="en-US" dirty="0"/>
              <a:t>is too powerful.</a:t>
            </a:r>
          </a:p>
          <a:p>
            <a:pPr marL="514350" indent="-514350">
              <a:buAutoNum type="arabicPeriod"/>
            </a:pPr>
            <a:r>
              <a:rPr lang="en-US" dirty="0"/>
              <a:t>has about the right amount of power.</a:t>
            </a:r>
          </a:p>
          <a:p>
            <a:pPr marL="514350" indent="-514350">
              <a:buAutoNum type="arabicPeriod"/>
            </a:pPr>
            <a:r>
              <a:rPr lang="en-US" dirty="0"/>
              <a:t>is not powerful enough.</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373</a:t>
            </a:fld>
            <a:endParaRPr lang="en-US"/>
          </a:p>
        </p:txBody>
      </p:sp>
      <p:sp>
        <p:nvSpPr>
          <p:cNvPr id="6" name="TextBox 5">
            <a:extLst>
              <a:ext uri="{FF2B5EF4-FFF2-40B4-BE49-F238E27FC236}">
                <a16:creationId xmlns:a16="http://schemas.microsoft.com/office/drawing/2014/main" id="{4211E311-06B8-45BA-9094-100388451A4A}"/>
              </a:ext>
            </a:extLst>
          </p:cNvPr>
          <p:cNvSpPr txBox="1"/>
          <p:nvPr/>
        </p:nvSpPr>
        <p:spPr>
          <a:xfrm>
            <a:off x="1584960" y="5019040"/>
            <a:ext cx="9571844" cy="94365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581517200"/>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think of the Fed’s power</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374</a:t>
            </a:fld>
            <a:endParaRPr lang="en-US"/>
          </a:p>
        </p:txBody>
      </p:sp>
      <p:sp>
        <p:nvSpPr>
          <p:cNvPr id="3" name="TextBox 2">
            <a:extLst>
              <a:ext uri="{FF2B5EF4-FFF2-40B4-BE49-F238E27FC236}">
                <a16:creationId xmlns:a16="http://schemas.microsoft.com/office/drawing/2014/main" id="{8E04A62F-C32A-4C6C-A137-B81B57E89206}"/>
              </a:ext>
            </a:extLst>
          </p:cNvPr>
          <p:cNvSpPr txBox="1"/>
          <p:nvPr/>
        </p:nvSpPr>
        <p:spPr>
          <a:xfrm>
            <a:off x="619760" y="6217920"/>
            <a:ext cx="3820160" cy="369332"/>
          </a:xfrm>
          <a:prstGeom prst="rect">
            <a:avLst/>
          </a:prstGeom>
          <a:noFill/>
        </p:spPr>
        <p:txBody>
          <a:bodyPr wrap="square" rtlCol="0">
            <a:spAutoFit/>
          </a:bodyPr>
          <a:lstStyle/>
          <a:p>
            <a:r>
              <a:rPr lang="en-US" dirty="0"/>
              <a:t>Source: Cato Institute poll, 2017</a:t>
            </a:r>
          </a:p>
        </p:txBody>
      </p:sp>
    </p:spTree>
    <p:extLst>
      <p:ext uri="{BB962C8B-B14F-4D97-AF65-F5344CB8AC3E}">
        <p14:creationId xmlns:p14="http://schemas.microsoft.com/office/powerpoint/2010/main" val="116382514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966952" y="2398643"/>
            <a:ext cx="10321158" cy="4068833"/>
          </a:xfrm>
        </p:spPr>
        <p:txBody>
          <a:bodyPr>
            <a:normAutofit/>
          </a:bodyPr>
          <a:lstStyle/>
          <a:p>
            <a:pPr marL="0" indent="0" algn="ctr" defTabSz="457200">
              <a:spcBef>
                <a:spcPts val="1800"/>
              </a:spcBef>
              <a:spcAft>
                <a:spcPts val="0"/>
              </a:spcAft>
              <a:buNone/>
              <a:defRPr/>
            </a:pPr>
            <a:r>
              <a:rPr lang="en-US" altLang="en-US" sz="4800" b="1" dirty="0">
                <a:solidFill>
                  <a:srgbClr val="C00000"/>
                </a:solidFill>
                <a:latin typeface="Sanserif"/>
              </a:rPr>
              <a:t>Chapter 15, </a:t>
            </a:r>
          </a:p>
          <a:p>
            <a:pPr marL="0" indent="0" algn="ctr" defTabSz="457200">
              <a:spcBef>
                <a:spcPts val="1800"/>
              </a:spcBef>
              <a:spcAft>
                <a:spcPts val="0"/>
              </a:spcAft>
              <a:buNone/>
              <a:defRPr/>
            </a:pPr>
            <a:r>
              <a:rPr lang="en-US" altLang="en-US" sz="4800" b="1" dirty="0">
                <a:solidFill>
                  <a:srgbClr val="C00000"/>
                </a:solidFill>
                <a:latin typeface="Sanserif"/>
              </a:rPr>
              <a:t>Economic &amp; Environmental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375</a:t>
            </a:fld>
            <a:endParaRPr lang="en-US" dirty="0">
              <a:solidFill>
                <a:srgbClr val="000000"/>
              </a:solidFill>
              <a:latin typeface="Sanserif"/>
            </a:endParaRPr>
          </a:p>
        </p:txBody>
      </p:sp>
    </p:spTree>
    <p:extLst>
      <p:ext uri="{BB962C8B-B14F-4D97-AF65-F5344CB8AC3E}">
        <p14:creationId xmlns:p14="http://schemas.microsoft.com/office/powerpoint/2010/main" val="211079598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6"/>
            <a:ext cx="11401425" cy="1540144"/>
          </a:xfrm>
        </p:spPr>
        <p:txBody>
          <a:bodyPr>
            <a:noAutofit/>
          </a:bodyPr>
          <a:lstStyle/>
          <a:p>
            <a:pPr marL="0" marR="0">
              <a:lnSpc>
                <a:spcPct val="107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What priority do you think the president and Congress should give to addressing climat</a:t>
            </a:r>
            <a:r>
              <a:rPr lang="en-US" dirty="0">
                <a:latin typeface="Calibri" panose="020F0502020204030204" pitchFamily="34" charset="0"/>
                <a:ea typeface="Calibri" panose="020F0502020204030204" pitchFamily="34" charset="0"/>
                <a:cs typeface="Times New Roman" panose="02020603050405020304" pitchFamily="18" charset="0"/>
              </a:rPr>
              <a:t>e change?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16760" y="2753359"/>
            <a:ext cx="7534275" cy="3053079"/>
          </a:xfrm>
        </p:spPr>
        <p:txBody>
          <a:bodyPr>
            <a:normAutofit/>
          </a:bodyPr>
          <a:lstStyle/>
          <a:p>
            <a:pPr marL="514350" indent="-514350">
              <a:buAutoNum type="arabicPeriod"/>
            </a:pPr>
            <a:r>
              <a:rPr lang="en-US" dirty="0"/>
              <a:t>High or very high priority.</a:t>
            </a:r>
          </a:p>
          <a:p>
            <a:pPr marL="514350" indent="-514350">
              <a:buAutoNum type="arabicPeriod"/>
            </a:pPr>
            <a:r>
              <a:rPr lang="en-US" dirty="0"/>
              <a:t>Medium priority.</a:t>
            </a:r>
          </a:p>
          <a:p>
            <a:pPr marL="514350" indent="-514350">
              <a:buAutoNum type="arabicPeriod"/>
            </a:pPr>
            <a:r>
              <a:rPr lang="en-US" dirty="0"/>
              <a:t>Low priority.</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376</a:t>
            </a:fld>
            <a:endParaRPr lang="en-US"/>
          </a:p>
        </p:txBody>
      </p:sp>
    </p:spTree>
    <p:extLst>
      <p:ext uri="{BB962C8B-B14F-4D97-AF65-F5344CB8AC3E}">
        <p14:creationId xmlns:p14="http://schemas.microsoft.com/office/powerpoint/2010/main" val="7371600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377</a:t>
            </a:fld>
            <a:endParaRPr lang="en-US"/>
          </a:p>
        </p:txBody>
      </p:sp>
    </p:spTree>
    <p:extLst>
      <p:ext uri="{BB962C8B-B14F-4D97-AF65-F5344CB8AC3E}">
        <p14:creationId xmlns:p14="http://schemas.microsoft.com/office/powerpoint/2010/main" val="1746772979"/>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21615" y="-172397"/>
            <a:ext cx="11401425" cy="2234877"/>
          </a:xfrm>
        </p:spPr>
        <p:txBody>
          <a:bodyPr>
            <a:noAutofit/>
          </a:bodyPr>
          <a:lstStyle/>
          <a:p>
            <a:pPr marL="0" marR="0">
              <a:lnSpc>
                <a:spcPct val="107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What priority do you think the president and Congress should give to addressing climat</a:t>
            </a:r>
            <a:r>
              <a:rPr lang="en-US" dirty="0">
                <a:latin typeface="Calibri" panose="020F0502020204030204" pitchFamily="34" charset="0"/>
                <a:ea typeface="Calibri" panose="020F0502020204030204" pitchFamily="34" charset="0"/>
                <a:cs typeface="Times New Roman" panose="02020603050405020304" pitchFamily="18" charset="0"/>
              </a:rPr>
              <a:t>e change?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86280" y="2570479"/>
            <a:ext cx="7534275" cy="3053079"/>
          </a:xfrm>
        </p:spPr>
        <p:txBody>
          <a:bodyPr>
            <a:normAutofit/>
          </a:bodyPr>
          <a:lstStyle/>
          <a:p>
            <a:pPr marL="514350" indent="-514350">
              <a:buAutoNum type="arabicPeriod"/>
            </a:pPr>
            <a:r>
              <a:rPr lang="en-US" dirty="0"/>
              <a:t>High or very high priority.</a:t>
            </a:r>
          </a:p>
          <a:p>
            <a:pPr marL="514350" indent="-514350">
              <a:buAutoNum type="arabicPeriod"/>
            </a:pPr>
            <a:r>
              <a:rPr lang="en-US" dirty="0"/>
              <a:t>Medium priority.</a:t>
            </a:r>
          </a:p>
          <a:p>
            <a:pPr marL="514350" indent="-514350">
              <a:buAutoNum type="arabicPeriod"/>
            </a:pPr>
            <a:r>
              <a:rPr lang="en-US" dirty="0"/>
              <a:t>Low priority.</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378</a:t>
            </a:fld>
            <a:endParaRPr lang="en-US"/>
          </a:p>
        </p:txBody>
      </p:sp>
      <p:sp>
        <p:nvSpPr>
          <p:cNvPr id="6" name="TextBox 5">
            <a:extLst>
              <a:ext uri="{FF2B5EF4-FFF2-40B4-BE49-F238E27FC236}">
                <a16:creationId xmlns:a16="http://schemas.microsoft.com/office/drawing/2014/main" id="{35DF170E-3D91-42E5-990A-29BC3B503C39}"/>
              </a:ext>
            </a:extLst>
          </p:cNvPr>
          <p:cNvSpPr txBox="1"/>
          <p:nvPr/>
        </p:nvSpPr>
        <p:spPr>
          <a:xfrm>
            <a:off x="1696720" y="5496560"/>
            <a:ext cx="9551524" cy="94365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425993602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Priority that Americans assign to dealing with climate change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dirty="0"/>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379</a:t>
            </a:fld>
            <a:endParaRPr lang="en-US"/>
          </a:p>
        </p:txBody>
      </p:sp>
      <p:sp>
        <p:nvSpPr>
          <p:cNvPr id="3" name="TextBox 2">
            <a:extLst>
              <a:ext uri="{FF2B5EF4-FFF2-40B4-BE49-F238E27FC236}">
                <a16:creationId xmlns:a16="http://schemas.microsoft.com/office/drawing/2014/main" id="{E32E0224-B241-4A81-BBEA-5580DD5BDBD2}"/>
              </a:ext>
            </a:extLst>
          </p:cNvPr>
          <p:cNvSpPr txBox="1"/>
          <p:nvPr/>
        </p:nvSpPr>
        <p:spPr>
          <a:xfrm>
            <a:off x="386080" y="6197599"/>
            <a:ext cx="7386320" cy="369332"/>
          </a:xfrm>
          <a:prstGeom prst="rect">
            <a:avLst/>
          </a:prstGeom>
          <a:noFill/>
        </p:spPr>
        <p:txBody>
          <a:bodyPr wrap="square" rtlCol="0">
            <a:spAutoFit/>
          </a:bodyPr>
          <a:lstStyle/>
          <a:p>
            <a:r>
              <a:rPr lang="en-US" sz="1800" b="0" dirty="0"/>
              <a:t>Source: Yale University/George Mason University poll, 2020</a:t>
            </a:r>
            <a:endParaRPr lang="en-US" dirty="0"/>
          </a:p>
        </p:txBody>
      </p:sp>
    </p:spTree>
    <p:extLst>
      <p:ext uri="{BB962C8B-B14F-4D97-AF65-F5344CB8AC3E}">
        <p14:creationId xmlns:p14="http://schemas.microsoft.com/office/powerpoint/2010/main" val="2914419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763000" cy="990600"/>
          </a:xfrm>
        </p:spPr>
        <p:txBody>
          <a:bodyPr>
            <a:noAutofit/>
          </a:bodyPr>
          <a:lstStyle/>
          <a:p>
            <a:pPr algn="ctr"/>
            <a:r>
              <a:rPr lang="en-US" sz="4800" dirty="0">
                <a:solidFill>
                  <a:srgbClr val="C00000"/>
                </a:solidFill>
              </a:rPr>
              <a:t>The Framers’ Main Concern</a:t>
            </a:r>
          </a:p>
        </p:txBody>
      </p:sp>
      <p:sp>
        <p:nvSpPr>
          <p:cNvPr id="3" name="Content Placeholder 2"/>
          <p:cNvSpPr>
            <a:spLocks noGrp="1"/>
          </p:cNvSpPr>
          <p:nvPr>
            <p:ph idx="1"/>
          </p:nvPr>
        </p:nvSpPr>
        <p:spPr>
          <a:xfrm>
            <a:off x="1676400" y="1920240"/>
            <a:ext cx="9269896" cy="4556760"/>
          </a:xfrm>
        </p:spPr>
        <p:txBody>
          <a:bodyPr>
            <a:normAutofit/>
          </a:bodyPr>
          <a:lstStyle/>
          <a:p>
            <a:r>
              <a:rPr lang="en-US" b="1" dirty="0"/>
              <a:t>Limited Government </a:t>
            </a:r>
            <a:r>
              <a:rPr lang="en-US" dirty="0"/>
              <a:t>– lawful restraints on those in power so that they could not use government to deprive people of their liberty.</a:t>
            </a:r>
          </a:p>
          <a:p>
            <a:r>
              <a:rPr lang="en-US" dirty="0"/>
              <a:t>This concern derived from the colonial experience (arbitrary rule by the British king) and from Framers’ understanding of world history and belief that absolute power leads those in power to repress opposing interests.</a:t>
            </a:r>
          </a:p>
        </p:txBody>
      </p:sp>
      <p:sp>
        <p:nvSpPr>
          <p:cNvPr id="4" name="Footer Placeholder 3">
            <a:extLst>
              <a:ext uri="{FF2B5EF4-FFF2-40B4-BE49-F238E27FC236}">
                <a16:creationId xmlns:a16="http://schemas.microsoft.com/office/drawing/2014/main" id="{A62CF31D-4EBE-4D37-A01D-9B28945C6D1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324B3E5-7908-435E-A686-12444FF65CC3}"/>
              </a:ext>
            </a:extLst>
          </p:cNvPr>
          <p:cNvSpPr>
            <a:spLocks noGrp="1"/>
          </p:cNvSpPr>
          <p:nvPr>
            <p:ph type="sldNum" sz="quarter" idx="12"/>
          </p:nvPr>
        </p:nvSpPr>
        <p:spPr/>
        <p:txBody>
          <a:bodyPr>
            <a:normAutofit lnSpcReduction="10000"/>
          </a:bodyPr>
          <a:lstStyle/>
          <a:p>
            <a:fld id="{F0C94032-CD4C-4C25-B0C2-CEC720522D92}" type="slidenum">
              <a:rPr kumimoji="0" lang="en-US" smtClean="0"/>
              <a:pPr/>
              <a:t>38</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349123852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45792" y="2431473"/>
            <a:ext cx="3035808" cy="1643638"/>
          </a:xfrm>
        </p:spPr>
        <p:txBody>
          <a:bodyPr/>
          <a:lstStyle/>
          <a:p>
            <a:r>
              <a:rPr lang="en-US" sz="2800" dirty="0">
                <a:solidFill>
                  <a:srgbClr val="FFFFFF"/>
                </a:solidFill>
                <a:latin typeface="Sanserif"/>
              </a:rPr>
              <a:t>Chapter </a:t>
            </a:r>
            <a:r>
              <a:rPr lang="en-US" sz="2800" dirty="0">
                <a:latin typeface="Sanserif"/>
              </a:rPr>
              <a:t>16: Income, Welfare, and Education Policy</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45792" y="4080221"/>
            <a:ext cx="3035808" cy="804094"/>
          </a:xfrm>
        </p:spPr>
        <p:txBody>
          <a:bodyPr>
            <a:normAutofit lnSpcReduction="10000"/>
          </a:bodyPr>
          <a:lstStyle/>
          <a:p>
            <a:pPr>
              <a:defRPr/>
            </a:pPr>
            <a:r>
              <a:rPr lang="en-US" sz="2400" b="1" dirty="0">
                <a:latin typeface="Sanserif"/>
              </a:rPr>
              <a:t>Providing for Personal Security</a:t>
            </a:r>
          </a:p>
        </p:txBody>
      </p:sp>
      <p:sp>
        <p:nvSpPr>
          <p:cNvPr id="8" name="TextBox 7">
            <a:extLst>
              <a:ext uri="{FF2B5EF4-FFF2-40B4-BE49-F238E27FC236}">
                <a16:creationId xmlns:a16="http://schemas.microsoft.com/office/drawing/2014/main" id="{EE62CB68-57A0-4ED5-8226-B54FD9E54E9F}"/>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A9057A90-0000-4F53-8252-E64560E89AFE}"/>
              </a:ext>
            </a:extLst>
          </p:cNvPr>
          <p:cNvSpPr>
            <a:spLocks noGrp="1"/>
          </p:cNvSpPr>
          <p:nvPr>
            <p:ph type="pic" sz="quarter" idx="11"/>
          </p:nvPr>
        </p:nvSpPr>
        <p:spPr/>
      </p:sp>
      <p:pic>
        <p:nvPicPr>
          <p:cNvPr id="9" name="Picture 8">
            <a:extLst>
              <a:ext uri="{FF2B5EF4-FFF2-40B4-BE49-F238E27FC236}">
                <a16:creationId xmlns:a16="http://schemas.microsoft.com/office/drawing/2014/main" id="{F5FF9DB6-DB2E-4C6B-AE7D-1E87C92D37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3625" y="808371"/>
            <a:ext cx="3685975"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09C8420E-F5B1-4CA1-9CCA-E9C63C57B09D}"/>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93734475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030014" y="2398643"/>
            <a:ext cx="10310648"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16, </a:t>
            </a:r>
          </a:p>
          <a:p>
            <a:pPr marL="0" indent="0" algn="ctr" defTabSz="457200">
              <a:spcBef>
                <a:spcPts val="1800"/>
              </a:spcBef>
              <a:spcAft>
                <a:spcPts val="0"/>
              </a:spcAft>
              <a:buNone/>
              <a:defRPr/>
            </a:pPr>
            <a:r>
              <a:rPr lang="en-US" altLang="en-US" sz="4400" b="1" dirty="0">
                <a:solidFill>
                  <a:srgbClr val="C00000"/>
                </a:solidFill>
                <a:latin typeface="Sanserif"/>
              </a:rPr>
              <a:t>Income, Welfare &amp; Education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381</a:t>
            </a:fld>
            <a:endParaRPr lang="en-US" dirty="0">
              <a:solidFill>
                <a:srgbClr val="000000"/>
              </a:solidFill>
              <a:latin typeface="Sanserif"/>
            </a:endParaRPr>
          </a:p>
        </p:txBody>
      </p:sp>
    </p:spTree>
    <p:extLst>
      <p:ext uri="{BB962C8B-B14F-4D97-AF65-F5344CB8AC3E}">
        <p14:creationId xmlns:p14="http://schemas.microsoft.com/office/powerpoint/2010/main" val="273775777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D0A7-1159-4DBC-A884-B43C85ECAA1C}"/>
              </a:ext>
            </a:extLst>
          </p:cNvPr>
          <p:cNvSpPr>
            <a:spLocks noGrp="1"/>
          </p:cNvSpPr>
          <p:nvPr>
            <p:ph type="title"/>
          </p:nvPr>
        </p:nvSpPr>
        <p:spPr>
          <a:xfrm>
            <a:off x="1524000" y="533400"/>
            <a:ext cx="9144000" cy="340360"/>
          </a:xfrm>
        </p:spPr>
        <p:txBody>
          <a:bodyPr>
            <a:noAutofit/>
          </a:bodyPr>
          <a:lstStyle/>
          <a:p>
            <a:pPr algn="ctr"/>
            <a:r>
              <a:rPr lang="en-US" sz="3600" b="1" dirty="0">
                <a:solidFill>
                  <a:srgbClr val="C00000"/>
                </a:solidFill>
              </a:rPr>
              <a:t>America’s Shrinking Middle Class </a:t>
            </a:r>
            <a:br>
              <a:rPr lang="en-US" sz="3600" b="1" dirty="0">
                <a:solidFill>
                  <a:srgbClr val="C00000"/>
                </a:solidFill>
              </a:rPr>
            </a:br>
            <a:r>
              <a:rPr lang="en-US" sz="3600" b="1" dirty="0">
                <a:solidFill>
                  <a:srgbClr val="C00000"/>
                </a:solidFill>
              </a:rPr>
              <a:t>&amp; Booming Upper Class</a:t>
            </a:r>
          </a:p>
        </p:txBody>
      </p:sp>
      <p:sp>
        <p:nvSpPr>
          <p:cNvPr id="3" name="Text Placeholder 2">
            <a:extLst>
              <a:ext uri="{FF2B5EF4-FFF2-40B4-BE49-F238E27FC236}">
                <a16:creationId xmlns:a16="http://schemas.microsoft.com/office/drawing/2014/main" id="{B3089AB2-37B9-46D2-A37F-2DBEC965895C}"/>
              </a:ext>
            </a:extLst>
          </p:cNvPr>
          <p:cNvSpPr>
            <a:spLocks noGrp="1"/>
          </p:cNvSpPr>
          <p:nvPr>
            <p:ph type="body" idx="1"/>
          </p:nvPr>
        </p:nvSpPr>
        <p:spPr>
          <a:xfrm>
            <a:off x="1981200" y="1676400"/>
            <a:ext cx="3931920" cy="923330"/>
          </a:xfrm>
        </p:spPr>
        <p:txBody>
          <a:bodyPr/>
          <a:lstStyle/>
          <a:p>
            <a:r>
              <a:rPr lang="en-US" dirty="0"/>
              <a:t>Percentage of households</a:t>
            </a:r>
          </a:p>
        </p:txBody>
      </p:sp>
      <p:graphicFrame>
        <p:nvGraphicFramePr>
          <p:cNvPr id="9" name="Content Placeholder 8">
            <a:extLst>
              <a:ext uri="{FF2B5EF4-FFF2-40B4-BE49-F238E27FC236}">
                <a16:creationId xmlns:a16="http://schemas.microsoft.com/office/drawing/2014/main" id="{8B9A6BB3-A020-44F7-8E87-2D993A251287}"/>
              </a:ext>
            </a:extLst>
          </p:cNvPr>
          <p:cNvGraphicFramePr>
            <a:graphicFrameLocks noGrp="1"/>
          </p:cNvGraphicFramePr>
          <p:nvPr>
            <p:ph sz="half" idx="2"/>
          </p:nvPr>
        </p:nvGraphicFramePr>
        <p:xfrm>
          <a:off x="2016369" y="2447778"/>
          <a:ext cx="3897069" cy="37244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6ECFF2B-120A-4C0A-BB6A-9DB82AC2A873}"/>
              </a:ext>
            </a:extLst>
          </p:cNvPr>
          <p:cNvSpPr>
            <a:spLocks noGrp="1"/>
          </p:cNvSpPr>
          <p:nvPr>
            <p:ph type="body" sz="quarter" idx="3"/>
          </p:nvPr>
        </p:nvSpPr>
        <p:spPr>
          <a:xfrm>
            <a:off x="6278880" y="1676400"/>
            <a:ext cx="3931920" cy="923330"/>
          </a:xfrm>
        </p:spPr>
        <p:txBody>
          <a:bodyPr/>
          <a:lstStyle/>
          <a:p>
            <a:r>
              <a:rPr lang="en-US" dirty="0"/>
              <a:t>Percentage of annual income</a:t>
            </a:r>
          </a:p>
        </p:txBody>
      </p:sp>
      <p:graphicFrame>
        <p:nvGraphicFramePr>
          <p:cNvPr id="12" name="Content Placeholder 11">
            <a:extLst>
              <a:ext uri="{FF2B5EF4-FFF2-40B4-BE49-F238E27FC236}">
                <a16:creationId xmlns:a16="http://schemas.microsoft.com/office/drawing/2014/main" id="{D7C213E1-77AC-4ED3-90DB-3FE0FE87FEB7}"/>
              </a:ext>
            </a:extLst>
          </p:cNvPr>
          <p:cNvGraphicFramePr>
            <a:graphicFrameLocks noGrp="1"/>
          </p:cNvGraphicFramePr>
          <p:nvPr>
            <p:ph sz="quarter" idx="4"/>
          </p:nvPr>
        </p:nvGraphicFramePr>
        <p:xfrm>
          <a:off x="6278880" y="2433712"/>
          <a:ext cx="3931920" cy="373848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FB6208F6-7C90-4A0C-A415-E731033ADDCC}"/>
              </a:ext>
            </a:extLst>
          </p:cNvPr>
          <p:cNvSpPr txBox="1"/>
          <p:nvPr/>
        </p:nvSpPr>
        <p:spPr>
          <a:xfrm>
            <a:off x="314960" y="5989788"/>
            <a:ext cx="11877040" cy="523220"/>
          </a:xfrm>
          <a:prstGeom prst="rect">
            <a:avLst/>
          </a:prstGeom>
          <a:noFill/>
        </p:spPr>
        <p:txBody>
          <a:bodyPr wrap="square" rtlCol="0">
            <a:spAutoFit/>
          </a:bodyPr>
          <a:lstStyle/>
          <a:p>
            <a:r>
              <a:rPr lang="en-US" sz="1400" dirty="0"/>
              <a:t>Source: Pew Research Center 2015. Middle class is defined as households earning two-thirds to twice the median household income.</a:t>
            </a:r>
          </a:p>
          <a:p>
            <a:endParaRPr lang="en-US" sz="1400" dirty="0"/>
          </a:p>
        </p:txBody>
      </p:sp>
      <p:sp>
        <p:nvSpPr>
          <p:cNvPr id="6" name="Slide Number Placeholder 5">
            <a:extLst>
              <a:ext uri="{FF2B5EF4-FFF2-40B4-BE49-F238E27FC236}">
                <a16:creationId xmlns:a16="http://schemas.microsoft.com/office/drawing/2014/main" id="{7D419A3D-8D8F-4226-A739-BEC6EF82D98D}"/>
              </a:ext>
            </a:extLst>
          </p:cNvPr>
          <p:cNvSpPr>
            <a:spLocks noGrp="1"/>
          </p:cNvSpPr>
          <p:nvPr>
            <p:ph type="sldNum" sz="quarter" idx="16"/>
          </p:nvPr>
        </p:nvSpPr>
        <p:spPr/>
        <p:txBody>
          <a:bodyPr>
            <a:normAutofit lnSpcReduction="10000"/>
          </a:bodyPr>
          <a:lstStyle/>
          <a:p>
            <a:pPr algn="ctr" eaLnBrk="1" latinLnBrk="0" hangingPunct="1"/>
            <a:fld id="{F0C94032-CD4C-4C25-B0C2-CEC720522D92}" type="slidenum">
              <a:rPr kumimoji="0" lang="en-US" smtClean="0"/>
              <a:pPr algn="ctr" eaLnBrk="1" latinLnBrk="0" hangingPunct="1"/>
              <a:t>382</a:t>
            </a:fld>
            <a:endParaRPr kumimoji="0" lang="en-US"/>
          </a:p>
        </p:txBody>
      </p:sp>
      <p:sp>
        <p:nvSpPr>
          <p:cNvPr id="14" name="Footer Placeholder 3">
            <a:extLst>
              <a:ext uri="{FF2B5EF4-FFF2-40B4-BE49-F238E27FC236}">
                <a16:creationId xmlns:a16="http://schemas.microsoft.com/office/drawing/2014/main" id="{09110A14-2215-420E-A311-60158C8F9426}"/>
              </a:ext>
            </a:extLst>
          </p:cNvPr>
          <p:cNvSpPr txBox="1">
            <a:spLocks/>
          </p:cNvSpPr>
          <p:nvPr/>
        </p:nvSpPr>
        <p:spPr>
          <a:xfrm>
            <a:off x="548640" y="6531574"/>
            <a:ext cx="2672080" cy="2444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Thomas E. Patterson</a:t>
            </a:r>
            <a:endParaRPr lang="en-US" sz="1200" dirty="0"/>
          </a:p>
        </p:txBody>
      </p:sp>
    </p:spTree>
    <p:extLst>
      <p:ext uri="{BB962C8B-B14F-4D97-AF65-F5344CB8AC3E}">
        <p14:creationId xmlns:p14="http://schemas.microsoft.com/office/powerpoint/2010/main" val="159167808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6A89-308D-4C0E-951C-28CD1BF0FC55}"/>
              </a:ext>
            </a:extLst>
          </p:cNvPr>
          <p:cNvSpPr>
            <a:spLocks noGrp="1"/>
          </p:cNvSpPr>
          <p:nvPr>
            <p:ph type="title"/>
          </p:nvPr>
        </p:nvSpPr>
        <p:spPr/>
        <p:txBody>
          <a:bodyPr>
            <a:noAutofit/>
          </a:bodyPr>
          <a:lstStyle/>
          <a:p>
            <a:r>
              <a:rPr lang="en-US" dirty="0"/>
              <a:t>Income Inequality</a:t>
            </a:r>
            <a:br>
              <a:rPr lang="en-US" dirty="0"/>
            </a:br>
            <a:r>
              <a:rPr lang="en-US" dirty="0"/>
              <a:t>Income share – top 1 percent</a:t>
            </a:r>
          </a:p>
        </p:txBody>
      </p:sp>
      <p:graphicFrame>
        <p:nvGraphicFramePr>
          <p:cNvPr id="6" name="Content Placeholder 5">
            <a:extLst>
              <a:ext uri="{FF2B5EF4-FFF2-40B4-BE49-F238E27FC236}">
                <a16:creationId xmlns:a16="http://schemas.microsoft.com/office/drawing/2014/main" id="{3BBA6898-9B90-4A64-8115-2817C7677E06}"/>
              </a:ext>
            </a:extLst>
          </p:cNvPr>
          <p:cNvGraphicFramePr>
            <a:graphicFrameLocks noGrp="1"/>
          </p:cNvGraphicFramePr>
          <p:nvPr>
            <p:ph idx="1"/>
          </p:nvPr>
        </p:nvGraphicFramePr>
        <p:xfrm>
          <a:off x="1981200" y="15240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9F88E13F-D7DC-4551-8D08-33CBAA5A3873}"/>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7E682772-1EE1-40AA-AFD2-BB0F3D05E091}"/>
              </a:ext>
            </a:extLst>
          </p:cNvPr>
          <p:cNvSpPr>
            <a:spLocks noGrp="1"/>
          </p:cNvSpPr>
          <p:nvPr>
            <p:ph type="sldNum" sz="quarter" idx="12"/>
          </p:nvPr>
        </p:nvSpPr>
        <p:spPr/>
        <p:txBody>
          <a:bodyPr>
            <a:normAutofit lnSpcReduction="10000"/>
          </a:bodyPr>
          <a:lstStyle/>
          <a:p>
            <a:fld id="{F0C94032-CD4C-4C25-B0C2-CEC720522D92}" type="slidenum">
              <a:rPr kumimoji="0" lang="en-US" smtClean="0"/>
              <a:pPr/>
              <a:t>383</a:t>
            </a:fld>
            <a:endParaRPr kumimoji="0" lang="en-US" dirty="0">
              <a:solidFill>
                <a:srgbClr val="FFFFFF"/>
              </a:solidFill>
            </a:endParaRPr>
          </a:p>
        </p:txBody>
      </p:sp>
    </p:spTree>
    <p:extLst>
      <p:ext uri="{BB962C8B-B14F-4D97-AF65-F5344CB8AC3E}">
        <p14:creationId xmlns:p14="http://schemas.microsoft.com/office/powerpoint/2010/main" val="402708870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0E9A-A224-4B9B-8422-11605D1672A1}"/>
              </a:ext>
            </a:extLst>
          </p:cNvPr>
          <p:cNvSpPr>
            <a:spLocks noGrp="1"/>
          </p:cNvSpPr>
          <p:nvPr>
            <p:ph type="title"/>
          </p:nvPr>
        </p:nvSpPr>
        <p:spPr/>
        <p:txBody>
          <a:bodyPr>
            <a:normAutofit fontScale="90000"/>
          </a:bodyPr>
          <a:lstStyle/>
          <a:p>
            <a:r>
              <a:rPr lang="en-US" dirty="0"/>
              <a:t>Wage Stagnation</a:t>
            </a:r>
            <a:br>
              <a:rPr lang="en-US" dirty="0"/>
            </a:br>
            <a:r>
              <a:rPr lang="en-US" dirty="0"/>
              <a:t>Flat income for bottom 60%</a:t>
            </a:r>
          </a:p>
        </p:txBody>
      </p:sp>
      <p:graphicFrame>
        <p:nvGraphicFramePr>
          <p:cNvPr id="6" name="Content Placeholder 5">
            <a:extLst>
              <a:ext uri="{FF2B5EF4-FFF2-40B4-BE49-F238E27FC236}">
                <a16:creationId xmlns:a16="http://schemas.microsoft.com/office/drawing/2014/main" id="{CEC5280D-9C09-49C4-90D4-A26104715B28}"/>
              </a:ext>
            </a:extLst>
          </p:cNvPr>
          <p:cNvGraphicFramePr>
            <a:graphicFrameLocks noGrp="1"/>
          </p:cNvGraphicFramePr>
          <p:nvPr>
            <p:ph idx="1"/>
          </p:nvPr>
        </p:nvGraphicFramePr>
        <p:xfrm>
          <a:off x="1981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722165D9-64EB-49D9-BADE-EFC93F9C17D1}"/>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82C9F9E1-8A52-440A-9BB0-E74BE5EF7EE4}"/>
              </a:ext>
            </a:extLst>
          </p:cNvPr>
          <p:cNvSpPr>
            <a:spLocks noGrp="1"/>
          </p:cNvSpPr>
          <p:nvPr>
            <p:ph type="sldNum" sz="quarter" idx="12"/>
          </p:nvPr>
        </p:nvSpPr>
        <p:spPr/>
        <p:txBody>
          <a:bodyPr>
            <a:normAutofit lnSpcReduction="10000"/>
          </a:bodyPr>
          <a:lstStyle/>
          <a:p>
            <a:fld id="{F0C94032-CD4C-4C25-B0C2-CEC720522D92}" type="slidenum">
              <a:rPr kumimoji="0" lang="en-US" smtClean="0"/>
              <a:pPr/>
              <a:t>384</a:t>
            </a:fld>
            <a:endParaRPr kumimoji="0" lang="en-US" dirty="0">
              <a:solidFill>
                <a:srgbClr val="FFFFFF"/>
              </a:solidFill>
            </a:endParaRPr>
          </a:p>
        </p:txBody>
      </p:sp>
    </p:spTree>
    <p:extLst>
      <p:ext uri="{BB962C8B-B14F-4D97-AF65-F5344CB8AC3E}">
        <p14:creationId xmlns:p14="http://schemas.microsoft.com/office/powerpoint/2010/main" val="254472999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B8A4F1-3D8E-404D-9E57-58B1075789CC}"/>
              </a:ext>
            </a:extLst>
          </p:cNvPr>
          <p:cNvSpPr>
            <a:spLocks noGrp="1"/>
          </p:cNvSpPr>
          <p:nvPr>
            <p:ph type="title"/>
          </p:nvPr>
        </p:nvSpPr>
        <p:spPr>
          <a:xfrm>
            <a:off x="457200" y="304801"/>
            <a:ext cx="11277600" cy="829034"/>
          </a:xfrm>
        </p:spPr>
        <p:txBody>
          <a:bodyPr>
            <a:normAutofit fontScale="90000"/>
          </a:bodyPr>
          <a:lstStyle/>
          <a:p>
            <a:pPr algn="ctr"/>
            <a:r>
              <a:rPr lang="en-US" dirty="0">
                <a:solidFill>
                  <a:schemeClr val="tx1"/>
                </a:solidFill>
              </a:rPr>
              <a:t>Wage stagnation and income inequality have been </a:t>
            </a:r>
            <a:br>
              <a:rPr lang="en-US" dirty="0">
                <a:solidFill>
                  <a:schemeClr val="tx1"/>
                </a:solidFill>
              </a:rPr>
            </a:br>
            <a:r>
              <a:rPr lang="en-US" dirty="0">
                <a:solidFill>
                  <a:schemeClr val="tx1"/>
                </a:solidFill>
              </a:rPr>
              <a:t>defining features of American politics since the 1980s.</a:t>
            </a:r>
            <a:br>
              <a:rPr lang="en-US" dirty="0">
                <a:solidFill>
                  <a:schemeClr val="tx1"/>
                </a:solidFill>
              </a:rPr>
            </a:br>
            <a:r>
              <a:rPr lang="en-US" sz="2700" b="1" dirty="0">
                <a:solidFill>
                  <a:schemeClr val="tx1"/>
                </a:solidFill>
              </a:rPr>
              <a:t>POLL: </a:t>
            </a:r>
            <a:r>
              <a:rPr lang="en-US" sz="2700" b="1" dirty="0">
                <a:solidFill>
                  <a:srgbClr val="C00000"/>
                </a:solidFill>
              </a:rPr>
              <a:t>Which statement about wage stagnation and income inequality is </a:t>
            </a:r>
            <a:r>
              <a:rPr lang="en-US" sz="2700" b="1" u="sng" dirty="0">
                <a:solidFill>
                  <a:srgbClr val="C00000"/>
                </a:solidFill>
              </a:rPr>
              <a:t>not</a:t>
            </a:r>
            <a:r>
              <a:rPr lang="en-US" sz="2700" b="1" dirty="0">
                <a:solidFill>
                  <a:srgbClr val="C00000"/>
                </a:solidFill>
              </a:rPr>
              <a:t> accurate?</a:t>
            </a:r>
          </a:p>
        </p:txBody>
      </p:sp>
      <p:sp>
        <p:nvSpPr>
          <p:cNvPr id="9" name="Content Placeholder 8">
            <a:extLst>
              <a:ext uri="{FF2B5EF4-FFF2-40B4-BE49-F238E27FC236}">
                <a16:creationId xmlns:a16="http://schemas.microsoft.com/office/drawing/2014/main" id="{E6C0B7B4-B934-4C75-855B-3BFFA461EDD7}"/>
              </a:ext>
            </a:extLst>
          </p:cNvPr>
          <p:cNvSpPr>
            <a:spLocks noGrp="1"/>
          </p:cNvSpPr>
          <p:nvPr>
            <p:ph sz="quarter" idx="11"/>
          </p:nvPr>
        </p:nvSpPr>
        <p:spPr>
          <a:xfrm>
            <a:off x="1391478" y="1838739"/>
            <a:ext cx="9660835" cy="4409662"/>
          </a:xfrm>
        </p:spPr>
        <p:txBody>
          <a:bodyPr/>
          <a:lstStyle/>
          <a:p>
            <a:pPr marL="457200" indent="-457200">
              <a:buAutoNum type="arabicPeriod"/>
            </a:pPr>
            <a:r>
              <a:rPr lang="en-US" dirty="0"/>
              <a:t>Changes in the tax laws since the 1980s have contributed significantly to income equality.</a:t>
            </a:r>
          </a:p>
          <a:p>
            <a:pPr marL="457200" indent="-457200">
              <a:buAutoNum type="arabicPeriod"/>
            </a:pPr>
            <a:r>
              <a:rPr lang="en-US" dirty="0"/>
              <a:t>Changes in the economy since the 1980s have contributed significantly to income inequality.</a:t>
            </a:r>
          </a:p>
          <a:p>
            <a:pPr marL="457200" indent="-457200">
              <a:buAutoNum type="arabicPeriod"/>
            </a:pPr>
            <a:r>
              <a:rPr lang="en-US" dirty="0"/>
              <a:t>Changes in the economy since the 1980s have contributed significantly to wage stagnation.</a:t>
            </a:r>
          </a:p>
          <a:p>
            <a:pPr marL="457200" indent="-457200">
              <a:buAutoNum type="arabicPeriod"/>
            </a:pPr>
            <a:r>
              <a:rPr lang="en-US" dirty="0">
                <a:solidFill>
                  <a:srgbClr val="FF0000"/>
                </a:solidFill>
              </a:rPr>
              <a:t>The government policies that have contributed to the rise in income inequality have also been the government policies that have contributed to wage stagnation.</a:t>
            </a:r>
          </a:p>
          <a:p>
            <a:pPr marL="457200" indent="-457200">
              <a:buAutoNum type="arabicPeriod"/>
            </a:pPr>
            <a:r>
              <a:rPr lang="en-US" dirty="0">
                <a:solidFill>
                  <a:schemeClr val="tx1"/>
                </a:solidFill>
              </a:rPr>
              <a:t>None of the above is inaccurate.</a:t>
            </a:r>
          </a:p>
        </p:txBody>
      </p:sp>
      <p:sp>
        <p:nvSpPr>
          <p:cNvPr id="10" name="Text Placeholder 9">
            <a:extLst>
              <a:ext uri="{FF2B5EF4-FFF2-40B4-BE49-F238E27FC236}">
                <a16:creationId xmlns:a16="http://schemas.microsoft.com/office/drawing/2014/main" id="{48BE9FCB-3D87-4105-A95C-8D7FC83F6385}"/>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2DC1E78-FC2D-452B-866C-4A38E1DF667A}"/>
              </a:ext>
            </a:extLst>
          </p:cNvPr>
          <p:cNvSpPr>
            <a:spLocks noGrp="1"/>
          </p:cNvSpPr>
          <p:nvPr>
            <p:ph type="sldNum" sz="quarter" idx="10"/>
          </p:nvPr>
        </p:nvSpPr>
        <p:spPr/>
        <p:txBody>
          <a:bodyPr>
            <a:normAutofit lnSpcReduction="10000"/>
          </a:bodyPr>
          <a:lstStyle/>
          <a:p>
            <a:fld id="{68151E55-6873-49E2-B8D5-2F265E6F1973}" type="slidenum">
              <a:rPr lang="en-US" smtClean="0"/>
              <a:t>385</a:t>
            </a:fld>
            <a:endParaRPr lang="en-US" dirty="0"/>
          </a:p>
        </p:txBody>
      </p:sp>
      <p:sp>
        <p:nvSpPr>
          <p:cNvPr id="11" name="Text Placeholder 10">
            <a:extLst>
              <a:ext uri="{FF2B5EF4-FFF2-40B4-BE49-F238E27FC236}">
                <a16:creationId xmlns:a16="http://schemas.microsoft.com/office/drawing/2014/main" id="{E180E3EC-681A-4DB3-93AB-F792242F42BC}"/>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CC8C7E2C-065A-471E-95D7-6523901D64B6}"/>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157468092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B1EB20-2031-47C1-9872-8DE63B4319F5}"/>
              </a:ext>
            </a:extLst>
          </p:cNvPr>
          <p:cNvSpPr>
            <a:spLocks noGrp="1"/>
          </p:cNvSpPr>
          <p:nvPr>
            <p:ph type="title"/>
          </p:nvPr>
        </p:nvSpPr>
        <p:spPr/>
        <p:txBody>
          <a:bodyPr>
            <a:normAutofit/>
          </a:bodyPr>
          <a:lstStyle/>
          <a:p>
            <a:pPr algn="ctr"/>
            <a:r>
              <a:rPr lang="en-US" sz="3200" dirty="0">
                <a:solidFill>
                  <a:srgbClr val="C00000"/>
                </a:solidFill>
              </a:rPr>
              <a:t>Explaining Income Inequality and Wage Stagnation</a:t>
            </a:r>
          </a:p>
        </p:txBody>
      </p:sp>
      <p:sp>
        <p:nvSpPr>
          <p:cNvPr id="9" name="Content Placeholder 8">
            <a:extLst>
              <a:ext uri="{FF2B5EF4-FFF2-40B4-BE49-F238E27FC236}">
                <a16:creationId xmlns:a16="http://schemas.microsoft.com/office/drawing/2014/main" id="{8F130EB7-6683-4015-AA36-7C4ADC217486}"/>
              </a:ext>
            </a:extLst>
          </p:cNvPr>
          <p:cNvSpPr>
            <a:spLocks noGrp="1"/>
          </p:cNvSpPr>
          <p:nvPr>
            <p:ph sz="quarter" idx="11"/>
          </p:nvPr>
        </p:nvSpPr>
        <p:spPr>
          <a:xfrm>
            <a:off x="853440" y="1581508"/>
            <a:ext cx="10119360" cy="4971691"/>
          </a:xfrm>
        </p:spPr>
        <p:txBody>
          <a:bodyPr>
            <a:normAutofit lnSpcReduction="10000"/>
          </a:bodyPr>
          <a:lstStyle/>
          <a:p>
            <a:r>
              <a:rPr lang="en-US" sz="2400" b="1" dirty="0"/>
              <a:t>Income Inequality</a:t>
            </a:r>
          </a:p>
          <a:p>
            <a:r>
              <a:rPr lang="en-US" sz="2400" b="1" dirty="0"/>
              <a:t>The rising level of income inequality owes significantly to public policies</a:t>
            </a:r>
            <a:r>
              <a:rPr lang="en-US" sz="2400" dirty="0"/>
              <a:t>, and particularly the tax cuts of the early 1980s, early 2000s, and 2017, which sharply reduced the tax rate for upper-income Americans. Contributing to the growing income gap has been growth in the tech, financial, and trade sectors, where those with capital and higher levels of education had significant income gains.</a:t>
            </a:r>
          </a:p>
          <a:p>
            <a:endParaRPr lang="en-US" sz="2400" dirty="0"/>
          </a:p>
          <a:p>
            <a:r>
              <a:rPr lang="en-US" sz="2400" b="1" dirty="0"/>
              <a:t>Wage Stagnation</a:t>
            </a:r>
          </a:p>
          <a:p>
            <a:r>
              <a:rPr lang="en-US" sz="2400" b="1" dirty="0"/>
              <a:t>Wage stagnation owes mainly to changes in the economy</a:t>
            </a:r>
            <a:r>
              <a:rPr lang="en-US" sz="2400" dirty="0"/>
              <a:t>, and particularly the decline in the manufacturing sector and, with it, the loss of high-paying factory jobs. Job growth has been in the service sector, which on average has lower paying jobs with fewer benefits.</a:t>
            </a:r>
          </a:p>
          <a:p>
            <a:endParaRPr lang="en-US" dirty="0"/>
          </a:p>
        </p:txBody>
      </p:sp>
      <p:sp>
        <p:nvSpPr>
          <p:cNvPr id="7" name="Slide Number Placeholder 6">
            <a:extLst>
              <a:ext uri="{FF2B5EF4-FFF2-40B4-BE49-F238E27FC236}">
                <a16:creationId xmlns:a16="http://schemas.microsoft.com/office/drawing/2014/main" id="{72076773-12E9-4B2D-AE60-5736CB8B4296}"/>
              </a:ext>
            </a:extLst>
          </p:cNvPr>
          <p:cNvSpPr>
            <a:spLocks noGrp="1"/>
          </p:cNvSpPr>
          <p:nvPr>
            <p:ph type="sldNum" sz="quarter" idx="10"/>
          </p:nvPr>
        </p:nvSpPr>
        <p:spPr/>
        <p:txBody>
          <a:bodyPr>
            <a:normAutofit lnSpcReduction="10000"/>
          </a:bodyPr>
          <a:lstStyle/>
          <a:p>
            <a:fld id="{68151E55-6873-49E2-B8D5-2F265E6F1973}" type="slidenum">
              <a:rPr lang="en-US" smtClean="0"/>
              <a:t>386</a:t>
            </a:fld>
            <a:endParaRPr lang="en-US" dirty="0"/>
          </a:p>
        </p:txBody>
      </p:sp>
      <p:sp>
        <p:nvSpPr>
          <p:cNvPr id="12" name="Footer Placeholder 3">
            <a:extLst>
              <a:ext uri="{FF2B5EF4-FFF2-40B4-BE49-F238E27FC236}">
                <a16:creationId xmlns:a16="http://schemas.microsoft.com/office/drawing/2014/main" id="{78F1CD86-9BA8-4D8C-B4CD-4683BA9F83DC}"/>
              </a:ext>
            </a:extLst>
          </p:cNvPr>
          <p:cNvSpPr txBox="1">
            <a:spLocks/>
          </p:cNvSpPr>
          <p:nvPr/>
        </p:nvSpPr>
        <p:spPr>
          <a:xfrm>
            <a:off x="711200" y="6613528"/>
            <a:ext cx="1503678" cy="22879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302980235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44" y="185405"/>
            <a:ext cx="11235076" cy="1338595"/>
          </a:xfrm>
        </p:spPr>
        <p:txBody>
          <a:bodyPr>
            <a:normAutofit/>
          </a:bodyPr>
          <a:lstStyle/>
          <a:p>
            <a:r>
              <a:rPr lang="en-US" sz="2200" dirty="0">
                <a:solidFill>
                  <a:schemeClr val="tx1"/>
                </a:solidFill>
              </a:rPr>
              <a:t>In early 1980s, early 2000s, and 2017, Congress enacted large tax cuts on upper incomes</a:t>
            </a:r>
            <a:br>
              <a:rPr lang="en-US" sz="3200" dirty="0"/>
            </a:br>
            <a:r>
              <a:rPr lang="en-US" sz="3200" dirty="0"/>
              <a:t>Tax Policy and Income Inequality</a:t>
            </a:r>
          </a:p>
        </p:txBody>
      </p:sp>
      <p:graphicFrame>
        <p:nvGraphicFramePr>
          <p:cNvPr id="4" name="Content Placeholder 3"/>
          <p:cNvGraphicFramePr>
            <a:graphicFrameLocks noGrp="1"/>
          </p:cNvGraphicFramePr>
          <p:nvPr>
            <p:ph idx="1"/>
          </p:nvPr>
        </p:nvGraphicFramePr>
        <p:xfrm>
          <a:off x="2590800" y="15240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6044" y="6321623"/>
            <a:ext cx="2729273" cy="307777"/>
          </a:xfrm>
          <a:prstGeom prst="rect">
            <a:avLst/>
          </a:prstGeom>
          <a:noFill/>
        </p:spPr>
        <p:txBody>
          <a:bodyPr wrap="none" rtlCol="0">
            <a:spAutoFit/>
          </a:bodyPr>
          <a:lstStyle/>
          <a:p>
            <a:r>
              <a:rPr lang="en-US" sz="1400" dirty="0"/>
              <a:t>Source: Tax Policy Center, 2012</a:t>
            </a:r>
          </a:p>
        </p:txBody>
      </p:sp>
      <p:sp>
        <p:nvSpPr>
          <p:cNvPr id="3" name="Oval 2">
            <a:extLst>
              <a:ext uri="{FF2B5EF4-FFF2-40B4-BE49-F238E27FC236}">
                <a16:creationId xmlns:a16="http://schemas.microsoft.com/office/drawing/2014/main" id="{90C8C783-2031-472E-8B94-BD1F1B11EF91}"/>
              </a:ext>
            </a:extLst>
          </p:cNvPr>
          <p:cNvSpPr/>
          <p:nvPr/>
        </p:nvSpPr>
        <p:spPr>
          <a:xfrm>
            <a:off x="7209462" y="3328451"/>
            <a:ext cx="1524000" cy="1219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879E26-483E-419E-A758-9879F41A7976}"/>
              </a:ext>
            </a:extLst>
          </p:cNvPr>
          <p:cNvSpPr txBox="1"/>
          <p:nvPr/>
        </p:nvSpPr>
        <p:spPr>
          <a:xfrm>
            <a:off x="9133840" y="2128520"/>
            <a:ext cx="2479040" cy="2031325"/>
          </a:xfrm>
          <a:prstGeom prst="rect">
            <a:avLst/>
          </a:prstGeom>
          <a:noFill/>
        </p:spPr>
        <p:txBody>
          <a:bodyPr wrap="square" rtlCol="0">
            <a:spAutoFit/>
          </a:bodyPr>
          <a:lstStyle/>
          <a:p>
            <a:r>
              <a:rPr lang="en-US" dirty="0"/>
              <a:t>Chart shows the tax savings from the early 2000s tax cut legislation – the pattern is similar for the early 1980s and 2017 legislation</a:t>
            </a:r>
          </a:p>
        </p:txBody>
      </p:sp>
      <p:sp>
        <p:nvSpPr>
          <p:cNvPr id="7" name="Footer Placeholder 6">
            <a:extLst>
              <a:ext uri="{FF2B5EF4-FFF2-40B4-BE49-F238E27FC236}">
                <a16:creationId xmlns:a16="http://schemas.microsoft.com/office/drawing/2014/main" id="{D2E0B0F4-4F35-4B1F-8D54-CE4D6B277B6F}"/>
              </a:ext>
            </a:extLst>
          </p:cNvPr>
          <p:cNvSpPr>
            <a:spLocks noGrp="1"/>
          </p:cNvSpPr>
          <p:nvPr>
            <p:ph type="ftr" sz="quarter" idx="11"/>
          </p:nvPr>
        </p:nvSpPr>
        <p:spPr/>
        <p:txBody>
          <a:bodyPr/>
          <a:lstStyle/>
          <a:p>
            <a:r>
              <a:rPr kumimoji="0" lang="en-US"/>
              <a:t>© Thomas E. Patterson</a:t>
            </a:r>
          </a:p>
        </p:txBody>
      </p:sp>
      <p:sp>
        <p:nvSpPr>
          <p:cNvPr id="8" name="Slide Number Placeholder 7">
            <a:extLst>
              <a:ext uri="{FF2B5EF4-FFF2-40B4-BE49-F238E27FC236}">
                <a16:creationId xmlns:a16="http://schemas.microsoft.com/office/drawing/2014/main" id="{0B4C5DDD-0CE7-49FC-9EB6-F7B9BD7768A5}"/>
              </a:ext>
            </a:extLst>
          </p:cNvPr>
          <p:cNvSpPr>
            <a:spLocks noGrp="1"/>
          </p:cNvSpPr>
          <p:nvPr>
            <p:ph type="sldNum" sz="quarter" idx="12"/>
          </p:nvPr>
        </p:nvSpPr>
        <p:spPr/>
        <p:txBody>
          <a:bodyPr>
            <a:normAutofit lnSpcReduction="10000"/>
          </a:bodyPr>
          <a:lstStyle/>
          <a:p>
            <a:fld id="{F0C94032-CD4C-4C25-B0C2-CEC720522D92}" type="slidenum">
              <a:rPr kumimoji="0" lang="en-US" smtClean="0"/>
              <a:pPr/>
              <a:t>387</a:t>
            </a:fld>
            <a:endParaRPr kumimoji="0" lang="en-US" dirty="0">
              <a:solidFill>
                <a:srgbClr val="FFFFFF"/>
              </a:solidFill>
            </a:endParaRPr>
          </a:p>
        </p:txBody>
      </p:sp>
    </p:spTree>
    <p:extLst>
      <p:ext uri="{BB962C8B-B14F-4D97-AF65-F5344CB8AC3E}">
        <p14:creationId xmlns:p14="http://schemas.microsoft.com/office/powerpoint/2010/main" val="3107119599"/>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120" y="254000"/>
            <a:ext cx="8158480" cy="934720"/>
          </a:xfrm>
        </p:spPr>
        <p:txBody>
          <a:bodyPr>
            <a:noAutofit/>
          </a:bodyPr>
          <a:lstStyle/>
          <a:p>
            <a:pPr algn="ctr"/>
            <a:r>
              <a:rPr lang="en-US" dirty="0"/>
              <a:t>A Changing Economy and Its Contribution to Wage Stagnation</a:t>
            </a:r>
          </a:p>
        </p:txBody>
      </p:sp>
      <p:sp>
        <p:nvSpPr>
          <p:cNvPr id="3" name="Content Placeholder 2"/>
          <p:cNvSpPr>
            <a:spLocks noGrp="1"/>
          </p:cNvSpPr>
          <p:nvPr>
            <p:ph idx="1"/>
          </p:nvPr>
        </p:nvSpPr>
        <p:spPr>
          <a:xfrm>
            <a:off x="1402080" y="1828800"/>
            <a:ext cx="9418320" cy="4648200"/>
          </a:xfrm>
        </p:spPr>
        <p:txBody>
          <a:bodyPr>
            <a:normAutofit lnSpcReduction="10000"/>
          </a:bodyPr>
          <a:lstStyle/>
          <a:p>
            <a:r>
              <a:rPr lang="en-US" b="1" dirty="0"/>
              <a:t>Labor market at end of World War II</a:t>
            </a:r>
            <a:r>
              <a:rPr lang="en-US" dirty="0"/>
              <a:t>—large manufacturing sector—providing substantial gains for labor (both wages and benefits)</a:t>
            </a:r>
          </a:p>
          <a:p>
            <a:r>
              <a:rPr lang="en-US" dirty="0"/>
              <a:t>Manufacturing jobs have an average salary of nearly $40,000 and have a large economic multiplier, e.g., car manufacturing spawns auto dealers, auto repair shops, gas stations, auto supply stores, etc.</a:t>
            </a:r>
          </a:p>
          <a:p>
            <a:endParaRPr lang="en-US" dirty="0"/>
          </a:p>
          <a:p>
            <a:r>
              <a:rPr lang="en-US" b="1" dirty="0"/>
              <a:t>Labor market today</a:t>
            </a:r>
            <a:r>
              <a:rPr lang="en-US" dirty="0"/>
              <a:t>—2/3 of workers in service sector, </a:t>
            </a:r>
          </a:p>
          <a:p>
            <a:pPr marL="274320" lvl="1" indent="0">
              <a:buNone/>
            </a:pPr>
            <a:r>
              <a:rPr lang="en-US" dirty="0"/>
              <a:t>	- </a:t>
            </a:r>
            <a:r>
              <a:rPr lang="en-US" sz="2600" dirty="0"/>
              <a:t>service section jobs have a smaller economic multiplier</a:t>
            </a:r>
          </a:p>
          <a:p>
            <a:pPr marL="274320" lvl="1" indent="0">
              <a:buNone/>
            </a:pPr>
            <a:r>
              <a:rPr lang="en-US" sz="2600" dirty="0"/>
              <a:t>	- average annual salary is about $30,000</a:t>
            </a:r>
          </a:p>
        </p:txBody>
      </p:sp>
      <p:sp>
        <p:nvSpPr>
          <p:cNvPr id="4" name="Footer Placeholder 3">
            <a:extLst>
              <a:ext uri="{FF2B5EF4-FFF2-40B4-BE49-F238E27FC236}">
                <a16:creationId xmlns:a16="http://schemas.microsoft.com/office/drawing/2014/main" id="{CF646E04-890E-4B4D-9A1E-7D5F9E16908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62BF3219-378D-476D-ACFD-124486D2C0BF}"/>
              </a:ext>
            </a:extLst>
          </p:cNvPr>
          <p:cNvSpPr>
            <a:spLocks noGrp="1"/>
          </p:cNvSpPr>
          <p:nvPr>
            <p:ph type="sldNum" sz="quarter" idx="12"/>
          </p:nvPr>
        </p:nvSpPr>
        <p:spPr/>
        <p:txBody>
          <a:bodyPr>
            <a:normAutofit lnSpcReduction="10000"/>
          </a:bodyPr>
          <a:lstStyle/>
          <a:p>
            <a:fld id="{F0C94032-CD4C-4C25-B0C2-CEC720522D92}" type="slidenum">
              <a:rPr kumimoji="0" lang="en-US" smtClean="0"/>
              <a:pPr/>
              <a:t>388</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249688876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030014" y="2398643"/>
            <a:ext cx="10310648"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16, </a:t>
            </a:r>
          </a:p>
          <a:p>
            <a:pPr marL="0" indent="0" algn="ctr" defTabSz="457200">
              <a:spcBef>
                <a:spcPts val="1800"/>
              </a:spcBef>
              <a:spcAft>
                <a:spcPts val="0"/>
              </a:spcAft>
              <a:buNone/>
              <a:defRPr/>
            </a:pPr>
            <a:r>
              <a:rPr lang="en-US" altLang="en-US" sz="4400" b="1" dirty="0">
                <a:solidFill>
                  <a:srgbClr val="C00000"/>
                </a:solidFill>
                <a:latin typeface="Sanserif"/>
              </a:rPr>
              <a:t>Income, Welfare &amp; Education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389</a:t>
            </a:fld>
            <a:endParaRPr lang="en-US" dirty="0">
              <a:solidFill>
                <a:srgbClr val="000000"/>
              </a:solidFill>
              <a:latin typeface="Sanserif"/>
            </a:endParaRPr>
          </a:p>
        </p:txBody>
      </p:sp>
    </p:spTree>
    <p:extLst>
      <p:ext uri="{BB962C8B-B14F-4D97-AF65-F5344CB8AC3E}">
        <p14:creationId xmlns:p14="http://schemas.microsoft.com/office/powerpoint/2010/main" val="456203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13" y="91440"/>
            <a:ext cx="11092070" cy="1345096"/>
          </a:xfrm>
        </p:spPr>
        <p:txBody>
          <a:bodyPr>
            <a:normAutofit/>
          </a:bodyPr>
          <a:lstStyle/>
          <a:p>
            <a:r>
              <a:rPr lang="en-US" dirty="0"/>
              <a:t>What are the ways that the Constitution limits the powers of government?</a:t>
            </a:r>
          </a:p>
        </p:txBody>
      </p:sp>
      <p:sp>
        <p:nvSpPr>
          <p:cNvPr id="3" name="Content Placeholder 2"/>
          <p:cNvSpPr>
            <a:spLocks noGrp="1"/>
          </p:cNvSpPr>
          <p:nvPr>
            <p:ph sz="quarter" idx="1"/>
          </p:nvPr>
        </p:nvSpPr>
        <p:spPr>
          <a:xfrm>
            <a:off x="2136648" y="1991139"/>
            <a:ext cx="8153400" cy="4648200"/>
          </a:xfrm>
        </p:spPr>
        <p:txBody>
          <a:bodyPr>
            <a:normAutofit/>
          </a:bodyPr>
          <a:lstStyle/>
          <a:p>
            <a:pPr marL="514350" indent="-514350">
              <a:buAutoNum type="arabicPeriod"/>
            </a:pPr>
            <a:r>
              <a:rPr lang="en-US" b="1" dirty="0"/>
              <a:t>Denials of power </a:t>
            </a:r>
            <a:r>
              <a:rPr lang="en-US" dirty="0"/>
              <a:t>(e.g. ex post facto laws)</a:t>
            </a:r>
          </a:p>
          <a:p>
            <a:pPr marL="514350" indent="-514350">
              <a:buAutoNum type="arabicPeriod"/>
            </a:pPr>
            <a:r>
              <a:rPr lang="en-US" b="1" dirty="0"/>
              <a:t>Grants of power </a:t>
            </a:r>
            <a:r>
              <a:rPr lang="en-US" dirty="0"/>
              <a:t>(e.g. Congress’s 17 listed powers—by implication, Congress is denied powers not listed)</a:t>
            </a:r>
          </a:p>
          <a:p>
            <a:pPr marL="514350" indent="-514350">
              <a:buAutoNum type="arabicPeriod"/>
            </a:pPr>
            <a:r>
              <a:rPr lang="en-US" b="1" dirty="0"/>
              <a:t>Bill of Rights </a:t>
            </a:r>
            <a:r>
              <a:rPr lang="en-US" dirty="0"/>
              <a:t>(e.g. freedom of speech)</a:t>
            </a:r>
          </a:p>
          <a:p>
            <a:pPr marL="514350" indent="-514350">
              <a:buAutoNum type="arabicPeriod"/>
            </a:pPr>
            <a:r>
              <a:rPr lang="en-US" b="1" dirty="0"/>
              <a:t>Separation of powers</a:t>
            </a:r>
          </a:p>
        </p:txBody>
      </p:sp>
      <p:sp>
        <p:nvSpPr>
          <p:cNvPr id="4" name="Footer Placeholder 3">
            <a:extLst>
              <a:ext uri="{FF2B5EF4-FFF2-40B4-BE49-F238E27FC236}">
                <a16:creationId xmlns:a16="http://schemas.microsoft.com/office/drawing/2014/main" id="{FE07A6CA-FA02-4FE9-BDAD-C2C5F826FCCE}"/>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84E1000C-CB14-494A-B878-841F2895138D}"/>
              </a:ext>
            </a:extLst>
          </p:cNvPr>
          <p:cNvSpPr>
            <a:spLocks noGrp="1"/>
          </p:cNvSpPr>
          <p:nvPr>
            <p:ph type="sldNum" sz="quarter" idx="12"/>
          </p:nvPr>
        </p:nvSpPr>
        <p:spPr/>
        <p:txBody>
          <a:bodyPr>
            <a:normAutofit lnSpcReduction="10000"/>
          </a:bodyPr>
          <a:lstStyle/>
          <a:p>
            <a:fld id="{F0C94032-CD4C-4C25-B0C2-CEC720522D92}" type="slidenum">
              <a:rPr kumimoji="0" lang="en-US" smtClean="0"/>
              <a:pPr/>
              <a:t>39</a:t>
            </a:fld>
            <a:endParaRPr kumimoji="0" lang="en-US" dirty="0">
              <a:solidFill>
                <a:srgbClr val="FFFFFF"/>
              </a:solidFill>
            </a:endParaRPr>
          </a:p>
        </p:txBody>
      </p:sp>
    </p:spTree>
    <p:extLst>
      <p:ext uri="{BB962C8B-B14F-4D97-AF65-F5344CB8AC3E}">
        <p14:creationId xmlns:p14="http://schemas.microsoft.com/office/powerpoint/2010/main" val="83139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5699E8-5B39-4BB3-9AFA-E458A902997E}"/>
              </a:ext>
            </a:extLst>
          </p:cNvPr>
          <p:cNvSpPr>
            <a:spLocks noGrp="1"/>
          </p:cNvSpPr>
          <p:nvPr>
            <p:ph type="title"/>
          </p:nvPr>
        </p:nvSpPr>
        <p:spPr/>
        <p:txBody>
          <a:bodyPr>
            <a:normAutofit fontScale="90000"/>
          </a:bodyPr>
          <a:lstStyle/>
          <a:p>
            <a:pPr algn="ctr"/>
            <a:r>
              <a:rPr lang="en-US" sz="4000" b="1" dirty="0">
                <a:solidFill>
                  <a:srgbClr val="C00000"/>
                </a:solidFill>
              </a:rPr>
              <a:t>America’s Social Welfare Programs</a:t>
            </a:r>
          </a:p>
        </p:txBody>
      </p:sp>
      <p:sp>
        <p:nvSpPr>
          <p:cNvPr id="9" name="Content Placeholder 8">
            <a:extLst>
              <a:ext uri="{FF2B5EF4-FFF2-40B4-BE49-F238E27FC236}">
                <a16:creationId xmlns:a16="http://schemas.microsoft.com/office/drawing/2014/main" id="{2D98C0BE-9975-4115-AEE1-72F48235D6BB}"/>
              </a:ext>
            </a:extLst>
          </p:cNvPr>
          <p:cNvSpPr>
            <a:spLocks noGrp="1"/>
          </p:cNvSpPr>
          <p:nvPr>
            <p:ph sz="quarter" idx="11"/>
          </p:nvPr>
        </p:nvSpPr>
        <p:spPr>
          <a:xfrm>
            <a:off x="457200" y="1805509"/>
            <a:ext cx="11277600" cy="4524172"/>
          </a:xfrm>
        </p:spPr>
        <p:txBody>
          <a:bodyPr>
            <a:noAutofit/>
          </a:bodyPr>
          <a:lstStyle/>
          <a:p>
            <a:r>
              <a:rPr lang="en-US" sz="2800" b="1" dirty="0"/>
              <a:t>Public assistance programs </a:t>
            </a:r>
            <a:r>
              <a:rPr lang="en-US" sz="2800" dirty="0"/>
              <a:t>– funded by general tax revenues, these programs provide benefits to lower-income Americans. They are “means tested” – individuals must show that their income falls below the specified level (usually the “poverty line”) in order to receive the benefit. Examples are food stamps, housing vouchers, and Medicaid.</a:t>
            </a:r>
          </a:p>
          <a:p>
            <a:r>
              <a:rPr lang="en-US" sz="2800" b="1" dirty="0"/>
              <a:t>Social insurance programs </a:t>
            </a:r>
            <a:r>
              <a:rPr lang="en-US" sz="2800" dirty="0"/>
              <a:t>– funded by payroll taxes on workers, these programs provide benefits only to those who have paid these taxes for a specified period of time. These are “entitlement programs” – those who meet the criteria for eligibility are automatically entitled to the benefit. Examples are social security and Medicare.</a:t>
            </a:r>
          </a:p>
        </p:txBody>
      </p:sp>
      <p:sp>
        <p:nvSpPr>
          <p:cNvPr id="7" name="Slide Number Placeholder 6">
            <a:extLst>
              <a:ext uri="{FF2B5EF4-FFF2-40B4-BE49-F238E27FC236}">
                <a16:creationId xmlns:a16="http://schemas.microsoft.com/office/drawing/2014/main" id="{958523E6-783F-4FE1-B8AA-92C5D0B92C5D}"/>
              </a:ext>
            </a:extLst>
          </p:cNvPr>
          <p:cNvSpPr>
            <a:spLocks noGrp="1"/>
          </p:cNvSpPr>
          <p:nvPr>
            <p:ph type="sldNum" sz="quarter" idx="10"/>
          </p:nvPr>
        </p:nvSpPr>
        <p:spPr/>
        <p:txBody>
          <a:bodyPr>
            <a:normAutofit lnSpcReduction="10000"/>
          </a:bodyPr>
          <a:lstStyle/>
          <a:p>
            <a:fld id="{68151E55-6873-49E2-B8D5-2F265E6F1973}" type="slidenum">
              <a:rPr lang="en-US" smtClean="0"/>
              <a:t>390</a:t>
            </a:fld>
            <a:endParaRPr lang="en-US" dirty="0"/>
          </a:p>
        </p:txBody>
      </p:sp>
      <p:sp>
        <p:nvSpPr>
          <p:cNvPr id="12" name="Footer Placeholder 3">
            <a:extLst>
              <a:ext uri="{FF2B5EF4-FFF2-40B4-BE49-F238E27FC236}">
                <a16:creationId xmlns:a16="http://schemas.microsoft.com/office/drawing/2014/main" id="{0BCB2E40-F5AC-48EC-9D34-E736C12B905A}"/>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31649754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D9A608-9CC8-44E6-91C6-DBEC396AA654}"/>
              </a:ext>
            </a:extLst>
          </p:cNvPr>
          <p:cNvSpPr>
            <a:spLocks noGrp="1"/>
          </p:cNvSpPr>
          <p:nvPr>
            <p:ph type="title"/>
          </p:nvPr>
        </p:nvSpPr>
        <p:spPr/>
        <p:txBody>
          <a:bodyPr>
            <a:noAutofit/>
          </a:bodyPr>
          <a:lstStyle/>
          <a:p>
            <a:pPr algn="ctr"/>
            <a:r>
              <a:rPr lang="en-US" sz="3200" dirty="0">
                <a:solidFill>
                  <a:schemeClr val="tx1"/>
                </a:solidFill>
              </a:rPr>
              <a:t>POLL: </a:t>
            </a:r>
            <a:r>
              <a:rPr lang="en-US" sz="3200" dirty="0">
                <a:solidFill>
                  <a:srgbClr val="C00000"/>
                </a:solidFill>
              </a:rPr>
              <a:t>Which statement about public assistance and social insurance programs is not accurate?</a:t>
            </a:r>
          </a:p>
        </p:txBody>
      </p:sp>
      <p:sp>
        <p:nvSpPr>
          <p:cNvPr id="9" name="Content Placeholder 8">
            <a:extLst>
              <a:ext uri="{FF2B5EF4-FFF2-40B4-BE49-F238E27FC236}">
                <a16:creationId xmlns:a16="http://schemas.microsoft.com/office/drawing/2014/main" id="{605C15BC-A386-45A2-92B6-0CA2C48C0688}"/>
              </a:ext>
            </a:extLst>
          </p:cNvPr>
          <p:cNvSpPr>
            <a:spLocks noGrp="1"/>
          </p:cNvSpPr>
          <p:nvPr>
            <p:ph sz="quarter" idx="11"/>
          </p:nvPr>
        </p:nvSpPr>
        <p:spPr>
          <a:xfrm>
            <a:off x="952500" y="1714499"/>
            <a:ext cx="10782300" cy="4533901"/>
          </a:xfrm>
        </p:spPr>
        <p:txBody>
          <a:bodyPr/>
          <a:lstStyle/>
          <a:p>
            <a:pPr marL="457200" indent="-457200">
              <a:buAutoNum type="arabicPeriod"/>
            </a:pPr>
            <a:r>
              <a:rPr lang="en-US" dirty="0"/>
              <a:t>Social insurance programs have exceptionally high levels of public support.</a:t>
            </a:r>
          </a:p>
          <a:p>
            <a:pPr marL="457200" indent="-457200">
              <a:buAutoNum type="arabicPeriod"/>
            </a:pPr>
            <a:r>
              <a:rPr lang="en-US" dirty="0">
                <a:solidFill>
                  <a:srgbClr val="FF0000"/>
                </a:solidFill>
              </a:rPr>
              <a:t>Public assistance programs have exceptionally high levels of public support.</a:t>
            </a:r>
          </a:p>
          <a:p>
            <a:pPr marL="457200" indent="-457200">
              <a:buAutoNum type="arabicPeriod"/>
            </a:pPr>
            <a:r>
              <a:rPr lang="en-US" dirty="0"/>
              <a:t>Public assistance programs require a larger administrative bureaucracy than do social insurance programs.</a:t>
            </a:r>
          </a:p>
          <a:p>
            <a:pPr marL="457200" indent="-457200">
              <a:buAutoNum type="arabicPeriod"/>
            </a:pPr>
            <a:r>
              <a:rPr lang="en-US" dirty="0"/>
              <a:t>Social insurance programs are a larger part of the federal budget than are public assistance programs.</a:t>
            </a:r>
          </a:p>
          <a:p>
            <a:pPr marL="457200" indent="-457200">
              <a:buAutoNum type="arabicPeriod"/>
            </a:pPr>
            <a:r>
              <a:rPr lang="en-US" dirty="0"/>
              <a:t>Social insurance programs also function as public assistance programs in the sense that some recipients are financially needy.</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p:txBody>
      </p:sp>
      <p:sp>
        <p:nvSpPr>
          <p:cNvPr id="10" name="Text Placeholder 9">
            <a:extLst>
              <a:ext uri="{FF2B5EF4-FFF2-40B4-BE49-F238E27FC236}">
                <a16:creationId xmlns:a16="http://schemas.microsoft.com/office/drawing/2014/main" id="{0DD043FB-E581-47CD-9D31-2EFC9B14C8A2}"/>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773501E-A0C7-4D24-B608-DC5C2B97F4A9}"/>
              </a:ext>
            </a:extLst>
          </p:cNvPr>
          <p:cNvSpPr>
            <a:spLocks noGrp="1"/>
          </p:cNvSpPr>
          <p:nvPr>
            <p:ph type="sldNum" sz="quarter" idx="10"/>
          </p:nvPr>
        </p:nvSpPr>
        <p:spPr/>
        <p:txBody>
          <a:bodyPr>
            <a:normAutofit lnSpcReduction="10000"/>
          </a:bodyPr>
          <a:lstStyle/>
          <a:p>
            <a:fld id="{68151E55-6873-49E2-B8D5-2F265E6F1973}" type="slidenum">
              <a:rPr lang="en-US" smtClean="0"/>
              <a:t>391</a:t>
            </a:fld>
            <a:endParaRPr lang="en-US" dirty="0"/>
          </a:p>
        </p:txBody>
      </p:sp>
      <p:sp>
        <p:nvSpPr>
          <p:cNvPr id="11" name="Text Placeholder 10">
            <a:extLst>
              <a:ext uri="{FF2B5EF4-FFF2-40B4-BE49-F238E27FC236}">
                <a16:creationId xmlns:a16="http://schemas.microsoft.com/office/drawing/2014/main" id="{D6A3D688-33E4-4295-A13E-513B6C8BACF6}"/>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D92450DC-F32F-4397-A3C1-2FECEF12A71F}"/>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293964963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693021-D4BF-46BC-9C7B-00F499EB29F2}"/>
              </a:ext>
            </a:extLst>
          </p:cNvPr>
          <p:cNvSpPr>
            <a:spLocks noGrp="1"/>
          </p:cNvSpPr>
          <p:nvPr>
            <p:ph type="title"/>
          </p:nvPr>
        </p:nvSpPr>
        <p:spPr>
          <a:xfrm>
            <a:off x="466724" y="276225"/>
            <a:ext cx="11268075" cy="707187"/>
          </a:xfrm>
        </p:spPr>
        <p:txBody>
          <a:bodyPr>
            <a:noAutofit/>
          </a:bodyPr>
          <a:lstStyle/>
          <a:p>
            <a:pPr algn="ctr"/>
            <a:r>
              <a:rPr lang="en-US" sz="3600" dirty="0">
                <a:solidFill>
                  <a:srgbClr val="C00000"/>
                </a:solidFill>
              </a:rPr>
              <a:t>Public assistance programs have far less public support than do social insurance programs</a:t>
            </a:r>
            <a:endParaRPr lang="en-US" sz="3600" dirty="0"/>
          </a:p>
        </p:txBody>
      </p:sp>
      <p:graphicFrame>
        <p:nvGraphicFramePr>
          <p:cNvPr id="18" name="Content Placeholder 17">
            <a:extLst>
              <a:ext uri="{FF2B5EF4-FFF2-40B4-BE49-F238E27FC236}">
                <a16:creationId xmlns:a16="http://schemas.microsoft.com/office/drawing/2014/main" id="{00C2F417-AC0F-4E69-A3C2-118A5B321DF3}"/>
              </a:ext>
            </a:extLst>
          </p:cNvPr>
          <p:cNvGraphicFramePr>
            <a:graphicFrameLocks noGrp="1"/>
          </p:cNvGraphicFramePr>
          <p:nvPr>
            <p:ph sz="quarter" idx="11"/>
            <p:extLst>
              <p:ext uri="{D42A27DB-BD31-4B8C-83A1-F6EECF244321}">
                <p14:modId xmlns:p14="http://schemas.microsoft.com/office/powerpoint/2010/main" val="1706432290"/>
              </p:ext>
            </p:extLst>
          </p:nvPr>
        </p:nvGraphicFramePr>
        <p:xfrm>
          <a:off x="821690" y="1397277"/>
          <a:ext cx="4930775" cy="4708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ontent Placeholder 22">
            <a:extLst>
              <a:ext uri="{FF2B5EF4-FFF2-40B4-BE49-F238E27FC236}">
                <a16:creationId xmlns:a16="http://schemas.microsoft.com/office/drawing/2014/main" id="{128F5E39-BC04-4B33-B783-4A09AB1CACC2}"/>
              </a:ext>
            </a:extLst>
          </p:cNvPr>
          <p:cNvGraphicFramePr>
            <a:graphicFrameLocks noGrp="1"/>
          </p:cNvGraphicFramePr>
          <p:nvPr>
            <p:ph sz="quarter" idx="14"/>
            <p:extLst>
              <p:ext uri="{D42A27DB-BD31-4B8C-83A1-F6EECF244321}">
                <p14:modId xmlns:p14="http://schemas.microsoft.com/office/powerpoint/2010/main" val="380014113"/>
              </p:ext>
            </p:extLst>
          </p:nvPr>
        </p:nvGraphicFramePr>
        <p:xfrm>
          <a:off x="6299200" y="1406009"/>
          <a:ext cx="4616449" cy="4700151"/>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F45FC085-8B3F-42FA-A182-1B9761AA22F3}"/>
              </a:ext>
            </a:extLst>
          </p:cNvPr>
          <p:cNvSpPr>
            <a:spLocks noGrp="1"/>
          </p:cNvSpPr>
          <p:nvPr>
            <p:ph type="sldNum" sz="quarter" idx="10"/>
          </p:nvPr>
        </p:nvSpPr>
        <p:spPr/>
        <p:txBody>
          <a:bodyPr>
            <a:normAutofit lnSpcReduction="10000"/>
          </a:bodyPr>
          <a:lstStyle/>
          <a:p>
            <a:fld id="{68151E55-6873-49E2-B8D5-2F265E6F1973}" type="slidenum">
              <a:rPr lang="en-US" smtClean="0"/>
              <a:t>392</a:t>
            </a:fld>
            <a:endParaRPr lang="en-US" dirty="0"/>
          </a:p>
        </p:txBody>
      </p:sp>
      <p:sp>
        <p:nvSpPr>
          <p:cNvPr id="24" name="TextBox 23">
            <a:extLst>
              <a:ext uri="{FF2B5EF4-FFF2-40B4-BE49-F238E27FC236}">
                <a16:creationId xmlns:a16="http://schemas.microsoft.com/office/drawing/2014/main" id="{98288A68-12E5-42A3-914E-6776F3BF8737}"/>
              </a:ext>
            </a:extLst>
          </p:cNvPr>
          <p:cNvSpPr txBox="1"/>
          <p:nvPr/>
        </p:nvSpPr>
        <p:spPr>
          <a:xfrm>
            <a:off x="117087" y="6106160"/>
            <a:ext cx="8490338" cy="369332"/>
          </a:xfrm>
          <a:prstGeom prst="rect">
            <a:avLst/>
          </a:prstGeom>
          <a:noFill/>
        </p:spPr>
        <p:txBody>
          <a:bodyPr wrap="square" rtlCol="0">
            <a:spAutoFit/>
          </a:bodyPr>
          <a:lstStyle/>
          <a:p>
            <a:r>
              <a:rPr lang="en-US" dirty="0"/>
              <a:t>Sources: CBS News poll for social security, Rasmussen poll for poverty programs.</a:t>
            </a:r>
          </a:p>
        </p:txBody>
      </p:sp>
      <p:sp>
        <p:nvSpPr>
          <p:cNvPr id="9" name="Footer Placeholder 3">
            <a:extLst>
              <a:ext uri="{FF2B5EF4-FFF2-40B4-BE49-F238E27FC236}">
                <a16:creationId xmlns:a16="http://schemas.microsoft.com/office/drawing/2014/main" id="{2773976D-33B8-4ACC-B517-9BD55F861272}"/>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132988909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35372E-1E46-44A6-9F1E-C00FDD971562}"/>
              </a:ext>
            </a:extLst>
          </p:cNvPr>
          <p:cNvSpPr>
            <a:spLocks noGrp="1"/>
          </p:cNvSpPr>
          <p:nvPr>
            <p:ph type="title"/>
          </p:nvPr>
        </p:nvSpPr>
        <p:spPr>
          <a:xfrm>
            <a:off x="457200" y="304801"/>
            <a:ext cx="11277600" cy="944561"/>
          </a:xfrm>
        </p:spPr>
        <p:txBody>
          <a:bodyPr>
            <a:noAutofit/>
          </a:bodyPr>
          <a:lstStyle/>
          <a:p>
            <a:pPr algn="ctr"/>
            <a:r>
              <a:rPr lang="en-US" sz="3600" dirty="0">
                <a:solidFill>
                  <a:srgbClr val="C00000"/>
                </a:solidFill>
              </a:rPr>
              <a:t>Public assistance programs </a:t>
            </a:r>
            <a:br>
              <a:rPr lang="en-US" sz="3600" dirty="0">
                <a:solidFill>
                  <a:srgbClr val="C00000"/>
                </a:solidFill>
              </a:rPr>
            </a:br>
            <a:r>
              <a:rPr lang="en-US" sz="3600" dirty="0">
                <a:solidFill>
                  <a:srgbClr val="C00000"/>
                </a:solidFill>
              </a:rPr>
              <a:t>and America’s cultural values</a:t>
            </a:r>
          </a:p>
        </p:txBody>
      </p:sp>
      <p:sp>
        <p:nvSpPr>
          <p:cNvPr id="9" name="Content Placeholder 8">
            <a:extLst>
              <a:ext uri="{FF2B5EF4-FFF2-40B4-BE49-F238E27FC236}">
                <a16:creationId xmlns:a16="http://schemas.microsoft.com/office/drawing/2014/main" id="{758E7331-FDDD-46D2-B540-25F985B03010}"/>
              </a:ext>
            </a:extLst>
          </p:cNvPr>
          <p:cNvSpPr>
            <a:spLocks noGrp="1"/>
          </p:cNvSpPr>
          <p:nvPr>
            <p:ph sz="quarter" idx="11"/>
          </p:nvPr>
        </p:nvSpPr>
        <p:spPr>
          <a:xfrm>
            <a:off x="1228725" y="1685925"/>
            <a:ext cx="9534525" cy="4562476"/>
          </a:xfrm>
        </p:spPr>
        <p:txBody>
          <a:bodyPr>
            <a:normAutofit/>
          </a:bodyPr>
          <a:lstStyle/>
          <a:p>
            <a:r>
              <a:rPr lang="en-US" sz="2800" b="1" dirty="0"/>
              <a:t>Public assistance programs </a:t>
            </a:r>
            <a:r>
              <a:rPr lang="en-US" sz="2800" dirty="0"/>
              <a:t>run counter to Americans’ belief in self-reliance and individualism, which implies that people should earn what they receive.</a:t>
            </a:r>
          </a:p>
          <a:p>
            <a:r>
              <a:rPr lang="en-US" sz="2800" b="1" dirty="0"/>
              <a:t>Social insurance programs </a:t>
            </a:r>
            <a:r>
              <a:rPr lang="en-US" sz="2800" dirty="0"/>
              <a:t>are consistent with America’s cultural values. Because recipients become eligible for programs like social security and Medicare by paying a special payroll tax during their working years, recipients are regarded as having “earned” the benefit,</a:t>
            </a:r>
          </a:p>
        </p:txBody>
      </p:sp>
      <p:sp>
        <p:nvSpPr>
          <p:cNvPr id="10" name="Text Placeholder 9">
            <a:extLst>
              <a:ext uri="{FF2B5EF4-FFF2-40B4-BE49-F238E27FC236}">
                <a16:creationId xmlns:a16="http://schemas.microsoft.com/office/drawing/2014/main" id="{7EEF5489-F109-47D7-A377-9BAE67591F7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EB309394-DE14-47F2-93DB-E1AD1CD12B13}"/>
              </a:ext>
            </a:extLst>
          </p:cNvPr>
          <p:cNvSpPr>
            <a:spLocks noGrp="1"/>
          </p:cNvSpPr>
          <p:nvPr>
            <p:ph type="sldNum" sz="quarter" idx="10"/>
          </p:nvPr>
        </p:nvSpPr>
        <p:spPr/>
        <p:txBody>
          <a:bodyPr>
            <a:normAutofit lnSpcReduction="10000"/>
          </a:bodyPr>
          <a:lstStyle/>
          <a:p>
            <a:fld id="{68151E55-6873-49E2-B8D5-2F265E6F1973}" type="slidenum">
              <a:rPr lang="en-US" smtClean="0"/>
              <a:t>393</a:t>
            </a:fld>
            <a:endParaRPr lang="en-US" dirty="0"/>
          </a:p>
        </p:txBody>
      </p:sp>
      <p:sp>
        <p:nvSpPr>
          <p:cNvPr id="11" name="Text Placeholder 10">
            <a:extLst>
              <a:ext uri="{FF2B5EF4-FFF2-40B4-BE49-F238E27FC236}">
                <a16:creationId xmlns:a16="http://schemas.microsoft.com/office/drawing/2014/main" id="{BC71DF50-9CEC-442F-B8AE-BA3C0AE459C7}"/>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338951FF-C389-4D5F-A180-86EDA5FF56F7}"/>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2376159365"/>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030014" y="2398643"/>
            <a:ext cx="10310648"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16, </a:t>
            </a:r>
          </a:p>
          <a:p>
            <a:pPr marL="0" indent="0" algn="ctr" defTabSz="457200">
              <a:spcBef>
                <a:spcPts val="1800"/>
              </a:spcBef>
              <a:spcAft>
                <a:spcPts val="0"/>
              </a:spcAft>
              <a:buNone/>
              <a:defRPr/>
            </a:pPr>
            <a:r>
              <a:rPr lang="en-US" altLang="en-US" sz="4400" b="1" dirty="0">
                <a:solidFill>
                  <a:srgbClr val="C00000"/>
                </a:solidFill>
                <a:latin typeface="Sanserif"/>
              </a:rPr>
              <a:t>Income, Welfare &amp; Education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394</a:t>
            </a:fld>
            <a:endParaRPr lang="en-US" dirty="0">
              <a:solidFill>
                <a:srgbClr val="000000"/>
              </a:solidFill>
              <a:latin typeface="Sanserif"/>
            </a:endParaRPr>
          </a:p>
        </p:txBody>
      </p:sp>
    </p:spTree>
    <p:extLst>
      <p:ext uri="{BB962C8B-B14F-4D97-AF65-F5344CB8AC3E}">
        <p14:creationId xmlns:p14="http://schemas.microsoft.com/office/powerpoint/2010/main" val="395314924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ECB2-8366-4F4E-851D-13656630D7F9}"/>
              </a:ext>
            </a:extLst>
          </p:cNvPr>
          <p:cNvSpPr>
            <a:spLocks noGrp="1"/>
          </p:cNvSpPr>
          <p:nvPr>
            <p:ph type="title"/>
          </p:nvPr>
        </p:nvSpPr>
        <p:spPr>
          <a:xfrm>
            <a:off x="1009650" y="333375"/>
            <a:ext cx="9201150" cy="352425"/>
          </a:xfrm>
        </p:spPr>
        <p:txBody>
          <a:bodyPr>
            <a:normAutofit fontScale="90000"/>
          </a:bodyPr>
          <a:lstStyle/>
          <a:p>
            <a:br>
              <a:rPr lang="en-US" dirty="0"/>
            </a:br>
            <a:r>
              <a:rPr lang="en-US" dirty="0">
                <a:solidFill>
                  <a:schemeClr val="tx1"/>
                </a:solidFill>
              </a:rPr>
              <a:t>POLL: </a:t>
            </a:r>
            <a:r>
              <a:rPr lang="en-US" dirty="0"/>
              <a:t>What policy change would do the most to strengthen America’s public schools?</a:t>
            </a:r>
            <a:endParaRPr lang="en-US" sz="3100" dirty="0"/>
          </a:p>
        </p:txBody>
      </p:sp>
      <p:sp>
        <p:nvSpPr>
          <p:cNvPr id="3" name="Content Placeholder 2">
            <a:extLst>
              <a:ext uri="{FF2B5EF4-FFF2-40B4-BE49-F238E27FC236}">
                <a16:creationId xmlns:a16="http://schemas.microsoft.com/office/drawing/2014/main" id="{ACC6D10C-08F3-4F6B-98A8-4B573F81A45C}"/>
              </a:ext>
            </a:extLst>
          </p:cNvPr>
          <p:cNvSpPr>
            <a:spLocks noGrp="1"/>
          </p:cNvSpPr>
          <p:nvPr>
            <p:ph idx="1"/>
          </p:nvPr>
        </p:nvSpPr>
        <p:spPr>
          <a:xfrm>
            <a:off x="1333500" y="2133600"/>
            <a:ext cx="8877300" cy="4038600"/>
          </a:xfrm>
        </p:spPr>
        <p:txBody>
          <a:bodyPr/>
          <a:lstStyle/>
          <a:p>
            <a:pPr marL="514350" indent="-514350">
              <a:buAutoNum type="arabicPeriod"/>
            </a:pPr>
            <a:r>
              <a:rPr lang="en-US" dirty="0"/>
              <a:t>Increase federal spending</a:t>
            </a:r>
          </a:p>
          <a:p>
            <a:pPr marL="514350" indent="-514350">
              <a:buAutoNum type="arabicPeriod"/>
            </a:pPr>
            <a:r>
              <a:rPr lang="en-US" dirty="0"/>
              <a:t>Lengthen the school year </a:t>
            </a:r>
          </a:p>
          <a:p>
            <a:pPr marL="514350" indent="-514350">
              <a:buAutoNum type="arabicPeriod"/>
            </a:pPr>
            <a:r>
              <a:rPr lang="en-US" dirty="0">
                <a:solidFill>
                  <a:srgbClr val="FF0000"/>
                </a:solidFill>
              </a:rPr>
              <a:t>Fund public schools at roughly equal level</a:t>
            </a:r>
          </a:p>
          <a:p>
            <a:pPr marL="514350" indent="-514350">
              <a:buAutoNum type="arabicPeriod"/>
            </a:pPr>
            <a:r>
              <a:rPr lang="en-US" dirty="0"/>
              <a:t>Give local communities more control over what’s taught in the public schools.</a:t>
            </a:r>
          </a:p>
          <a:p>
            <a:pPr marL="514350" indent="-514350">
              <a:buAutoNum type="arabicPeriod"/>
            </a:pPr>
            <a:r>
              <a:rPr lang="en-US" dirty="0"/>
              <a:t>End mandatory testing in public schools.</a:t>
            </a:r>
          </a:p>
          <a:p>
            <a:pPr marL="514350" indent="-514350">
              <a:buAutoNum type="arabicPeriod"/>
            </a:pPr>
            <a:endParaRPr lang="en-US" dirty="0"/>
          </a:p>
          <a:p>
            <a:pPr marL="514350" indent="-514350">
              <a:buAutoNum type="arabicPeriod"/>
            </a:pPr>
            <a:endParaRPr lang="en-US" dirty="0"/>
          </a:p>
        </p:txBody>
      </p:sp>
      <p:sp>
        <p:nvSpPr>
          <p:cNvPr id="4" name="Footer Placeholder 3">
            <a:extLst>
              <a:ext uri="{FF2B5EF4-FFF2-40B4-BE49-F238E27FC236}">
                <a16:creationId xmlns:a16="http://schemas.microsoft.com/office/drawing/2014/main" id="{86B9E2DD-D742-4C82-A72E-778103C060E9}"/>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44D0E9B-4D95-4300-B115-8DD45BD3E80B}"/>
              </a:ext>
            </a:extLst>
          </p:cNvPr>
          <p:cNvSpPr>
            <a:spLocks noGrp="1"/>
          </p:cNvSpPr>
          <p:nvPr>
            <p:ph type="sldNum" sz="quarter" idx="12"/>
          </p:nvPr>
        </p:nvSpPr>
        <p:spPr/>
        <p:txBody>
          <a:bodyPr>
            <a:normAutofit lnSpcReduction="10000"/>
          </a:bodyPr>
          <a:lstStyle/>
          <a:p>
            <a:fld id="{F0C94032-CD4C-4C25-B0C2-CEC720522D92}" type="slidenum">
              <a:rPr kumimoji="0" lang="en-US" smtClean="0"/>
              <a:pPr/>
              <a:t>395</a:t>
            </a:fld>
            <a:endParaRPr kumimoji="0" lang="en-US" dirty="0">
              <a:solidFill>
                <a:srgbClr val="FFFFFF"/>
              </a:solidFill>
            </a:endParaRPr>
          </a:p>
        </p:txBody>
      </p:sp>
    </p:spTree>
    <p:extLst>
      <p:ext uri="{BB962C8B-B14F-4D97-AF65-F5344CB8AC3E}">
        <p14:creationId xmlns:p14="http://schemas.microsoft.com/office/powerpoint/2010/main" val="239289245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C104-50B1-4D80-961E-E06B406B94D5}"/>
              </a:ext>
            </a:extLst>
          </p:cNvPr>
          <p:cNvSpPr>
            <a:spLocks noGrp="1"/>
          </p:cNvSpPr>
          <p:nvPr>
            <p:ph type="title"/>
          </p:nvPr>
        </p:nvSpPr>
        <p:spPr>
          <a:xfrm>
            <a:off x="457200" y="136256"/>
            <a:ext cx="11277600" cy="1006743"/>
          </a:xfrm>
        </p:spPr>
        <p:txBody>
          <a:bodyPr/>
          <a:lstStyle/>
          <a:p>
            <a:r>
              <a:rPr lang="en-US" dirty="0"/>
              <a:t>Quality of America’s Public Schools</a:t>
            </a:r>
          </a:p>
        </p:txBody>
      </p:sp>
      <p:sp>
        <p:nvSpPr>
          <p:cNvPr id="3" name="Content Placeholder 2">
            <a:extLst>
              <a:ext uri="{FF2B5EF4-FFF2-40B4-BE49-F238E27FC236}">
                <a16:creationId xmlns:a16="http://schemas.microsoft.com/office/drawing/2014/main" id="{361DC691-FB42-47E3-AD86-A351A06FED62}"/>
              </a:ext>
            </a:extLst>
          </p:cNvPr>
          <p:cNvSpPr>
            <a:spLocks noGrp="1"/>
          </p:cNvSpPr>
          <p:nvPr>
            <p:ph idx="1"/>
          </p:nvPr>
        </p:nvSpPr>
        <p:spPr>
          <a:xfrm>
            <a:off x="457200" y="1671001"/>
            <a:ext cx="11379200" cy="5199381"/>
          </a:xfrm>
        </p:spPr>
        <p:txBody>
          <a:bodyPr>
            <a:noAutofit/>
          </a:bodyPr>
          <a:lstStyle/>
          <a:p>
            <a:r>
              <a:rPr lang="en-US" sz="2400" dirty="0"/>
              <a:t>The nation’s public schools vary widely in quality, with the difference largely explained by the wealth of the community. Public schools are funded largely through local property taxes, which disadvantages students in poorer communities. </a:t>
            </a:r>
          </a:p>
          <a:p>
            <a:r>
              <a:rPr lang="en-US" sz="2400" b="1" dirty="0"/>
              <a:t>The best predictor of students’ performance on standardized tests is the wealth of the community in which their school is located</a:t>
            </a:r>
            <a:r>
              <a:rPr lang="en-US" sz="2400" dirty="0"/>
              <a:t>.*</a:t>
            </a:r>
          </a:p>
          <a:p>
            <a:r>
              <a:rPr lang="en-US" sz="2400" dirty="0"/>
              <a:t>The U.S. Supreme Court has ruled that school children are not entitled to have access to a well-funded school.</a:t>
            </a:r>
          </a:p>
          <a:p>
            <a:r>
              <a:rPr lang="en-US" sz="2400" dirty="0"/>
              <a:t>	In </a:t>
            </a:r>
            <a:r>
              <a:rPr lang="en-US" sz="2400" i="1" dirty="0"/>
              <a:t>San Antonio Independent School District v. Rodriquez </a:t>
            </a:r>
            <a:r>
              <a:rPr lang="en-US" sz="2400" dirty="0"/>
              <a:t>(1973), the Supreme Court 	</a:t>
            </a:r>
            <a:r>
              <a:rPr lang="en-US" sz="2400" b="0" i="0" dirty="0">
                <a:solidFill>
                  <a:srgbClr val="1F1F1F"/>
                </a:solidFill>
                <a:effectLst/>
              </a:rPr>
              <a:t>rejected a 14th Amendment equal protection challenge to 	Texas’ school funding 	system by residents of a low-income school district. The Court held that “an equal 	education” is not a right guaranteed by 14</a:t>
            </a:r>
            <a:r>
              <a:rPr lang="en-US" sz="2400" b="0" i="0" baseline="30000" dirty="0">
                <a:solidFill>
                  <a:srgbClr val="1F1F1F"/>
                </a:solidFill>
                <a:effectLst/>
              </a:rPr>
              <a:t>th</a:t>
            </a:r>
            <a:r>
              <a:rPr lang="en-US" sz="2400" b="0" i="0" dirty="0">
                <a:solidFill>
                  <a:srgbClr val="1F1F1F"/>
                </a:solidFill>
                <a:effectLst/>
              </a:rPr>
              <a:t> 	Amendment.</a:t>
            </a:r>
            <a:endParaRPr lang="en-US" sz="2400" dirty="0"/>
          </a:p>
          <a:p>
            <a:endParaRPr lang="en-US" sz="2400" dirty="0"/>
          </a:p>
          <a:p>
            <a:r>
              <a:rPr lang="en-US" sz="1800" dirty="0"/>
              <a:t>*Report of the Annie E. Casey Foundation, 2012.</a:t>
            </a:r>
          </a:p>
        </p:txBody>
      </p:sp>
      <p:sp>
        <p:nvSpPr>
          <p:cNvPr id="5" name="Slide Number Placeholder 4">
            <a:extLst>
              <a:ext uri="{FF2B5EF4-FFF2-40B4-BE49-F238E27FC236}">
                <a16:creationId xmlns:a16="http://schemas.microsoft.com/office/drawing/2014/main" id="{E557DCD8-2D99-44D8-89C6-51EA9848DB06}"/>
              </a:ext>
            </a:extLst>
          </p:cNvPr>
          <p:cNvSpPr>
            <a:spLocks noGrp="1"/>
          </p:cNvSpPr>
          <p:nvPr>
            <p:ph type="sldNum" sz="quarter" idx="12"/>
          </p:nvPr>
        </p:nvSpPr>
        <p:spPr/>
        <p:txBody>
          <a:bodyPr>
            <a:normAutofit lnSpcReduction="10000"/>
          </a:bodyPr>
          <a:lstStyle/>
          <a:p>
            <a:fld id="{20BC5037-A240-4F61-9152-036A0AF9E395}" type="slidenum">
              <a:rPr lang="en-US" smtClean="0"/>
              <a:t>396</a:t>
            </a:fld>
            <a:endParaRPr lang="en-US"/>
          </a:p>
        </p:txBody>
      </p:sp>
      <p:sp>
        <p:nvSpPr>
          <p:cNvPr id="6" name="Footer Placeholder 5">
            <a:extLst>
              <a:ext uri="{FF2B5EF4-FFF2-40B4-BE49-F238E27FC236}">
                <a16:creationId xmlns:a16="http://schemas.microsoft.com/office/drawing/2014/main" id="{31FFF17D-EAB7-4E8B-8480-7286F6C724A3}"/>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57110441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030014" y="2398643"/>
            <a:ext cx="10310648"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16, </a:t>
            </a:r>
          </a:p>
          <a:p>
            <a:pPr marL="0" indent="0" algn="ctr" defTabSz="457200">
              <a:spcBef>
                <a:spcPts val="1800"/>
              </a:spcBef>
              <a:spcAft>
                <a:spcPts val="0"/>
              </a:spcAft>
              <a:buNone/>
              <a:defRPr/>
            </a:pPr>
            <a:r>
              <a:rPr lang="en-US" altLang="en-US" sz="4400" b="1" dirty="0">
                <a:solidFill>
                  <a:srgbClr val="C00000"/>
                </a:solidFill>
                <a:latin typeface="Sanserif"/>
              </a:rPr>
              <a:t>Income, Welfare &amp; Education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397</a:t>
            </a:fld>
            <a:endParaRPr lang="en-US" dirty="0">
              <a:solidFill>
                <a:srgbClr val="000000"/>
              </a:solidFill>
              <a:latin typeface="Sanserif"/>
            </a:endParaRPr>
          </a:p>
        </p:txBody>
      </p:sp>
    </p:spTree>
    <p:extLst>
      <p:ext uri="{BB962C8B-B14F-4D97-AF65-F5344CB8AC3E}">
        <p14:creationId xmlns:p14="http://schemas.microsoft.com/office/powerpoint/2010/main" val="4239863253"/>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95287" y="-860559"/>
            <a:ext cx="11401425" cy="2787919"/>
          </a:xfrm>
        </p:spPr>
        <p:txBody>
          <a:bodyPr>
            <a:noAutofit/>
          </a:bodyPr>
          <a:lstStyle/>
          <a:p>
            <a:pPr marL="0" marR="0">
              <a:lnSpc>
                <a:spcPct val="107000"/>
              </a:lnSpc>
              <a:spcBef>
                <a:spcPts val="0"/>
              </a:spcBef>
              <a:spcAft>
                <a:spcPts val="800"/>
              </a:spcAft>
            </a:pPr>
            <a:br>
              <a:rPr lang="en-US" sz="2800" dirty="0"/>
            </a:b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Do you think that higher-income Americans are paying . .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3058511"/>
            <a:ext cx="7534275" cy="3266088"/>
          </a:xfrm>
        </p:spPr>
        <p:txBody>
          <a:bodyPr>
            <a:normAutofit/>
          </a:bodyPr>
          <a:lstStyle/>
          <a:p>
            <a:pPr marL="514350" indent="-514350">
              <a:buAutoNum type="arabicPeriod"/>
            </a:pPr>
            <a:r>
              <a:rPr lang="en-US" dirty="0"/>
              <a:t>Too much in taxes</a:t>
            </a:r>
          </a:p>
          <a:p>
            <a:pPr marL="514350" indent="-514350">
              <a:buAutoNum type="arabicPeriod"/>
            </a:pPr>
            <a:r>
              <a:rPr lang="en-US" dirty="0"/>
              <a:t>Fair share in taxes</a:t>
            </a:r>
          </a:p>
          <a:p>
            <a:pPr marL="514350" indent="-514350">
              <a:buAutoNum type="arabicPeriod"/>
            </a:pPr>
            <a:r>
              <a:rPr lang="en-US" dirty="0"/>
              <a:t>Too little in taxes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398</a:t>
            </a:fld>
            <a:endParaRPr lang="en-US"/>
          </a:p>
        </p:txBody>
      </p:sp>
    </p:spTree>
    <p:extLst>
      <p:ext uri="{BB962C8B-B14F-4D97-AF65-F5344CB8AC3E}">
        <p14:creationId xmlns:p14="http://schemas.microsoft.com/office/powerpoint/2010/main" val="384684363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399</a:t>
            </a:fld>
            <a:endParaRPr lang="en-US"/>
          </a:p>
        </p:txBody>
      </p:sp>
    </p:spTree>
    <p:extLst>
      <p:ext uri="{BB962C8B-B14F-4D97-AF65-F5344CB8AC3E}">
        <p14:creationId xmlns:p14="http://schemas.microsoft.com/office/powerpoint/2010/main" val="420874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5877" y="185981"/>
            <a:ext cx="8464924" cy="1270861"/>
          </a:xfrm>
        </p:spPr>
        <p:txBody>
          <a:bodyPr>
            <a:noAutofit/>
          </a:bodyPr>
          <a:lstStyle/>
          <a:p>
            <a:r>
              <a:rPr lang="en-US" sz="2800" dirty="0">
                <a:solidFill>
                  <a:srgbClr val="C00000"/>
                </a:solidFill>
              </a:rPr>
              <a:t>Using Poll Everywhere in the Classroom – </a:t>
            </a:r>
            <a:br>
              <a:rPr lang="en-US" sz="2800" dirty="0">
                <a:solidFill>
                  <a:srgbClr val="C00000"/>
                </a:solidFill>
              </a:rPr>
            </a:br>
            <a:r>
              <a:rPr lang="en-US" sz="2800" dirty="0">
                <a:solidFill>
                  <a:srgbClr val="C00000"/>
                </a:solidFill>
              </a:rPr>
              <a:t>Suggestion 1</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1200647" y="2045239"/>
            <a:ext cx="10270436" cy="4943958"/>
          </a:xfrm>
        </p:spPr>
        <p:txBody>
          <a:bodyPr>
            <a:noAutofit/>
          </a:bodyPr>
          <a:lstStyle/>
          <a:p>
            <a:r>
              <a:rPr lang="en-US" sz="1800" dirty="0"/>
              <a:t>1. Present the Poll Everywhere slide and give students time to pick the one that they find most plausible.</a:t>
            </a:r>
          </a:p>
          <a:p>
            <a:r>
              <a:rPr lang="en-US" sz="1800" dirty="0"/>
              <a:t>2. Once students have made their choices, show the distribution of opinion on the question.</a:t>
            </a:r>
          </a:p>
          <a:p>
            <a:r>
              <a:rPr lang="en-US" sz="1800" dirty="0"/>
              <a:t>3. If nearly all students make the same choice, and it’s the correct one, ask a few students how they reached their conclusion and then go straight to your explanation (follow-up slides).</a:t>
            </a:r>
          </a:p>
          <a:p>
            <a:r>
              <a:rPr lang="en-US" sz="1800" dirty="0"/>
              <a:t>4. If more than one alternative is picked by a sizeable proportion of students, select one of the popular alternatives and ask: “For those who picked X, why did you make that choice – what was your reasoning?”</a:t>
            </a:r>
          </a:p>
          <a:p>
            <a:r>
              <a:rPr lang="en-US" sz="1800" dirty="0"/>
              <a:t>5. Select another popular alternative and ask students why they chose it.</a:t>
            </a:r>
          </a:p>
          <a:p>
            <a:r>
              <a:rPr lang="en-US" sz="1800" dirty="0"/>
              <a:t>6. If there’s a third alternative that received a reasonable number, ask about it.</a:t>
            </a:r>
          </a:p>
          <a:p>
            <a:r>
              <a:rPr lang="en-US" sz="1800" dirty="0"/>
              <a:t>7. Ask other members of the class what they found persuasive or unpersuasive in what they’ve just heard, and why.</a:t>
            </a:r>
          </a:p>
          <a:p>
            <a:r>
              <a:rPr lang="en-US" sz="1800" dirty="0"/>
              <a:t>8. Repoll the same question to see which alternative students now think is the best choice.</a:t>
            </a:r>
          </a:p>
          <a:p>
            <a:r>
              <a:rPr lang="en-US" sz="1800" dirty="0"/>
              <a:t>9. (Using a follow-up slide or slides) Explain to the class why one of the alternatives is the best choice. </a:t>
            </a:r>
          </a:p>
          <a:p>
            <a:endParaRPr lang="en-US" sz="1800" dirty="0"/>
          </a:p>
        </p:txBody>
      </p:sp>
      <p:sp>
        <p:nvSpPr>
          <p:cNvPr id="4" name="Footer Placeholder 3">
            <a:extLst>
              <a:ext uri="{FF2B5EF4-FFF2-40B4-BE49-F238E27FC236}">
                <a16:creationId xmlns:a16="http://schemas.microsoft.com/office/drawing/2014/main" id="{FCEE1BAC-765D-4C7E-8EA5-6CB6D03558AD}"/>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73879779-E603-493E-846C-D59F904EAB07}"/>
              </a:ext>
            </a:extLst>
          </p:cNvPr>
          <p:cNvSpPr>
            <a:spLocks noGrp="1"/>
          </p:cNvSpPr>
          <p:nvPr>
            <p:ph type="sldNum" sz="quarter" idx="12"/>
          </p:nvPr>
        </p:nvSpPr>
        <p:spPr/>
        <p:txBody>
          <a:bodyPr>
            <a:normAutofit lnSpcReduction="10000"/>
          </a:bodyPr>
          <a:lstStyle/>
          <a:p>
            <a:fld id="{F0C94032-CD4C-4C25-B0C2-CEC720522D92}" type="slidenum">
              <a:rPr kumimoji="0" lang="en-US" smtClean="0"/>
              <a:pPr/>
              <a:t>4</a:t>
            </a:fld>
            <a:endParaRPr kumimoji="0" lang="en-US" dirty="0">
              <a:solidFill>
                <a:srgbClr val="FFFFFF"/>
              </a:solidFill>
            </a:endParaRPr>
          </a:p>
        </p:txBody>
      </p:sp>
    </p:spTree>
    <p:extLst>
      <p:ext uri="{BB962C8B-B14F-4D97-AF65-F5344CB8AC3E}">
        <p14:creationId xmlns:p14="http://schemas.microsoft.com/office/powerpoint/2010/main" val="3420828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71399"/>
            <a:ext cx="10800522" cy="1606517"/>
          </a:xfrm>
        </p:spPr>
        <p:txBody>
          <a:bodyPr>
            <a:noAutofit/>
          </a:bodyPr>
          <a:lstStyle/>
          <a:p>
            <a:pPr>
              <a:lnSpc>
                <a:spcPts val="2500"/>
              </a:lnSpc>
            </a:pPr>
            <a:r>
              <a:rPr lang="en-US" dirty="0"/>
              <a:t>Main Component of Limited Government -</a:t>
            </a:r>
            <a:br>
              <a:rPr lang="en-US" dirty="0"/>
            </a:br>
            <a:r>
              <a:rPr lang="en-US" sz="2800" dirty="0"/>
              <a:t>a system of “checks and balances” in which each branch share some of the powers of the other branches as a means of checking their power </a:t>
            </a:r>
          </a:p>
        </p:txBody>
      </p:sp>
      <p:sp>
        <p:nvSpPr>
          <p:cNvPr id="10" name="Oval 9"/>
          <p:cNvSpPr/>
          <p:nvPr/>
        </p:nvSpPr>
        <p:spPr>
          <a:xfrm>
            <a:off x="6096000" y="3335845"/>
            <a:ext cx="2267716" cy="2177059"/>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Judiciary</a:t>
            </a:r>
          </a:p>
        </p:txBody>
      </p:sp>
      <p:sp>
        <p:nvSpPr>
          <p:cNvPr id="11" name="Oval 10"/>
          <p:cNvSpPr/>
          <p:nvPr/>
        </p:nvSpPr>
        <p:spPr>
          <a:xfrm>
            <a:off x="3896138" y="3335845"/>
            <a:ext cx="2442545" cy="2177059"/>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Congress</a:t>
            </a:r>
          </a:p>
        </p:txBody>
      </p:sp>
      <p:sp>
        <p:nvSpPr>
          <p:cNvPr id="12" name="Oval 11"/>
          <p:cNvSpPr/>
          <p:nvPr/>
        </p:nvSpPr>
        <p:spPr>
          <a:xfrm>
            <a:off x="5069501" y="1749461"/>
            <a:ext cx="2442545" cy="2177059"/>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President</a:t>
            </a:r>
          </a:p>
        </p:txBody>
      </p:sp>
      <p:sp>
        <p:nvSpPr>
          <p:cNvPr id="13" name="Rectangle 12"/>
          <p:cNvSpPr/>
          <p:nvPr/>
        </p:nvSpPr>
        <p:spPr>
          <a:xfrm>
            <a:off x="2928730" y="5751055"/>
            <a:ext cx="7586870" cy="683520"/>
          </a:xfrm>
          <a:prstGeom prst="rect">
            <a:avLst/>
          </a:prstGeom>
        </p:spPr>
        <p:txBody>
          <a:bodyPr wrap="square">
            <a:spAutoFit/>
          </a:bodyPr>
          <a:lstStyle/>
          <a:p>
            <a:pPr>
              <a:lnSpc>
                <a:spcPts val="2400"/>
              </a:lnSpc>
            </a:pPr>
            <a:r>
              <a:rPr lang="en-US" sz="2400" b="1" i="1" dirty="0">
                <a:solidFill>
                  <a:srgbClr val="000000"/>
                </a:solidFill>
              </a:rPr>
              <a:t>“Ambition must be made to counteract ambition.”</a:t>
            </a:r>
          </a:p>
          <a:p>
            <a:pPr lvl="3">
              <a:lnSpc>
                <a:spcPts val="2400"/>
              </a:lnSpc>
            </a:pPr>
            <a:r>
              <a:rPr lang="en-US" dirty="0">
                <a:solidFill>
                  <a:srgbClr val="000000"/>
                </a:solidFill>
              </a:rPr>
              <a:t>			-James Madison, </a:t>
            </a:r>
            <a:r>
              <a:rPr lang="en-US" i="1" dirty="0">
                <a:solidFill>
                  <a:srgbClr val="000000"/>
                </a:solidFill>
              </a:rPr>
              <a:t>Federalist 51</a:t>
            </a:r>
          </a:p>
        </p:txBody>
      </p:sp>
      <p:sp>
        <p:nvSpPr>
          <p:cNvPr id="3" name="Footer Placeholder 2">
            <a:extLst>
              <a:ext uri="{FF2B5EF4-FFF2-40B4-BE49-F238E27FC236}">
                <a16:creationId xmlns:a16="http://schemas.microsoft.com/office/drawing/2014/main" id="{4E2AFBC4-1F6D-412C-A653-C389615BCE0D}"/>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6192CC69-A77F-4D1F-86C2-A39E54858E18}"/>
              </a:ext>
            </a:extLst>
          </p:cNvPr>
          <p:cNvSpPr>
            <a:spLocks noGrp="1"/>
          </p:cNvSpPr>
          <p:nvPr>
            <p:ph type="sldNum" sz="quarter" idx="12"/>
          </p:nvPr>
        </p:nvSpPr>
        <p:spPr/>
        <p:txBody>
          <a:bodyPr>
            <a:normAutofit lnSpcReduction="10000"/>
          </a:bodyPr>
          <a:lstStyle/>
          <a:p>
            <a:fld id="{F0C94032-CD4C-4C25-B0C2-CEC720522D92}" type="slidenum">
              <a:rPr kumimoji="0" lang="en-US" smtClean="0"/>
              <a:pPr/>
              <a:t>40</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152576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55600" y="-860559"/>
            <a:ext cx="11401425" cy="2787919"/>
          </a:xfrm>
        </p:spPr>
        <p:txBody>
          <a:bodyPr>
            <a:noAutofit/>
          </a:bodyPr>
          <a:lstStyle/>
          <a:p>
            <a:pPr marL="0" marR="0">
              <a:lnSpc>
                <a:spcPct val="107000"/>
              </a:lnSpc>
              <a:spcBef>
                <a:spcPts val="0"/>
              </a:spcBef>
              <a:spcAft>
                <a:spcPts val="800"/>
              </a:spcAft>
            </a:pP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Do you think that higher-income Americans are paying . . .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722881"/>
            <a:ext cx="7534275" cy="3601718"/>
          </a:xfrm>
        </p:spPr>
        <p:txBody>
          <a:bodyPr>
            <a:normAutofit/>
          </a:bodyPr>
          <a:lstStyle/>
          <a:p>
            <a:pPr marL="514350" indent="-514350">
              <a:buAutoNum type="arabicPeriod"/>
            </a:pPr>
            <a:r>
              <a:rPr lang="en-US" dirty="0"/>
              <a:t>Too much in taxes</a:t>
            </a:r>
          </a:p>
          <a:p>
            <a:pPr marL="514350" indent="-514350">
              <a:buAutoNum type="arabicPeriod"/>
            </a:pPr>
            <a:r>
              <a:rPr lang="en-US" dirty="0"/>
              <a:t>Fair share in taxes</a:t>
            </a:r>
          </a:p>
          <a:p>
            <a:pPr marL="514350" indent="-514350">
              <a:buAutoNum type="arabicPeriod"/>
            </a:pPr>
            <a:r>
              <a:rPr lang="en-US" dirty="0"/>
              <a:t>Too little in taxes</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400</a:t>
            </a:fld>
            <a:endParaRPr lang="en-US"/>
          </a:p>
        </p:txBody>
      </p:sp>
      <p:sp>
        <p:nvSpPr>
          <p:cNvPr id="6" name="TextBox 5">
            <a:extLst>
              <a:ext uri="{FF2B5EF4-FFF2-40B4-BE49-F238E27FC236}">
                <a16:creationId xmlns:a16="http://schemas.microsoft.com/office/drawing/2014/main" id="{26D63275-B6A3-47C9-8BC1-528C148F9D10}"/>
              </a:ext>
            </a:extLst>
          </p:cNvPr>
          <p:cNvSpPr txBox="1"/>
          <p:nvPr/>
        </p:nvSpPr>
        <p:spPr>
          <a:xfrm>
            <a:off x="1574800" y="5039360"/>
            <a:ext cx="958200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173584831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opinions on the share of taxes being paid by those of higher income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401</a:t>
            </a:fld>
            <a:endParaRPr lang="en-US"/>
          </a:p>
        </p:txBody>
      </p:sp>
      <p:sp>
        <p:nvSpPr>
          <p:cNvPr id="3" name="TextBox 2">
            <a:extLst>
              <a:ext uri="{FF2B5EF4-FFF2-40B4-BE49-F238E27FC236}">
                <a16:creationId xmlns:a16="http://schemas.microsoft.com/office/drawing/2014/main" id="{CD93FED0-8A60-4254-B6C1-45841BA25256}"/>
              </a:ext>
            </a:extLst>
          </p:cNvPr>
          <p:cNvSpPr txBox="1"/>
          <p:nvPr/>
        </p:nvSpPr>
        <p:spPr>
          <a:xfrm>
            <a:off x="548640" y="6138407"/>
            <a:ext cx="3593990" cy="369332"/>
          </a:xfrm>
          <a:prstGeom prst="rect">
            <a:avLst/>
          </a:prstGeom>
          <a:noFill/>
        </p:spPr>
        <p:txBody>
          <a:bodyPr wrap="square" rtlCol="0">
            <a:spAutoFit/>
          </a:bodyPr>
          <a:lstStyle/>
          <a:p>
            <a:r>
              <a:rPr lang="en-US" dirty="0"/>
              <a:t>Source: Gallup poll, 2019</a:t>
            </a:r>
          </a:p>
        </p:txBody>
      </p:sp>
    </p:spTree>
    <p:extLst>
      <p:ext uri="{BB962C8B-B14F-4D97-AF65-F5344CB8AC3E}">
        <p14:creationId xmlns:p14="http://schemas.microsoft.com/office/powerpoint/2010/main" val="260499492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a:xfrm>
            <a:off x="2145792" y="2477143"/>
            <a:ext cx="2827990" cy="1394084"/>
          </a:xfrm>
        </p:spPr>
        <p:txBody>
          <a:bodyPr/>
          <a:lstStyle/>
          <a:p>
            <a:r>
              <a:rPr lang="en-US" sz="2800" dirty="0">
                <a:solidFill>
                  <a:prstClr val="white"/>
                </a:solidFill>
                <a:latin typeface="Sanserif"/>
              </a:rPr>
              <a:t>Chapter 17 Foreign Policy</a:t>
            </a:r>
            <a:endParaRPr lang="en-IN" sz="2800" dirty="0">
              <a:latin typeface="Sanserif"/>
            </a:endParaRPr>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a:xfrm>
            <a:off x="2145792" y="4042115"/>
            <a:ext cx="3035808" cy="804094"/>
          </a:xfrm>
        </p:spPr>
        <p:txBody>
          <a:bodyPr>
            <a:normAutofit lnSpcReduction="10000"/>
          </a:bodyPr>
          <a:lstStyle/>
          <a:p>
            <a:pPr defTabSz="457200">
              <a:spcBef>
                <a:spcPct val="20000"/>
              </a:spcBef>
              <a:spcAft>
                <a:spcPts val="0"/>
              </a:spcAft>
              <a:defRPr/>
            </a:pPr>
            <a:r>
              <a:rPr lang="en-US" sz="2400" b="1" dirty="0">
                <a:solidFill>
                  <a:prstClr val="white"/>
                </a:solidFill>
                <a:latin typeface="Sanserif"/>
              </a:rPr>
              <a:t>Protecting the American Way</a:t>
            </a:r>
          </a:p>
        </p:txBody>
      </p:sp>
      <p:sp>
        <p:nvSpPr>
          <p:cNvPr id="8" name="TextBox 7">
            <a:extLst>
              <a:ext uri="{FF2B5EF4-FFF2-40B4-BE49-F238E27FC236}">
                <a16:creationId xmlns:a16="http://schemas.microsoft.com/office/drawing/2014/main" id="{C024CBA5-9B14-45FF-BD13-60ADE2E4C1B2}"/>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C052EB7B-DA7A-4CE8-92FD-F74DB5FA3142}"/>
              </a:ext>
            </a:extLst>
          </p:cNvPr>
          <p:cNvSpPr>
            <a:spLocks noGrp="1"/>
          </p:cNvSpPr>
          <p:nvPr>
            <p:ph type="pic" sz="quarter" idx="11"/>
          </p:nvPr>
        </p:nvSpPr>
        <p:spPr/>
      </p:sp>
      <p:pic>
        <p:nvPicPr>
          <p:cNvPr id="9" name="Picture 8">
            <a:extLst>
              <a:ext uri="{FF2B5EF4-FFF2-40B4-BE49-F238E27FC236}">
                <a16:creationId xmlns:a16="http://schemas.microsoft.com/office/drawing/2014/main" id="{08EB42CD-D0E3-4EA8-B41D-62CEC61254C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83625" y="808371"/>
            <a:ext cx="3584375"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C7ACB03B-74E5-4F99-98A4-206F697AF80A}"/>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344277227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11575" y="1736492"/>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17, </a:t>
            </a:r>
          </a:p>
          <a:p>
            <a:pPr marL="0" indent="0" algn="ctr" defTabSz="457200">
              <a:spcBef>
                <a:spcPts val="1800"/>
              </a:spcBef>
              <a:spcAft>
                <a:spcPts val="0"/>
              </a:spcAft>
              <a:buNone/>
              <a:defRPr/>
            </a:pPr>
            <a:r>
              <a:rPr lang="en-US" altLang="en-US" sz="4400" b="1" dirty="0">
                <a:solidFill>
                  <a:srgbClr val="C00000"/>
                </a:solidFill>
                <a:latin typeface="Sanserif"/>
              </a:rPr>
              <a:t>Foreign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403</a:t>
            </a:fld>
            <a:endParaRPr lang="en-US" dirty="0">
              <a:solidFill>
                <a:srgbClr val="000000"/>
              </a:solidFill>
              <a:latin typeface="Sanserif"/>
            </a:endParaRPr>
          </a:p>
        </p:txBody>
      </p:sp>
    </p:spTree>
    <p:extLst>
      <p:ext uri="{BB962C8B-B14F-4D97-AF65-F5344CB8AC3E}">
        <p14:creationId xmlns:p14="http://schemas.microsoft.com/office/powerpoint/2010/main" val="30042704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61147-E72D-45CB-A56E-D08365D272E9}"/>
              </a:ext>
            </a:extLst>
          </p:cNvPr>
          <p:cNvSpPr>
            <a:spLocks noGrp="1"/>
          </p:cNvSpPr>
          <p:nvPr>
            <p:ph type="title"/>
          </p:nvPr>
        </p:nvSpPr>
        <p:spPr>
          <a:xfrm>
            <a:off x="457200" y="315911"/>
            <a:ext cx="11277600" cy="817924"/>
          </a:xfrm>
        </p:spPr>
        <p:txBody>
          <a:bodyPr>
            <a:noAutofit/>
          </a:bodyPr>
          <a:lstStyle/>
          <a:p>
            <a:r>
              <a:rPr lang="en-US" sz="3200" b="1" dirty="0">
                <a:solidFill>
                  <a:schemeClr val="tx1"/>
                </a:solidFill>
              </a:rPr>
              <a:t>POLL: </a:t>
            </a:r>
            <a:r>
              <a:rPr lang="en-US" sz="3200" b="1" dirty="0">
                <a:solidFill>
                  <a:srgbClr val="C00000"/>
                </a:solidFill>
              </a:rPr>
              <a:t>Which statement best describes U.S. national security policy in the period since the end of World War II?</a:t>
            </a:r>
          </a:p>
        </p:txBody>
      </p:sp>
      <p:sp>
        <p:nvSpPr>
          <p:cNvPr id="9" name="Content Placeholder 8">
            <a:extLst>
              <a:ext uri="{FF2B5EF4-FFF2-40B4-BE49-F238E27FC236}">
                <a16:creationId xmlns:a16="http://schemas.microsoft.com/office/drawing/2014/main" id="{783E77E8-174F-4738-BFF1-234F3E9E3F09}"/>
              </a:ext>
            </a:extLst>
          </p:cNvPr>
          <p:cNvSpPr>
            <a:spLocks noGrp="1"/>
          </p:cNvSpPr>
          <p:nvPr>
            <p:ph sz="quarter" idx="11"/>
          </p:nvPr>
        </p:nvSpPr>
        <p:spPr>
          <a:xfrm>
            <a:off x="985520" y="1781175"/>
            <a:ext cx="9794240" cy="4467226"/>
          </a:xfrm>
        </p:spPr>
        <p:txBody>
          <a:bodyPr/>
          <a:lstStyle/>
          <a:p>
            <a:pPr marL="457200" indent="-457200">
              <a:buAutoNum type="arabicPeriod"/>
            </a:pPr>
            <a:r>
              <a:rPr lang="en-US" dirty="0"/>
              <a:t>Despite facing aggressive adversaries and having the world’s most powerful military, the United States has been at peace for more years than it’s been at war.</a:t>
            </a:r>
          </a:p>
          <a:p>
            <a:pPr marL="457200" indent="-457200">
              <a:buAutoNum type="arabicPeriod"/>
            </a:pPr>
            <a:r>
              <a:rPr lang="en-US" dirty="0"/>
              <a:t>America has largely confined its wars to ones where an enemy nation or organization has threatened the territorial integrity of the United States.</a:t>
            </a:r>
          </a:p>
          <a:p>
            <a:pPr marL="457200" indent="-457200">
              <a:buAutoNum type="arabicPeriod"/>
            </a:pPr>
            <a:r>
              <a:rPr lang="en-US" dirty="0"/>
              <a:t>America has pursued a unilateral approach to war since World War II, typically “going it alone” rather than in a coalition of allies.</a:t>
            </a:r>
          </a:p>
          <a:p>
            <a:pPr marL="457200" indent="-457200">
              <a:buAutoNum type="arabicPeriod"/>
            </a:pPr>
            <a:r>
              <a:rPr lang="en-US" dirty="0">
                <a:solidFill>
                  <a:srgbClr val="FF0000"/>
                </a:solidFill>
              </a:rPr>
              <a:t>America’s lengthier wars in the post-World War II era have ended inconclusively or badly.</a:t>
            </a:r>
          </a:p>
          <a:p>
            <a:pPr marL="457200" indent="-457200">
              <a:buAutoNum type="arabicPeriod"/>
            </a:pPr>
            <a:r>
              <a:rPr lang="en-US" dirty="0"/>
              <a:t>“The Lesson of Munich” has defined U.S. military strategy throughout the post-World War II period.</a:t>
            </a:r>
          </a:p>
          <a:p>
            <a:pPr marL="457200" indent="-457200">
              <a:buAutoNum type="arabicPeriod"/>
            </a:pPr>
            <a:r>
              <a:rPr lang="en-US" dirty="0"/>
              <a:t>“The Lesson of Vietnam” has defined U.S. military strategy in the period since the end of the Vietnam War.</a:t>
            </a:r>
          </a:p>
        </p:txBody>
      </p:sp>
      <p:sp>
        <p:nvSpPr>
          <p:cNvPr id="7" name="Slide Number Placeholder 6">
            <a:extLst>
              <a:ext uri="{FF2B5EF4-FFF2-40B4-BE49-F238E27FC236}">
                <a16:creationId xmlns:a16="http://schemas.microsoft.com/office/drawing/2014/main" id="{D7414A98-F128-4F5E-B17C-B3A1D45F44AE}"/>
              </a:ext>
            </a:extLst>
          </p:cNvPr>
          <p:cNvSpPr>
            <a:spLocks noGrp="1"/>
          </p:cNvSpPr>
          <p:nvPr>
            <p:ph type="sldNum" sz="quarter" idx="10"/>
          </p:nvPr>
        </p:nvSpPr>
        <p:spPr/>
        <p:txBody>
          <a:bodyPr>
            <a:normAutofit lnSpcReduction="10000"/>
          </a:bodyPr>
          <a:lstStyle/>
          <a:p>
            <a:fld id="{68151E55-6873-49E2-B8D5-2F265E6F1973}" type="slidenum">
              <a:rPr lang="en-US" smtClean="0"/>
              <a:t>404</a:t>
            </a:fld>
            <a:endParaRPr lang="en-US" dirty="0"/>
          </a:p>
        </p:txBody>
      </p:sp>
      <p:sp>
        <p:nvSpPr>
          <p:cNvPr id="12" name="Footer Placeholder 3">
            <a:extLst>
              <a:ext uri="{FF2B5EF4-FFF2-40B4-BE49-F238E27FC236}">
                <a16:creationId xmlns:a16="http://schemas.microsoft.com/office/drawing/2014/main" id="{8B64D017-D6DA-4024-8081-9E9BA2BA0723}"/>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290704580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58D927-8093-44EE-86E2-5D9775FB22C9}"/>
              </a:ext>
            </a:extLst>
          </p:cNvPr>
          <p:cNvSpPr>
            <a:spLocks noGrp="1"/>
          </p:cNvSpPr>
          <p:nvPr>
            <p:ph type="title"/>
          </p:nvPr>
        </p:nvSpPr>
        <p:spPr>
          <a:xfrm>
            <a:off x="223520" y="304801"/>
            <a:ext cx="11511280" cy="678611"/>
          </a:xfrm>
        </p:spPr>
        <p:txBody>
          <a:bodyPr>
            <a:noAutofit/>
          </a:bodyPr>
          <a:lstStyle/>
          <a:p>
            <a:pPr algn="ctr"/>
            <a:r>
              <a:rPr lang="en-US" sz="3200" b="1" dirty="0">
                <a:solidFill>
                  <a:srgbClr val="C00000"/>
                </a:solidFill>
              </a:rPr>
              <a:t>Since WW II, America’s lengthiest wars have not ended well</a:t>
            </a:r>
          </a:p>
        </p:txBody>
      </p:sp>
      <p:sp>
        <p:nvSpPr>
          <p:cNvPr id="9" name="Content Placeholder 8">
            <a:extLst>
              <a:ext uri="{FF2B5EF4-FFF2-40B4-BE49-F238E27FC236}">
                <a16:creationId xmlns:a16="http://schemas.microsoft.com/office/drawing/2014/main" id="{33D12705-C5B2-46D0-A2F3-26AC00387D2E}"/>
              </a:ext>
            </a:extLst>
          </p:cNvPr>
          <p:cNvSpPr>
            <a:spLocks noGrp="1"/>
          </p:cNvSpPr>
          <p:nvPr>
            <p:ph sz="quarter" idx="11"/>
          </p:nvPr>
        </p:nvSpPr>
        <p:spPr>
          <a:xfrm>
            <a:off x="1591310" y="1591310"/>
            <a:ext cx="8620125" cy="4768849"/>
          </a:xfrm>
        </p:spPr>
        <p:txBody>
          <a:bodyPr>
            <a:noAutofit/>
          </a:bodyPr>
          <a:lstStyle/>
          <a:p>
            <a:r>
              <a:rPr lang="en-US" sz="2800" b="1" dirty="0">
                <a:solidFill>
                  <a:schemeClr val="tx1"/>
                </a:solidFill>
              </a:rPr>
              <a:t>Korean War </a:t>
            </a:r>
            <a:r>
              <a:rPr lang="en-US" sz="2800" dirty="0">
                <a:solidFill>
                  <a:schemeClr val="tx1"/>
                </a:solidFill>
              </a:rPr>
              <a:t>– ended in a stalemate with the border between North and South Korea remaining where it was before the war started.</a:t>
            </a:r>
          </a:p>
          <a:p>
            <a:r>
              <a:rPr lang="en-US" sz="2800" b="1" dirty="0">
                <a:solidFill>
                  <a:schemeClr val="tx1"/>
                </a:solidFill>
              </a:rPr>
              <a:t>Vietnam War </a:t>
            </a:r>
            <a:r>
              <a:rPr lang="en-US" sz="2800" dirty="0">
                <a:solidFill>
                  <a:schemeClr val="tx1"/>
                </a:solidFill>
              </a:rPr>
              <a:t>– ended with the withdrawal of US forces and, two years later, with the takeover of South Vietnam by communist North Vietnam.</a:t>
            </a:r>
          </a:p>
          <a:p>
            <a:r>
              <a:rPr lang="en-US" sz="2800" b="1" dirty="0">
                <a:solidFill>
                  <a:schemeClr val="tx1"/>
                </a:solidFill>
              </a:rPr>
              <a:t>Afghanistan War </a:t>
            </a:r>
            <a:r>
              <a:rPr lang="en-US" sz="2800" dirty="0">
                <a:solidFill>
                  <a:schemeClr val="tx1"/>
                </a:solidFill>
              </a:rPr>
              <a:t>– ended with withdrawal of US forces and takeover of Afghanistan by the Taliban</a:t>
            </a:r>
          </a:p>
          <a:p>
            <a:r>
              <a:rPr lang="en-US" sz="2800" b="1" dirty="0">
                <a:solidFill>
                  <a:schemeClr val="tx1"/>
                </a:solidFill>
              </a:rPr>
              <a:t>Iraq War </a:t>
            </a:r>
            <a:r>
              <a:rPr lang="en-US" sz="2800" dirty="0">
                <a:solidFill>
                  <a:schemeClr val="tx1"/>
                </a:solidFill>
              </a:rPr>
              <a:t>– ended with withdrawal of US forces and continuing conflict that spawned ISIS and spilled over to neighboring Syria</a:t>
            </a:r>
          </a:p>
        </p:txBody>
      </p:sp>
      <p:sp>
        <p:nvSpPr>
          <p:cNvPr id="7" name="Slide Number Placeholder 6">
            <a:extLst>
              <a:ext uri="{FF2B5EF4-FFF2-40B4-BE49-F238E27FC236}">
                <a16:creationId xmlns:a16="http://schemas.microsoft.com/office/drawing/2014/main" id="{B39391B0-D9C3-4484-88D4-14DC19FBEBE7}"/>
              </a:ext>
            </a:extLst>
          </p:cNvPr>
          <p:cNvSpPr>
            <a:spLocks noGrp="1"/>
          </p:cNvSpPr>
          <p:nvPr>
            <p:ph type="sldNum" sz="quarter" idx="10"/>
          </p:nvPr>
        </p:nvSpPr>
        <p:spPr/>
        <p:txBody>
          <a:bodyPr>
            <a:normAutofit lnSpcReduction="10000"/>
          </a:bodyPr>
          <a:lstStyle/>
          <a:p>
            <a:fld id="{68151E55-6873-49E2-B8D5-2F265E6F1973}" type="slidenum">
              <a:rPr lang="en-US" smtClean="0"/>
              <a:t>405</a:t>
            </a:fld>
            <a:endParaRPr lang="en-US" dirty="0"/>
          </a:p>
        </p:txBody>
      </p:sp>
      <p:sp>
        <p:nvSpPr>
          <p:cNvPr id="12" name="Footer Placeholder 3">
            <a:extLst>
              <a:ext uri="{FF2B5EF4-FFF2-40B4-BE49-F238E27FC236}">
                <a16:creationId xmlns:a16="http://schemas.microsoft.com/office/drawing/2014/main" id="{F82E450C-E90F-45F1-A636-4C8B268773DB}"/>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190336675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11575" y="1736492"/>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17, </a:t>
            </a:r>
          </a:p>
          <a:p>
            <a:pPr marL="0" indent="0" algn="ctr" defTabSz="457200">
              <a:spcBef>
                <a:spcPts val="1800"/>
              </a:spcBef>
              <a:spcAft>
                <a:spcPts val="0"/>
              </a:spcAft>
              <a:buNone/>
              <a:defRPr/>
            </a:pPr>
            <a:r>
              <a:rPr lang="en-US" altLang="en-US" sz="4400" b="1" dirty="0">
                <a:solidFill>
                  <a:srgbClr val="C00000"/>
                </a:solidFill>
                <a:latin typeface="Sanserif"/>
              </a:rPr>
              <a:t>Foreign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406</a:t>
            </a:fld>
            <a:endParaRPr lang="en-US" dirty="0">
              <a:solidFill>
                <a:srgbClr val="000000"/>
              </a:solidFill>
              <a:latin typeface="Sanserif"/>
            </a:endParaRPr>
          </a:p>
        </p:txBody>
      </p:sp>
    </p:spTree>
    <p:extLst>
      <p:ext uri="{BB962C8B-B14F-4D97-AF65-F5344CB8AC3E}">
        <p14:creationId xmlns:p14="http://schemas.microsoft.com/office/powerpoint/2010/main" val="134469524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61147-E72D-45CB-A56E-D08365D272E9}"/>
              </a:ext>
            </a:extLst>
          </p:cNvPr>
          <p:cNvSpPr>
            <a:spLocks noGrp="1"/>
          </p:cNvSpPr>
          <p:nvPr>
            <p:ph type="title"/>
          </p:nvPr>
        </p:nvSpPr>
        <p:spPr>
          <a:xfrm>
            <a:off x="457200" y="304801"/>
            <a:ext cx="11277600" cy="905234"/>
          </a:xfrm>
        </p:spPr>
        <p:txBody>
          <a:bodyPr>
            <a:noAutofit/>
          </a:bodyPr>
          <a:lstStyle/>
          <a:p>
            <a:pPr algn="ctr"/>
            <a:r>
              <a:rPr lang="en-US" sz="3600" b="1" dirty="0">
                <a:solidFill>
                  <a:schemeClr val="tx1"/>
                </a:solidFill>
              </a:rPr>
              <a:t>POLL: </a:t>
            </a:r>
            <a:r>
              <a:rPr lang="en-US" sz="3600" b="1" dirty="0">
                <a:solidFill>
                  <a:srgbClr val="C00000"/>
                </a:solidFill>
              </a:rPr>
              <a:t>The “military industrial complex” refers to . . .</a:t>
            </a:r>
          </a:p>
        </p:txBody>
      </p:sp>
      <p:sp>
        <p:nvSpPr>
          <p:cNvPr id="9" name="Content Placeholder 8">
            <a:extLst>
              <a:ext uri="{FF2B5EF4-FFF2-40B4-BE49-F238E27FC236}">
                <a16:creationId xmlns:a16="http://schemas.microsoft.com/office/drawing/2014/main" id="{783E77E8-174F-4738-BFF1-234F3E9E3F09}"/>
              </a:ext>
            </a:extLst>
          </p:cNvPr>
          <p:cNvSpPr>
            <a:spLocks noGrp="1"/>
          </p:cNvSpPr>
          <p:nvPr>
            <p:ph sz="quarter" idx="11"/>
          </p:nvPr>
        </p:nvSpPr>
        <p:spPr>
          <a:xfrm>
            <a:off x="1605280" y="1615440"/>
            <a:ext cx="9438640" cy="4632961"/>
          </a:xfrm>
        </p:spPr>
        <p:txBody>
          <a:bodyPr>
            <a:normAutofit/>
          </a:bodyPr>
          <a:lstStyle/>
          <a:p>
            <a:pPr marL="457200" indent="-457200">
              <a:buAutoNum type="arabicPeriod"/>
            </a:pPr>
            <a:r>
              <a:rPr lang="en-US" sz="2400" dirty="0"/>
              <a:t>Arms manufacturers like Lockheed Martin, Raytheon, Northrup Grumman, and General Dynamics</a:t>
            </a:r>
          </a:p>
          <a:p>
            <a:pPr marL="457200" indent="-457200">
              <a:buAutoNum type="arabicPeriod"/>
            </a:pPr>
            <a:r>
              <a:rPr lang="en-US" sz="2400" dirty="0"/>
              <a:t>Federal agencies like the Department of Defense and Department of the Air Force</a:t>
            </a:r>
          </a:p>
          <a:p>
            <a:pPr marL="457200" indent="-457200">
              <a:buAutoNum type="arabicPeriod"/>
            </a:pPr>
            <a:r>
              <a:rPr lang="en-US" sz="2400" dirty="0"/>
              <a:t>Members of Congress from states and districts where arms manufacturers have production facilities.</a:t>
            </a:r>
          </a:p>
          <a:p>
            <a:pPr marL="457200" indent="-457200">
              <a:buAutoNum type="arabicPeriod" startAt="4"/>
            </a:pPr>
            <a:r>
              <a:rPr lang="en-US" sz="2400" dirty="0"/>
              <a:t>1 and 2 only</a:t>
            </a:r>
          </a:p>
          <a:p>
            <a:pPr marL="457200" indent="-457200">
              <a:buAutoNum type="arabicPeriod" startAt="4"/>
            </a:pPr>
            <a:r>
              <a:rPr lang="en-US" sz="2400" dirty="0"/>
              <a:t>1 and 3 only</a:t>
            </a:r>
          </a:p>
          <a:p>
            <a:pPr marL="457200" indent="-457200">
              <a:buAutoNum type="arabicPeriod" startAt="4"/>
            </a:pPr>
            <a:r>
              <a:rPr lang="en-US" sz="2400" dirty="0"/>
              <a:t>2 and 3 only</a:t>
            </a:r>
          </a:p>
          <a:p>
            <a:pPr marL="457200" indent="-457200">
              <a:buAutoNum type="arabicPeriod" startAt="4"/>
            </a:pPr>
            <a:r>
              <a:rPr lang="en-US" sz="2400" dirty="0">
                <a:solidFill>
                  <a:srgbClr val="FF0000"/>
                </a:solidFill>
              </a:rPr>
              <a:t>1, 2, and 3</a:t>
            </a:r>
            <a:r>
              <a:rPr lang="en-US" sz="2400" dirty="0"/>
              <a:t>	</a:t>
            </a:r>
          </a:p>
        </p:txBody>
      </p:sp>
      <p:sp>
        <p:nvSpPr>
          <p:cNvPr id="10" name="Text Placeholder 9">
            <a:extLst>
              <a:ext uri="{FF2B5EF4-FFF2-40B4-BE49-F238E27FC236}">
                <a16:creationId xmlns:a16="http://schemas.microsoft.com/office/drawing/2014/main" id="{FD4D9930-4334-459A-B01E-7C9DC681FFCB}"/>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D7414A98-F128-4F5E-B17C-B3A1D45F44AE}"/>
              </a:ext>
            </a:extLst>
          </p:cNvPr>
          <p:cNvSpPr>
            <a:spLocks noGrp="1"/>
          </p:cNvSpPr>
          <p:nvPr>
            <p:ph type="sldNum" sz="quarter" idx="10"/>
          </p:nvPr>
        </p:nvSpPr>
        <p:spPr/>
        <p:txBody>
          <a:bodyPr>
            <a:normAutofit lnSpcReduction="10000"/>
          </a:bodyPr>
          <a:lstStyle/>
          <a:p>
            <a:fld id="{68151E55-6873-49E2-B8D5-2F265E6F1973}" type="slidenum">
              <a:rPr lang="en-US" smtClean="0"/>
              <a:t>407</a:t>
            </a:fld>
            <a:endParaRPr lang="en-US" dirty="0"/>
          </a:p>
        </p:txBody>
      </p:sp>
      <p:sp>
        <p:nvSpPr>
          <p:cNvPr id="11" name="Text Placeholder 10">
            <a:extLst>
              <a:ext uri="{FF2B5EF4-FFF2-40B4-BE49-F238E27FC236}">
                <a16:creationId xmlns:a16="http://schemas.microsoft.com/office/drawing/2014/main" id="{1946B84D-78D3-4100-A576-FEFD699660E8}"/>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D651F06B-6F34-4007-B613-51E841D8D6F7}"/>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308827289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0"/>
            <a:ext cx="10277475" cy="1143000"/>
          </a:xfrm>
        </p:spPr>
        <p:txBody>
          <a:bodyPr>
            <a:noAutofit/>
          </a:bodyPr>
          <a:lstStyle/>
          <a:p>
            <a:pPr algn="ctr"/>
            <a:r>
              <a:rPr lang="en-US" sz="2800" dirty="0"/>
              <a:t>In his Farewell Address, President Eisenhower warned of the dangers of the Military-Industrial Complex— “Permanently high levels of defense spending.”</a:t>
            </a:r>
          </a:p>
        </p:txBody>
      </p:sp>
      <p:sp>
        <p:nvSpPr>
          <p:cNvPr id="3" name="Content Placeholder 2"/>
          <p:cNvSpPr>
            <a:spLocks noGrp="1"/>
          </p:cNvSpPr>
          <p:nvPr>
            <p:ph idx="1"/>
          </p:nvPr>
        </p:nvSpPr>
        <p:spPr>
          <a:xfrm>
            <a:off x="1524000" y="1895476"/>
            <a:ext cx="8875776" cy="4973622"/>
          </a:xfrm>
        </p:spPr>
        <p:txBody>
          <a:bodyPr>
            <a:normAutofit fontScale="62500" lnSpcReduction="20000"/>
          </a:bodyPr>
          <a:lstStyle/>
          <a:p>
            <a:pPr>
              <a:buNone/>
            </a:pPr>
            <a:r>
              <a:rPr lang="en-US" sz="5100" dirty="0"/>
              <a:t>By the “military industrial complex,” Eisenhower was referring to arms manufacturers, U.S. defense agencies, and members of Congress from states and districts where arms manufacturers have production facilities (and thus are a source of jobs for their constituents).</a:t>
            </a:r>
          </a:p>
          <a:p>
            <a:pPr>
              <a:buNone/>
            </a:pPr>
            <a:r>
              <a:rPr lang="en-US" sz="5100" dirty="0"/>
              <a:t>Eisenhower argued that all three have an interest in “permanently high levels of defense spending,” which can distort the nation’s priorities.</a:t>
            </a:r>
            <a:endParaRPr lang="en-US" sz="3600" dirty="0"/>
          </a:p>
          <a:p>
            <a:pPr>
              <a:buNone/>
            </a:pPr>
            <a:endParaRPr lang="en-US" sz="3600" dirty="0"/>
          </a:p>
          <a:p>
            <a:pPr>
              <a:buNone/>
            </a:pPr>
            <a:r>
              <a:rPr lang="en-US" sz="3600" dirty="0"/>
              <a:t>  </a:t>
            </a:r>
          </a:p>
        </p:txBody>
      </p:sp>
      <p:sp>
        <p:nvSpPr>
          <p:cNvPr id="4" name="Footer Placeholder 3">
            <a:extLst>
              <a:ext uri="{FF2B5EF4-FFF2-40B4-BE49-F238E27FC236}">
                <a16:creationId xmlns:a16="http://schemas.microsoft.com/office/drawing/2014/main" id="{A401A182-DF5B-4E8F-95F8-8487D28D5293}"/>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F61E8672-56AA-4C66-A85F-8C1033DB3B91}"/>
              </a:ext>
            </a:extLst>
          </p:cNvPr>
          <p:cNvSpPr>
            <a:spLocks noGrp="1"/>
          </p:cNvSpPr>
          <p:nvPr>
            <p:ph type="sldNum" sz="quarter" idx="12"/>
          </p:nvPr>
        </p:nvSpPr>
        <p:spPr/>
        <p:txBody>
          <a:bodyPr>
            <a:normAutofit lnSpcReduction="10000"/>
          </a:bodyPr>
          <a:lstStyle/>
          <a:p>
            <a:fld id="{F0C94032-CD4C-4C25-B0C2-CEC720522D92}" type="slidenum">
              <a:rPr kumimoji="0" lang="en-US" smtClean="0"/>
              <a:pPr/>
              <a:t>408</a:t>
            </a:fld>
            <a:endParaRPr kumimoji="0" lang="en-US" dirty="0">
              <a:solidFill>
                <a:srgbClr val="FFFFFF"/>
              </a:solidFill>
            </a:endParaRPr>
          </a:p>
        </p:txBody>
      </p:sp>
    </p:spTree>
    <p:custDataLst>
      <p:tags r:id="rId1"/>
    </p:custData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95" y="0"/>
            <a:ext cx="11020425" cy="1200150"/>
          </a:xfrm>
        </p:spPr>
        <p:txBody>
          <a:bodyPr>
            <a:noAutofit/>
          </a:bodyPr>
          <a:lstStyle/>
          <a:p>
            <a:r>
              <a:rPr lang="en-US" sz="3200" dirty="0"/>
              <a:t>In 2010, Secretary of Defense Robert Gates spoke to the issue of how much defense spending is needed</a:t>
            </a:r>
          </a:p>
        </p:txBody>
      </p:sp>
      <p:sp>
        <p:nvSpPr>
          <p:cNvPr id="3" name="Content Placeholder 2"/>
          <p:cNvSpPr>
            <a:spLocks noGrp="1"/>
          </p:cNvSpPr>
          <p:nvPr>
            <p:ph idx="1"/>
          </p:nvPr>
        </p:nvSpPr>
        <p:spPr>
          <a:xfrm>
            <a:off x="1762125" y="1733550"/>
            <a:ext cx="9096375" cy="4757518"/>
          </a:xfrm>
        </p:spPr>
        <p:txBody>
          <a:bodyPr>
            <a:normAutofit/>
          </a:bodyPr>
          <a:lstStyle/>
          <a:p>
            <a:pPr>
              <a:buNone/>
            </a:pPr>
            <a:endParaRPr lang="en-US" b="1" dirty="0"/>
          </a:p>
          <a:p>
            <a:pPr>
              <a:buNone/>
            </a:pPr>
            <a:r>
              <a:rPr lang="en-US" sz="3200" dirty="0"/>
              <a:t>“Does the number of warships we have put America at risk when the U.S. battle fleet is larger than the next 13 navies combined, 11 of which belong to allies and partners?”</a:t>
            </a:r>
          </a:p>
        </p:txBody>
      </p:sp>
      <p:sp>
        <p:nvSpPr>
          <p:cNvPr id="4" name="Footer Placeholder 3">
            <a:extLst>
              <a:ext uri="{FF2B5EF4-FFF2-40B4-BE49-F238E27FC236}">
                <a16:creationId xmlns:a16="http://schemas.microsoft.com/office/drawing/2014/main" id="{B5AEAC9E-AFF6-4192-A393-72190FB16CCB}"/>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4BCB8359-13D8-439F-AB0A-97DC9141EBD3}"/>
              </a:ext>
            </a:extLst>
          </p:cNvPr>
          <p:cNvSpPr>
            <a:spLocks noGrp="1"/>
          </p:cNvSpPr>
          <p:nvPr>
            <p:ph type="sldNum" sz="quarter" idx="12"/>
          </p:nvPr>
        </p:nvSpPr>
        <p:spPr/>
        <p:txBody>
          <a:bodyPr>
            <a:normAutofit lnSpcReduction="10000"/>
          </a:bodyPr>
          <a:lstStyle/>
          <a:p>
            <a:fld id="{F0C94032-CD4C-4C25-B0C2-CEC720522D92}" type="slidenum">
              <a:rPr kumimoji="0" lang="en-US" smtClean="0"/>
              <a:pPr/>
              <a:t>409</a:t>
            </a:fld>
            <a:endParaRPr kumimoji="0" lang="en-US" dirty="0">
              <a:solidFill>
                <a:srgbClr val="FFFFFF"/>
              </a:solidFill>
            </a:endParaRPr>
          </a:p>
        </p:txBody>
      </p:sp>
    </p:spTree>
    <p:custDataLst>
      <p:tags r:id="rId1"/>
    </p:custDataLst>
    <p:extLst>
      <p:ext uri="{BB962C8B-B14F-4D97-AF65-F5344CB8AC3E}">
        <p14:creationId xmlns:p14="http://schemas.microsoft.com/office/powerpoint/2010/main" val="171093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CF33-A6CC-484B-9BFD-8113ED9EFBAA}"/>
              </a:ext>
            </a:extLst>
          </p:cNvPr>
          <p:cNvSpPr>
            <a:spLocks noGrp="1"/>
          </p:cNvSpPr>
          <p:nvPr>
            <p:ph type="title"/>
          </p:nvPr>
        </p:nvSpPr>
        <p:spPr>
          <a:xfrm>
            <a:off x="457200" y="136256"/>
            <a:ext cx="11277600" cy="1228717"/>
          </a:xfrm>
        </p:spPr>
        <p:txBody>
          <a:bodyPr/>
          <a:lstStyle/>
          <a:p>
            <a:r>
              <a:rPr lang="en-US" dirty="0"/>
              <a:t>Examples of Shared Power</a:t>
            </a:r>
          </a:p>
        </p:txBody>
      </p:sp>
      <p:sp>
        <p:nvSpPr>
          <p:cNvPr id="3" name="Content Placeholder 2">
            <a:extLst>
              <a:ext uri="{FF2B5EF4-FFF2-40B4-BE49-F238E27FC236}">
                <a16:creationId xmlns:a16="http://schemas.microsoft.com/office/drawing/2014/main" id="{C765A333-1011-49E1-932A-B16D3D570828}"/>
              </a:ext>
            </a:extLst>
          </p:cNvPr>
          <p:cNvSpPr>
            <a:spLocks noGrp="1"/>
          </p:cNvSpPr>
          <p:nvPr>
            <p:ph idx="1"/>
          </p:nvPr>
        </p:nvSpPr>
        <p:spPr>
          <a:xfrm>
            <a:off x="636104" y="1616764"/>
            <a:ext cx="11555896" cy="4707835"/>
          </a:xfrm>
        </p:spPr>
        <p:txBody>
          <a:bodyPr>
            <a:normAutofit fontScale="92500" lnSpcReduction="10000"/>
          </a:bodyPr>
          <a:lstStyle/>
          <a:p>
            <a:r>
              <a:rPr lang="en-US" sz="2400" b="1" dirty="0"/>
              <a:t>Shared Legislative Power</a:t>
            </a:r>
            <a:r>
              <a:rPr lang="en-US" sz="2400" dirty="0"/>
              <a:t>– </a:t>
            </a:r>
          </a:p>
          <a:p>
            <a:r>
              <a:rPr lang="en-US" sz="2400" dirty="0"/>
              <a:t>	</a:t>
            </a:r>
            <a:r>
              <a:rPr lang="en-US" sz="2200" dirty="0"/>
              <a:t>- Congress has legislative authority, but President can veto laws and Judiciary interprets 	laws and 	can void them if deemed unconstitutional</a:t>
            </a:r>
          </a:p>
          <a:p>
            <a:endParaRPr lang="en-US" sz="2400" dirty="0"/>
          </a:p>
          <a:p>
            <a:r>
              <a:rPr lang="en-US" sz="2400" b="1" dirty="0"/>
              <a:t>Shared Executive Power</a:t>
            </a:r>
            <a:r>
              <a:rPr lang="en-US" sz="2400" dirty="0"/>
              <a:t>–</a:t>
            </a:r>
          </a:p>
          <a:p>
            <a:r>
              <a:rPr lang="en-US" sz="2400" dirty="0"/>
              <a:t>	- Executive power is vested in President, but President acts within context of laws 	passed by Congress and funding appropriated by Congress. Judiciary can invalidate 	executive action that contravenes laws or the Constitution.</a:t>
            </a:r>
          </a:p>
          <a:p>
            <a:endParaRPr lang="en-US" sz="2400" dirty="0"/>
          </a:p>
          <a:p>
            <a:r>
              <a:rPr lang="en-US" sz="2400" b="1" dirty="0"/>
              <a:t>Shared Judicial Power-</a:t>
            </a:r>
          </a:p>
          <a:p>
            <a:r>
              <a:rPr lang="en-US" sz="2400" dirty="0"/>
              <a:t>	- Judicial power is vested in federal judges and justices, but they are nominated by 	president and confirmed by Senate. Congress has power to establish the number of 	federal judges and justices.  </a:t>
            </a:r>
          </a:p>
        </p:txBody>
      </p:sp>
      <p:sp>
        <p:nvSpPr>
          <p:cNvPr id="4" name="Footer Placeholder 3">
            <a:extLst>
              <a:ext uri="{FF2B5EF4-FFF2-40B4-BE49-F238E27FC236}">
                <a16:creationId xmlns:a16="http://schemas.microsoft.com/office/drawing/2014/main" id="{A48B010A-0CC3-4174-89AE-058C21745473}"/>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09350976-9F4B-46E8-902A-B30EEF248B7F}"/>
              </a:ext>
            </a:extLst>
          </p:cNvPr>
          <p:cNvSpPr>
            <a:spLocks noGrp="1"/>
          </p:cNvSpPr>
          <p:nvPr>
            <p:ph type="sldNum" sz="quarter" idx="12"/>
          </p:nvPr>
        </p:nvSpPr>
        <p:spPr/>
        <p:txBody>
          <a:bodyPr>
            <a:normAutofit lnSpcReduction="10000"/>
          </a:bodyPr>
          <a:lstStyle/>
          <a:p>
            <a:fld id="{20BC5037-A240-4F61-9152-036A0AF9E395}" type="slidenum">
              <a:rPr lang="en-US" smtClean="0"/>
              <a:t>41</a:t>
            </a:fld>
            <a:endParaRPr lang="en-US"/>
          </a:p>
        </p:txBody>
      </p:sp>
    </p:spTree>
    <p:extLst>
      <p:ext uri="{BB962C8B-B14F-4D97-AF65-F5344CB8AC3E}">
        <p14:creationId xmlns:p14="http://schemas.microsoft.com/office/powerpoint/2010/main" val="3515553736"/>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56"/>
            <a:ext cx="11277600" cy="1225183"/>
          </a:xfrm>
        </p:spPr>
        <p:txBody>
          <a:bodyPr/>
          <a:lstStyle/>
          <a:p>
            <a:r>
              <a:rPr lang="en-US" dirty="0"/>
              <a:t>Worldwide Military Spending</a:t>
            </a:r>
          </a:p>
        </p:txBody>
      </p:sp>
      <p:sp>
        <p:nvSpPr>
          <p:cNvPr id="5" name="TextBox 4"/>
          <p:cNvSpPr txBox="1"/>
          <p:nvPr/>
        </p:nvSpPr>
        <p:spPr>
          <a:xfrm>
            <a:off x="416560" y="6126480"/>
            <a:ext cx="6892498" cy="304800"/>
          </a:xfrm>
          <a:prstGeom prst="rect">
            <a:avLst/>
          </a:prstGeom>
          <a:noFill/>
        </p:spPr>
        <p:txBody>
          <a:bodyPr wrap="square" rtlCol="0">
            <a:spAutoFit/>
          </a:bodyPr>
          <a:lstStyle/>
          <a:p>
            <a:r>
              <a:rPr lang="en-US" sz="1400" dirty="0"/>
              <a:t> Source: Stockholm International Peace Research Institute. 2017. </a:t>
            </a:r>
          </a:p>
        </p:txBody>
      </p:sp>
      <p:graphicFrame>
        <p:nvGraphicFramePr>
          <p:cNvPr id="6" name="Content Placeholder 5"/>
          <p:cNvGraphicFramePr>
            <a:graphicFrameLocks noGrp="1"/>
          </p:cNvGraphicFramePr>
          <p:nvPr>
            <p:ph idx="1"/>
          </p:nvPr>
        </p:nvGraphicFramePr>
        <p:xfrm>
          <a:off x="1981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5718495" y="322137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802A4A3-3003-404D-9E73-C07E40F4D1E0}"/>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DC00C2CA-D244-42B4-970E-B68A67E71272}"/>
              </a:ext>
            </a:extLst>
          </p:cNvPr>
          <p:cNvSpPr>
            <a:spLocks noGrp="1"/>
          </p:cNvSpPr>
          <p:nvPr>
            <p:ph type="sldNum" sz="quarter" idx="12"/>
          </p:nvPr>
        </p:nvSpPr>
        <p:spPr/>
        <p:txBody>
          <a:bodyPr>
            <a:normAutofit lnSpcReduction="10000"/>
          </a:bodyPr>
          <a:lstStyle/>
          <a:p>
            <a:fld id="{F0C94032-CD4C-4C25-B0C2-CEC720522D92}" type="slidenum">
              <a:rPr kumimoji="0" lang="en-US" smtClean="0"/>
              <a:pPr/>
              <a:t>410</a:t>
            </a:fld>
            <a:endParaRPr kumimoji="0" lang="en-US" dirty="0">
              <a:solidFill>
                <a:srgbClr val="FFFFFF"/>
              </a:solidFill>
            </a:endParaRPr>
          </a:p>
        </p:txBody>
      </p:sp>
    </p:spTree>
    <p:extLst>
      <p:ext uri="{BB962C8B-B14F-4D97-AF65-F5344CB8AC3E}">
        <p14:creationId xmlns:p14="http://schemas.microsoft.com/office/powerpoint/2010/main" val="229689466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11575" y="1736492"/>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17, </a:t>
            </a:r>
          </a:p>
          <a:p>
            <a:pPr marL="0" indent="0" algn="ctr" defTabSz="457200">
              <a:spcBef>
                <a:spcPts val="1800"/>
              </a:spcBef>
              <a:spcAft>
                <a:spcPts val="0"/>
              </a:spcAft>
              <a:buNone/>
              <a:defRPr/>
            </a:pPr>
            <a:r>
              <a:rPr lang="en-US" altLang="en-US" sz="4400" b="1" dirty="0">
                <a:solidFill>
                  <a:srgbClr val="C00000"/>
                </a:solidFill>
                <a:latin typeface="Sanserif"/>
              </a:rPr>
              <a:t>Foreign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411</a:t>
            </a:fld>
            <a:endParaRPr lang="en-US" dirty="0">
              <a:solidFill>
                <a:srgbClr val="000000"/>
              </a:solidFill>
              <a:latin typeface="Sanserif"/>
            </a:endParaRPr>
          </a:p>
        </p:txBody>
      </p:sp>
    </p:spTree>
    <p:extLst>
      <p:ext uri="{BB962C8B-B14F-4D97-AF65-F5344CB8AC3E}">
        <p14:creationId xmlns:p14="http://schemas.microsoft.com/office/powerpoint/2010/main" val="216517114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61147-E72D-45CB-A56E-D08365D272E9}"/>
              </a:ext>
            </a:extLst>
          </p:cNvPr>
          <p:cNvSpPr>
            <a:spLocks noGrp="1"/>
          </p:cNvSpPr>
          <p:nvPr>
            <p:ph type="title"/>
          </p:nvPr>
        </p:nvSpPr>
        <p:spPr/>
        <p:txBody>
          <a:bodyPr>
            <a:normAutofit fontScale="90000"/>
          </a:bodyPr>
          <a:lstStyle/>
          <a:p>
            <a:pPr algn="ctr"/>
            <a:r>
              <a:rPr lang="en-US" dirty="0">
                <a:solidFill>
                  <a:schemeClr val="tx1"/>
                </a:solidFill>
              </a:rPr>
              <a:t>Since the end of the Second World War, foreign aid has been an instrument of U.S. foreign policy.</a:t>
            </a:r>
            <a:br>
              <a:rPr lang="en-US" dirty="0">
                <a:solidFill>
                  <a:srgbClr val="C00000"/>
                </a:solidFill>
              </a:rPr>
            </a:br>
            <a:r>
              <a:rPr lang="en-US" sz="3600" b="1" dirty="0">
                <a:solidFill>
                  <a:schemeClr val="tx1"/>
                </a:solidFill>
              </a:rPr>
              <a:t>POLL: </a:t>
            </a:r>
            <a:r>
              <a:rPr lang="en-US" sz="3600" b="1" dirty="0">
                <a:solidFill>
                  <a:srgbClr val="C00000"/>
                </a:solidFill>
              </a:rPr>
              <a:t>Which statement about foreign aid is correct?</a:t>
            </a:r>
          </a:p>
        </p:txBody>
      </p:sp>
      <p:sp>
        <p:nvSpPr>
          <p:cNvPr id="9" name="Content Placeholder 8">
            <a:extLst>
              <a:ext uri="{FF2B5EF4-FFF2-40B4-BE49-F238E27FC236}">
                <a16:creationId xmlns:a16="http://schemas.microsoft.com/office/drawing/2014/main" id="{783E77E8-174F-4738-BFF1-234F3E9E3F09}"/>
              </a:ext>
            </a:extLst>
          </p:cNvPr>
          <p:cNvSpPr>
            <a:spLocks noGrp="1"/>
          </p:cNvSpPr>
          <p:nvPr>
            <p:ph sz="quarter" idx="11"/>
          </p:nvPr>
        </p:nvSpPr>
        <p:spPr>
          <a:xfrm>
            <a:off x="1657350" y="1704975"/>
            <a:ext cx="9020175" cy="4543426"/>
          </a:xfrm>
        </p:spPr>
        <p:txBody>
          <a:bodyPr>
            <a:normAutofit/>
          </a:bodyPr>
          <a:lstStyle/>
          <a:p>
            <a:pPr marL="457200" indent="-457200">
              <a:buAutoNum type="arabicPeriod"/>
            </a:pPr>
            <a:r>
              <a:rPr lang="en-US" sz="2400" dirty="0">
                <a:solidFill>
                  <a:srgbClr val="FF0000"/>
                </a:solidFill>
              </a:rPr>
              <a:t>Foreign aid spending accounts for less than 1 percent of the federal budget.</a:t>
            </a:r>
          </a:p>
          <a:p>
            <a:pPr marL="457200" indent="-457200">
              <a:buAutoNum type="arabicPeriod"/>
            </a:pPr>
            <a:r>
              <a:rPr lang="en-US" sz="2400" dirty="0"/>
              <a:t>Foreign aid has been limited to countries that uphold basic human rights.</a:t>
            </a:r>
          </a:p>
          <a:p>
            <a:pPr marL="457200" indent="-457200">
              <a:buAutoNum type="arabicPeriod"/>
            </a:pPr>
            <a:r>
              <a:rPr lang="en-US" sz="2400" dirty="0"/>
              <a:t>Foreign aid has been limited to democratic countries.</a:t>
            </a:r>
          </a:p>
          <a:p>
            <a:pPr marL="457200" indent="-457200">
              <a:buAutoNum type="arabicPeriod"/>
            </a:pPr>
            <a:r>
              <a:rPr lang="en-US" sz="2400" dirty="0"/>
              <a:t>On a per capita basis, the United States is today the world leader in providing foreign aid to other countries.</a:t>
            </a:r>
          </a:p>
          <a:p>
            <a:pPr marL="457200" indent="-457200">
              <a:buAutoNum type="arabicPeriod"/>
            </a:pPr>
            <a:r>
              <a:rPr lang="en-US" sz="2400" dirty="0"/>
              <a:t>In opinion polls, Americans express strong support for foreign aid spending.</a:t>
            </a:r>
          </a:p>
        </p:txBody>
      </p:sp>
      <p:sp>
        <p:nvSpPr>
          <p:cNvPr id="10" name="Text Placeholder 9">
            <a:extLst>
              <a:ext uri="{FF2B5EF4-FFF2-40B4-BE49-F238E27FC236}">
                <a16:creationId xmlns:a16="http://schemas.microsoft.com/office/drawing/2014/main" id="{FD4D9930-4334-459A-B01E-7C9DC681FFCB}"/>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D7414A98-F128-4F5E-B17C-B3A1D45F44AE}"/>
              </a:ext>
            </a:extLst>
          </p:cNvPr>
          <p:cNvSpPr>
            <a:spLocks noGrp="1"/>
          </p:cNvSpPr>
          <p:nvPr>
            <p:ph type="sldNum" sz="quarter" idx="10"/>
          </p:nvPr>
        </p:nvSpPr>
        <p:spPr/>
        <p:txBody>
          <a:bodyPr>
            <a:normAutofit lnSpcReduction="10000"/>
          </a:bodyPr>
          <a:lstStyle/>
          <a:p>
            <a:fld id="{68151E55-6873-49E2-B8D5-2F265E6F1973}" type="slidenum">
              <a:rPr lang="en-US" smtClean="0"/>
              <a:t>412</a:t>
            </a:fld>
            <a:endParaRPr lang="en-US" dirty="0"/>
          </a:p>
        </p:txBody>
      </p:sp>
      <p:sp>
        <p:nvSpPr>
          <p:cNvPr id="11" name="Text Placeholder 10">
            <a:extLst>
              <a:ext uri="{FF2B5EF4-FFF2-40B4-BE49-F238E27FC236}">
                <a16:creationId xmlns:a16="http://schemas.microsoft.com/office/drawing/2014/main" id="{1946B84D-78D3-4100-A576-FEFD699660E8}"/>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EDAFF670-B7F6-418D-BC21-C275B749F121}"/>
              </a:ext>
            </a:extLst>
          </p:cNvPr>
          <p:cNvSpPr txBox="1">
            <a:spLocks/>
          </p:cNvSpPr>
          <p:nvPr/>
        </p:nvSpPr>
        <p:spPr>
          <a:xfrm>
            <a:off x="711200" y="6553199"/>
            <a:ext cx="1503678" cy="304801"/>
          </a:xfrm>
          <a:prstGeom prst="rect">
            <a:avLst/>
          </a:prstGeom>
        </p:spPr>
        <p:txBody>
          <a:bodyPr vert="horz">
            <a:normAutofit fontScale="475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0" indent="0">
              <a:buNone/>
            </a:pPr>
            <a:r>
              <a:rPr lang="en-US" dirty="0"/>
              <a:t>© Thomas E. Patterson</a:t>
            </a:r>
          </a:p>
        </p:txBody>
      </p:sp>
    </p:spTree>
    <p:extLst>
      <p:ext uri="{BB962C8B-B14F-4D97-AF65-F5344CB8AC3E}">
        <p14:creationId xmlns:p14="http://schemas.microsoft.com/office/powerpoint/2010/main" val="4189512377"/>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549400"/>
          </a:xfrm>
        </p:spPr>
        <p:txBody>
          <a:bodyPr>
            <a:normAutofit/>
          </a:bodyPr>
          <a:lstStyle/>
          <a:p>
            <a:pPr algn="ctr"/>
            <a:r>
              <a:rPr lang="en-US" dirty="0"/>
              <a:t>Foreign aid is .07% of federal budget. Public thinks it’s far higher</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73041121"/>
              </p:ext>
            </p:extLst>
          </p:nvPr>
        </p:nvGraphicFramePr>
        <p:xfrm>
          <a:off x="1550610" y="2362200"/>
          <a:ext cx="4876800" cy="3939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212693290"/>
              </p:ext>
            </p:extLst>
          </p:nvPr>
        </p:nvGraphicFramePr>
        <p:xfrm>
          <a:off x="5809343" y="2413000"/>
          <a:ext cx="4876800" cy="38049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227011" y="1549401"/>
            <a:ext cx="1595309" cy="646331"/>
          </a:xfrm>
          <a:prstGeom prst="rect">
            <a:avLst/>
          </a:prstGeom>
          <a:noFill/>
        </p:spPr>
        <p:txBody>
          <a:bodyPr wrap="none" rtlCol="0">
            <a:spAutoFit/>
          </a:bodyPr>
          <a:lstStyle/>
          <a:p>
            <a:r>
              <a:rPr lang="en-US" sz="3600" dirty="0">
                <a:solidFill>
                  <a:prstClr val="black"/>
                </a:solidFill>
                <a:latin typeface="Arial"/>
              </a:rPr>
              <a:t>Reality</a:t>
            </a:r>
          </a:p>
        </p:txBody>
      </p:sp>
      <p:sp>
        <p:nvSpPr>
          <p:cNvPr id="9" name="TextBox 8"/>
          <p:cNvSpPr txBox="1"/>
          <p:nvPr/>
        </p:nvSpPr>
        <p:spPr>
          <a:xfrm>
            <a:off x="7265610" y="1625601"/>
            <a:ext cx="2390398" cy="646331"/>
          </a:xfrm>
          <a:prstGeom prst="rect">
            <a:avLst/>
          </a:prstGeom>
          <a:noFill/>
        </p:spPr>
        <p:txBody>
          <a:bodyPr wrap="none" rtlCol="0">
            <a:spAutoFit/>
          </a:bodyPr>
          <a:lstStyle/>
          <a:p>
            <a:r>
              <a:rPr lang="en-US" sz="3600" dirty="0">
                <a:solidFill>
                  <a:prstClr val="black"/>
                </a:solidFill>
                <a:latin typeface="Arial"/>
              </a:rPr>
              <a:t>Perception</a:t>
            </a:r>
          </a:p>
        </p:txBody>
      </p:sp>
      <p:sp>
        <p:nvSpPr>
          <p:cNvPr id="10" name="TextBox 9"/>
          <p:cNvSpPr txBox="1"/>
          <p:nvPr/>
        </p:nvSpPr>
        <p:spPr>
          <a:xfrm>
            <a:off x="8200330" y="3149600"/>
            <a:ext cx="1642950" cy="738664"/>
          </a:xfrm>
          <a:prstGeom prst="rect">
            <a:avLst/>
          </a:prstGeom>
          <a:noFill/>
        </p:spPr>
        <p:txBody>
          <a:bodyPr wrap="none" rtlCol="0">
            <a:spAutoFit/>
          </a:bodyPr>
          <a:lstStyle/>
          <a:p>
            <a:pPr algn="ctr"/>
            <a:r>
              <a:rPr lang="en-US" dirty="0">
                <a:solidFill>
                  <a:prstClr val="white"/>
                </a:solidFill>
                <a:latin typeface="Arial"/>
              </a:rPr>
              <a:t>25%</a:t>
            </a:r>
          </a:p>
          <a:p>
            <a:r>
              <a:rPr lang="en-US" sz="1200" dirty="0">
                <a:solidFill>
                  <a:prstClr val="white"/>
                </a:solidFill>
                <a:latin typeface="Arial"/>
              </a:rPr>
              <a:t>(</a:t>
            </a:r>
            <a:r>
              <a:rPr lang="en-US" sz="1200" b="1" dirty="0">
                <a:solidFill>
                  <a:prstClr val="white"/>
                </a:solidFill>
                <a:latin typeface="Arial"/>
              </a:rPr>
              <a:t>perceived</a:t>
            </a:r>
            <a:r>
              <a:rPr lang="en-US" sz="1200" dirty="0">
                <a:solidFill>
                  <a:prstClr val="white"/>
                </a:solidFill>
                <a:latin typeface="Arial"/>
              </a:rPr>
              <a:t> amount</a:t>
            </a:r>
          </a:p>
          <a:p>
            <a:r>
              <a:rPr lang="en-US" sz="1200" dirty="0">
                <a:solidFill>
                  <a:prstClr val="white"/>
                </a:solidFill>
                <a:latin typeface="Arial"/>
              </a:rPr>
              <a:t>spent on Foreign Aid)</a:t>
            </a:r>
          </a:p>
        </p:txBody>
      </p:sp>
      <p:sp>
        <p:nvSpPr>
          <p:cNvPr id="11" name="TextBox 10"/>
          <p:cNvSpPr txBox="1"/>
          <p:nvPr/>
        </p:nvSpPr>
        <p:spPr>
          <a:xfrm>
            <a:off x="4923729" y="1930400"/>
            <a:ext cx="1642950" cy="738664"/>
          </a:xfrm>
          <a:prstGeom prst="rect">
            <a:avLst/>
          </a:prstGeom>
          <a:noFill/>
          <a:ln>
            <a:solidFill>
              <a:schemeClr val="tx1"/>
            </a:solidFill>
          </a:ln>
        </p:spPr>
        <p:txBody>
          <a:bodyPr wrap="none" rtlCol="0">
            <a:spAutoFit/>
          </a:bodyPr>
          <a:lstStyle/>
          <a:p>
            <a:pPr algn="ctr"/>
            <a:r>
              <a:rPr lang="en-US" dirty="0">
                <a:solidFill>
                  <a:prstClr val="black"/>
                </a:solidFill>
                <a:latin typeface="Arial"/>
              </a:rPr>
              <a:t>.07%</a:t>
            </a:r>
          </a:p>
          <a:p>
            <a:r>
              <a:rPr lang="en-US" sz="1200" dirty="0">
                <a:solidFill>
                  <a:prstClr val="black"/>
                </a:solidFill>
                <a:latin typeface="Arial"/>
              </a:rPr>
              <a:t>(</a:t>
            </a:r>
            <a:r>
              <a:rPr lang="en-US" sz="1200" b="1" dirty="0">
                <a:solidFill>
                  <a:prstClr val="black"/>
                </a:solidFill>
                <a:latin typeface="Arial"/>
              </a:rPr>
              <a:t>actual</a:t>
            </a:r>
            <a:r>
              <a:rPr lang="en-US" sz="1200" dirty="0">
                <a:solidFill>
                  <a:prstClr val="black"/>
                </a:solidFill>
                <a:latin typeface="Arial"/>
              </a:rPr>
              <a:t> amount</a:t>
            </a:r>
          </a:p>
          <a:p>
            <a:r>
              <a:rPr lang="en-US" sz="1200" dirty="0">
                <a:solidFill>
                  <a:prstClr val="black"/>
                </a:solidFill>
                <a:latin typeface="Arial"/>
              </a:rPr>
              <a:t>spent on Foreign Aid)</a:t>
            </a:r>
          </a:p>
        </p:txBody>
      </p:sp>
      <p:cxnSp>
        <p:nvCxnSpPr>
          <p:cNvPr id="12" name="Straight Arrow Connector 11"/>
          <p:cNvCxnSpPr>
            <a:stCxn id="11" idx="1"/>
          </p:cNvCxnSpPr>
          <p:nvPr/>
        </p:nvCxnSpPr>
        <p:spPr bwMode="auto">
          <a:xfrm flipH="1">
            <a:off x="4065211" y="2299732"/>
            <a:ext cx="858519" cy="3164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2835418" y="4445001"/>
            <a:ext cx="2223686" cy="646331"/>
          </a:xfrm>
          <a:prstGeom prst="rect">
            <a:avLst/>
          </a:prstGeom>
          <a:noFill/>
        </p:spPr>
        <p:txBody>
          <a:bodyPr wrap="none" rtlCol="0">
            <a:spAutoFit/>
          </a:bodyPr>
          <a:lstStyle/>
          <a:p>
            <a:pPr algn="ctr"/>
            <a:r>
              <a:rPr lang="en-US" dirty="0">
                <a:solidFill>
                  <a:prstClr val="white"/>
                </a:solidFill>
                <a:latin typeface="Arial"/>
              </a:rPr>
              <a:t>Actual</a:t>
            </a:r>
          </a:p>
          <a:p>
            <a:pPr algn="ctr"/>
            <a:r>
              <a:rPr lang="en-US" dirty="0">
                <a:solidFill>
                  <a:prstClr val="white"/>
                </a:solidFill>
                <a:latin typeface="Arial"/>
              </a:rPr>
              <a:t>Rest of U.S. Budget</a:t>
            </a:r>
          </a:p>
        </p:txBody>
      </p:sp>
      <p:sp>
        <p:nvSpPr>
          <p:cNvPr id="14" name="TextBox 13"/>
          <p:cNvSpPr txBox="1"/>
          <p:nvPr/>
        </p:nvSpPr>
        <p:spPr>
          <a:xfrm>
            <a:off x="7102618" y="4445001"/>
            <a:ext cx="2223686" cy="646331"/>
          </a:xfrm>
          <a:prstGeom prst="rect">
            <a:avLst/>
          </a:prstGeom>
          <a:noFill/>
        </p:spPr>
        <p:txBody>
          <a:bodyPr wrap="none" rtlCol="0">
            <a:spAutoFit/>
          </a:bodyPr>
          <a:lstStyle/>
          <a:p>
            <a:pPr algn="ctr"/>
            <a:r>
              <a:rPr lang="en-US" dirty="0">
                <a:solidFill>
                  <a:prstClr val="white"/>
                </a:solidFill>
                <a:latin typeface="Arial"/>
              </a:rPr>
              <a:t>Perceived</a:t>
            </a:r>
          </a:p>
          <a:p>
            <a:pPr algn="ctr"/>
            <a:r>
              <a:rPr lang="en-US" dirty="0">
                <a:solidFill>
                  <a:prstClr val="white"/>
                </a:solidFill>
                <a:latin typeface="Arial"/>
              </a:rPr>
              <a:t>Rest of U.S. Budget</a:t>
            </a:r>
          </a:p>
        </p:txBody>
      </p:sp>
      <p:sp>
        <p:nvSpPr>
          <p:cNvPr id="15" name="TextBox 14"/>
          <p:cNvSpPr txBox="1"/>
          <p:nvPr/>
        </p:nvSpPr>
        <p:spPr>
          <a:xfrm>
            <a:off x="711200" y="6309064"/>
            <a:ext cx="6943696" cy="338554"/>
          </a:xfrm>
          <a:prstGeom prst="rect">
            <a:avLst/>
          </a:prstGeom>
          <a:noFill/>
        </p:spPr>
        <p:txBody>
          <a:bodyPr wrap="none" rtlCol="0">
            <a:spAutoFit/>
          </a:bodyPr>
          <a:lstStyle/>
          <a:p>
            <a:r>
              <a:rPr lang="en-US" sz="1600" i="1" dirty="0">
                <a:solidFill>
                  <a:prstClr val="black"/>
                </a:solidFill>
                <a:latin typeface="Arial"/>
              </a:rPr>
              <a:t>Source: Kaiser Family Foundation poll, 2015; OMB budget summary, 2019</a:t>
            </a:r>
          </a:p>
        </p:txBody>
      </p:sp>
      <p:sp>
        <p:nvSpPr>
          <p:cNvPr id="3" name="TextBox 2">
            <a:extLst>
              <a:ext uri="{FF2B5EF4-FFF2-40B4-BE49-F238E27FC236}">
                <a16:creationId xmlns:a16="http://schemas.microsoft.com/office/drawing/2014/main" id="{2A0347B5-8091-4190-98CC-39511467C67D}"/>
              </a:ext>
            </a:extLst>
          </p:cNvPr>
          <p:cNvSpPr txBox="1"/>
          <p:nvPr/>
        </p:nvSpPr>
        <p:spPr>
          <a:xfrm>
            <a:off x="10025235" y="1930400"/>
            <a:ext cx="2027086" cy="3416320"/>
          </a:xfrm>
          <a:prstGeom prst="rect">
            <a:avLst/>
          </a:prstGeom>
          <a:noFill/>
        </p:spPr>
        <p:txBody>
          <a:bodyPr wrap="square" rtlCol="0">
            <a:spAutoFit/>
          </a:bodyPr>
          <a:lstStyle/>
          <a:p>
            <a:endParaRPr lang="en-US" dirty="0"/>
          </a:p>
          <a:p>
            <a:r>
              <a:rPr lang="en-US" dirty="0"/>
              <a:t>Poll respondents were asked: “What’s your estimate of the percentage of the federal budget spent on foreign aid?” The average of the estimates was 25%.</a:t>
            </a:r>
          </a:p>
        </p:txBody>
      </p:sp>
      <p:sp>
        <p:nvSpPr>
          <p:cNvPr id="4" name="Footer Placeholder 3">
            <a:extLst>
              <a:ext uri="{FF2B5EF4-FFF2-40B4-BE49-F238E27FC236}">
                <a16:creationId xmlns:a16="http://schemas.microsoft.com/office/drawing/2014/main" id="{5B0DC255-0F20-42B6-9D5B-49202AFC5A62}"/>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666BA89E-9E15-46CD-8B63-1B5C97C64197}"/>
              </a:ext>
            </a:extLst>
          </p:cNvPr>
          <p:cNvSpPr>
            <a:spLocks noGrp="1"/>
          </p:cNvSpPr>
          <p:nvPr>
            <p:ph type="sldNum" sz="quarter" idx="12"/>
          </p:nvPr>
        </p:nvSpPr>
        <p:spPr/>
        <p:txBody>
          <a:bodyPr>
            <a:normAutofit lnSpcReduction="10000"/>
          </a:bodyPr>
          <a:lstStyle/>
          <a:p>
            <a:fld id="{F0C94032-CD4C-4C25-B0C2-CEC720522D92}" type="slidenum">
              <a:rPr kumimoji="0" lang="en-US" smtClean="0"/>
              <a:pPr/>
              <a:t>413</a:t>
            </a:fld>
            <a:endParaRPr kumimoji="0" lang="en-US" dirty="0">
              <a:solidFill>
                <a:srgbClr val="FFFFFF"/>
              </a:solidFill>
            </a:endParaRPr>
          </a:p>
        </p:txBody>
      </p:sp>
    </p:spTree>
    <p:extLst>
      <p:ext uri="{BB962C8B-B14F-4D97-AF65-F5344CB8AC3E}">
        <p14:creationId xmlns:p14="http://schemas.microsoft.com/office/powerpoint/2010/main" val="473189567"/>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11575" y="1736492"/>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17, </a:t>
            </a:r>
          </a:p>
          <a:p>
            <a:pPr marL="0" indent="0" algn="ctr" defTabSz="457200">
              <a:spcBef>
                <a:spcPts val="1800"/>
              </a:spcBef>
              <a:spcAft>
                <a:spcPts val="0"/>
              </a:spcAft>
              <a:buNone/>
              <a:defRPr/>
            </a:pPr>
            <a:r>
              <a:rPr lang="en-US" altLang="en-US" sz="4400" b="1" dirty="0">
                <a:solidFill>
                  <a:srgbClr val="C00000"/>
                </a:solidFill>
                <a:latin typeface="Sanserif"/>
              </a:rPr>
              <a:t>Foreign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414</a:t>
            </a:fld>
            <a:endParaRPr lang="en-US" dirty="0">
              <a:solidFill>
                <a:srgbClr val="000000"/>
              </a:solidFill>
              <a:latin typeface="Sanserif"/>
            </a:endParaRPr>
          </a:p>
        </p:txBody>
      </p:sp>
    </p:spTree>
    <p:extLst>
      <p:ext uri="{BB962C8B-B14F-4D97-AF65-F5344CB8AC3E}">
        <p14:creationId xmlns:p14="http://schemas.microsoft.com/office/powerpoint/2010/main" val="105532346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772160" y="136256"/>
            <a:ext cx="11277599" cy="2787919"/>
          </a:xfrm>
        </p:spPr>
        <p:txBody>
          <a:bodyPr>
            <a:noAutofit/>
          </a:bodyPr>
          <a:lstStyle/>
          <a:p>
            <a:pPr marL="0" marR="0" algn="l">
              <a:lnSpc>
                <a:spcPct val="107000"/>
              </a:lnSpc>
              <a:spcBef>
                <a:spcPts val="0"/>
              </a:spcBef>
              <a:spcAft>
                <a:spcPts val="800"/>
              </a:spcAft>
            </a:pPr>
            <a:r>
              <a:rPr lang="en-US" sz="2400" dirty="0">
                <a:solidFill>
                  <a:schemeClr val="tx1"/>
                </a:solidFill>
              </a:rPr>
              <a:t>Free trade refers to agreements among countries whereby imports from one country to another are not subject to tariffs (taxes) or, if they are, that the tariffs are very low.</a:t>
            </a:r>
            <a:br>
              <a:rPr lang="en-US" sz="2800"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3200" dirty="0">
                <a:effectLst/>
                <a:latin typeface="Calibri" panose="020F0502020204030204" pitchFamily="34" charset="0"/>
                <a:ea typeface="Calibri" panose="020F0502020204030204" pitchFamily="34" charset="0"/>
                <a:cs typeface="Times New Roman" panose="02020603050405020304" pitchFamily="18" charset="0"/>
              </a:rPr>
              <a:t>In general, do you favor or oppose free trade agreements between the United States and other countries?</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74520" y="3489055"/>
            <a:ext cx="7534275" cy="3053079"/>
          </a:xfrm>
        </p:spPr>
        <p:txBody>
          <a:bodyPr>
            <a:normAutofit/>
          </a:bodyPr>
          <a:lstStyle/>
          <a:p>
            <a:pPr marL="514350" indent="-514350">
              <a:buAutoNum type="arabicPeriod"/>
            </a:pPr>
            <a:r>
              <a:rPr lang="en-US" dirty="0"/>
              <a:t>Favor</a:t>
            </a:r>
          </a:p>
          <a:p>
            <a:pPr marL="514350" indent="-514350">
              <a:buAutoNum type="arabicPeriod"/>
            </a:pPr>
            <a:r>
              <a:rPr lang="en-US" dirty="0"/>
              <a:t>Oppose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415</a:t>
            </a:fld>
            <a:endParaRPr lang="en-US"/>
          </a:p>
        </p:txBody>
      </p:sp>
    </p:spTree>
    <p:extLst>
      <p:ext uri="{BB962C8B-B14F-4D97-AF65-F5344CB8AC3E}">
        <p14:creationId xmlns:p14="http://schemas.microsoft.com/office/powerpoint/2010/main" val="335553979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416</a:t>
            </a:fld>
            <a:endParaRPr lang="en-US"/>
          </a:p>
        </p:txBody>
      </p:sp>
    </p:spTree>
    <p:extLst>
      <p:ext uri="{BB962C8B-B14F-4D97-AF65-F5344CB8AC3E}">
        <p14:creationId xmlns:p14="http://schemas.microsoft.com/office/powerpoint/2010/main" val="2258970795"/>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65760" y="132081"/>
            <a:ext cx="11683999" cy="1140142"/>
          </a:xfrm>
        </p:spPr>
        <p:txBody>
          <a:bodyPr>
            <a:noAutofit/>
          </a:bodyPr>
          <a:lstStyle/>
          <a:p>
            <a:pPr marL="0" marR="0" algn="l">
              <a:lnSpc>
                <a:spcPct val="107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dirty="0">
                <a:effectLst/>
                <a:latin typeface="Calibri" panose="020F0502020204030204" pitchFamily="34" charset="0"/>
                <a:ea typeface="Calibri" panose="020F0502020204030204" pitchFamily="34" charset="0"/>
                <a:cs typeface="Times New Roman" panose="02020603050405020304" pitchFamily="18" charset="0"/>
              </a:rPr>
              <a:t>In general, do you favor or oppose free trade agreements between the United States and other countries?</a:t>
            </a: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44040" y="2949575"/>
            <a:ext cx="7534275" cy="3053079"/>
          </a:xfrm>
        </p:spPr>
        <p:txBody>
          <a:bodyPr>
            <a:normAutofit/>
          </a:bodyPr>
          <a:lstStyle/>
          <a:p>
            <a:pPr marL="514350" indent="-514350">
              <a:buAutoNum type="arabicPeriod"/>
            </a:pPr>
            <a:r>
              <a:rPr lang="en-US" dirty="0"/>
              <a:t>Favor</a:t>
            </a:r>
          </a:p>
          <a:p>
            <a:pPr marL="514350" indent="-514350">
              <a:buAutoNum type="arabicPeriod"/>
            </a:pPr>
            <a:r>
              <a:rPr lang="en-US" dirty="0"/>
              <a:t>Oppose</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417</a:t>
            </a:fld>
            <a:endParaRPr lang="en-US"/>
          </a:p>
        </p:txBody>
      </p:sp>
      <p:sp>
        <p:nvSpPr>
          <p:cNvPr id="6" name="TextBox 5">
            <a:extLst>
              <a:ext uri="{FF2B5EF4-FFF2-40B4-BE49-F238E27FC236}">
                <a16:creationId xmlns:a16="http://schemas.microsoft.com/office/drawing/2014/main" id="{A1F891C3-E24B-426B-A61C-7E6B278440D1}"/>
              </a:ext>
            </a:extLst>
          </p:cNvPr>
          <p:cNvSpPr txBox="1"/>
          <p:nvPr/>
        </p:nvSpPr>
        <p:spPr>
          <a:xfrm>
            <a:off x="1513840" y="5008880"/>
            <a:ext cx="9642964" cy="95381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81629432"/>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What Americans think of free trade</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40"/>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418</a:t>
            </a:fld>
            <a:endParaRPr lang="en-US"/>
          </a:p>
        </p:txBody>
      </p:sp>
      <p:sp>
        <p:nvSpPr>
          <p:cNvPr id="3" name="TextBox 2">
            <a:extLst>
              <a:ext uri="{FF2B5EF4-FFF2-40B4-BE49-F238E27FC236}">
                <a16:creationId xmlns:a16="http://schemas.microsoft.com/office/drawing/2014/main" id="{8E62C462-C670-446D-ADAB-B814A0D7F49A}"/>
              </a:ext>
            </a:extLst>
          </p:cNvPr>
          <p:cNvSpPr txBox="1"/>
          <p:nvPr/>
        </p:nvSpPr>
        <p:spPr>
          <a:xfrm>
            <a:off x="365760" y="6258559"/>
            <a:ext cx="6263641" cy="369332"/>
          </a:xfrm>
          <a:prstGeom prst="rect">
            <a:avLst/>
          </a:prstGeom>
          <a:noFill/>
        </p:spPr>
        <p:txBody>
          <a:bodyPr wrap="square" rtlCol="0">
            <a:spAutoFit/>
          </a:bodyPr>
          <a:lstStyle/>
          <a:p>
            <a:r>
              <a:rPr lang="en-US" sz="1800" b="0" dirty="0"/>
              <a:t>Source: NBC/Wall Street Journal poll, 2019</a:t>
            </a:r>
            <a:endParaRPr lang="en-US" dirty="0"/>
          </a:p>
        </p:txBody>
      </p:sp>
    </p:spTree>
    <p:extLst>
      <p:ext uri="{BB962C8B-B14F-4D97-AF65-F5344CB8AC3E}">
        <p14:creationId xmlns:p14="http://schemas.microsoft.com/office/powerpoint/2010/main" val="2491404393"/>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811575" y="1736492"/>
            <a:ext cx="8283512" cy="4068833"/>
          </a:xfrm>
        </p:spPr>
        <p:txBody>
          <a:bodyPr>
            <a:normAutofit/>
          </a:bodyPr>
          <a:lstStyle/>
          <a:p>
            <a:pPr marL="0" indent="0" algn="ctr" defTabSz="457200">
              <a:spcBef>
                <a:spcPts val="1800"/>
              </a:spcBef>
              <a:spcAft>
                <a:spcPts val="0"/>
              </a:spcAft>
              <a:buNone/>
              <a:defRPr/>
            </a:pPr>
            <a:r>
              <a:rPr lang="en-US" altLang="en-US" sz="4400" b="1" dirty="0">
                <a:solidFill>
                  <a:srgbClr val="C00000"/>
                </a:solidFill>
                <a:latin typeface="Sanserif"/>
              </a:rPr>
              <a:t>Chapter 17, </a:t>
            </a:r>
          </a:p>
          <a:p>
            <a:pPr marL="0" indent="0" algn="ctr" defTabSz="457200">
              <a:spcBef>
                <a:spcPts val="1800"/>
              </a:spcBef>
              <a:spcAft>
                <a:spcPts val="0"/>
              </a:spcAft>
              <a:buNone/>
              <a:defRPr/>
            </a:pPr>
            <a:r>
              <a:rPr lang="en-US" altLang="en-US" sz="4400" b="1" dirty="0">
                <a:solidFill>
                  <a:srgbClr val="C00000"/>
                </a:solidFill>
                <a:latin typeface="Sanserif"/>
              </a:rPr>
              <a:t>Foreign Policy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a:p>
            <a:pPr marL="0" indent="0" algn="ctr" defTabSz="457200">
              <a:spcBef>
                <a:spcPts val="1800"/>
              </a:spcBef>
              <a:spcAft>
                <a:spcPts val="0"/>
              </a:spcAft>
              <a:buNone/>
              <a:defRPr/>
            </a:pPr>
            <a:r>
              <a:rPr lang="en-US" altLang="en-US" sz="4000" dirty="0">
                <a:solidFill>
                  <a:srgbClr val="C00000"/>
                </a:solidFill>
                <a:latin typeface="Sanserif"/>
              </a:rPr>
              <a:t>Alternative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419</a:t>
            </a:fld>
            <a:endParaRPr lang="en-US" dirty="0">
              <a:solidFill>
                <a:srgbClr val="000000"/>
              </a:solidFill>
              <a:latin typeface="Sanserif"/>
            </a:endParaRPr>
          </a:p>
        </p:txBody>
      </p:sp>
    </p:spTree>
    <p:extLst>
      <p:ext uri="{BB962C8B-B14F-4D97-AF65-F5344CB8AC3E}">
        <p14:creationId xmlns:p14="http://schemas.microsoft.com/office/powerpoint/2010/main" val="2727100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31304" y="247651"/>
            <a:ext cx="11065566" cy="847725"/>
          </a:xfrm>
        </p:spPr>
        <p:txBody>
          <a:bodyPr>
            <a:noAutofit/>
          </a:bodyPr>
          <a:lstStyle/>
          <a:p>
            <a:pPr algn="ctr" defTabSz="457200"/>
            <a:r>
              <a:rPr lang="en-US" sz="3600" b="0" dirty="0">
                <a:solidFill>
                  <a:schemeClr val="tx1"/>
                </a:solidFill>
                <a:latin typeface="Sanserif"/>
              </a:rPr>
              <a:t>POLL:</a:t>
            </a:r>
            <a:r>
              <a:rPr lang="en-US" sz="3600" b="0" dirty="0">
                <a:solidFill>
                  <a:srgbClr val="AC0000"/>
                </a:solidFill>
                <a:latin typeface="Sanserif"/>
              </a:rPr>
              <a:t> Which federal institution is greatest threat</a:t>
            </a:r>
            <a:br>
              <a:rPr lang="en-US" sz="3600" b="0" dirty="0">
                <a:solidFill>
                  <a:srgbClr val="AC0000"/>
                </a:solidFill>
                <a:latin typeface="Sanserif"/>
              </a:rPr>
            </a:br>
            <a:r>
              <a:rPr lang="en-US" sz="3600" b="0" dirty="0">
                <a:solidFill>
                  <a:srgbClr val="AC0000"/>
                </a:solidFill>
                <a:latin typeface="Sanserif"/>
              </a:rPr>
              <a:t> to limited government?</a:t>
            </a:r>
            <a:endParaRPr lang="en-IN" sz="3600" b="0" dirty="0">
              <a:solidFill>
                <a:srgbClr val="AC0000"/>
              </a:solidFill>
              <a:latin typeface="Sanserif"/>
            </a:endParaRPr>
          </a:p>
        </p:txBody>
      </p:sp>
      <p:sp>
        <p:nvSpPr>
          <p:cNvPr id="13" name="Content Placeholder 2"/>
          <p:cNvSpPr>
            <a:spLocks noGrp="1"/>
          </p:cNvSpPr>
          <p:nvPr>
            <p:ph sz="quarter" idx="11"/>
          </p:nvPr>
        </p:nvSpPr>
        <p:spPr>
          <a:xfrm>
            <a:off x="2597426" y="1921565"/>
            <a:ext cx="8600660" cy="4545911"/>
          </a:xfrm>
        </p:spPr>
        <p:txBody>
          <a:bodyPr>
            <a:normAutofit/>
          </a:bodyPr>
          <a:lstStyle/>
          <a:p>
            <a:pPr marL="514350" indent="-514350" defTabSz="457200">
              <a:spcAft>
                <a:spcPts val="0"/>
              </a:spcAft>
              <a:buAutoNum type="arabicPeriod"/>
              <a:defRPr/>
            </a:pPr>
            <a:r>
              <a:rPr lang="en-US" altLang="en-US" sz="3600" dirty="0">
                <a:solidFill>
                  <a:prstClr val="black"/>
                </a:solidFill>
                <a:latin typeface="Sanserif"/>
              </a:rPr>
              <a:t>Senate</a:t>
            </a:r>
          </a:p>
          <a:p>
            <a:pPr marL="514350" indent="-514350" defTabSz="457200">
              <a:spcAft>
                <a:spcPts val="0"/>
              </a:spcAft>
              <a:buAutoNum type="arabicPeriod"/>
              <a:defRPr/>
            </a:pPr>
            <a:r>
              <a:rPr lang="en-US" altLang="en-US" sz="3600" dirty="0">
                <a:solidFill>
                  <a:prstClr val="black"/>
                </a:solidFill>
                <a:latin typeface="Sanserif"/>
              </a:rPr>
              <a:t>House</a:t>
            </a:r>
          </a:p>
          <a:p>
            <a:pPr marL="514350" indent="-514350" defTabSz="457200">
              <a:spcAft>
                <a:spcPts val="0"/>
              </a:spcAft>
              <a:buAutoNum type="arabicPeriod"/>
              <a:defRPr/>
            </a:pPr>
            <a:r>
              <a:rPr lang="en-US" altLang="en-US" sz="3600" dirty="0">
                <a:solidFill>
                  <a:prstClr val="black"/>
                </a:solidFill>
                <a:latin typeface="Sanserif"/>
              </a:rPr>
              <a:t>Congress as a whole</a:t>
            </a:r>
          </a:p>
          <a:p>
            <a:pPr marL="514350" indent="-514350" defTabSz="457200">
              <a:spcAft>
                <a:spcPts val="0"/>
              </a:spcAft>
              <a:buAutoNum type="arabicPeriod"/>
              <a:defRPr/>
            </a:pPr>
            <a:r>
              <a:rPr lang="en-US" altLang="en-US" sz="3600" dirty="0">
                <a:solidFill>
                  <a:srgbClr val="FF0000"/>
                </a:solidFill>
                <a:latin typeface="Sanserif"/>
              </a:rPr>
              <a:t>Presidency</a:t>
            </a:r>
          </a:p>
          <a:p>
            <a:pPr marL="514350" indent="-514350" defTabSz="457200">
              <a:spcAft>
                <a:spcPts val="0"/>
              </a:spcAft>
              <a:buAutoNum type="arabicPeriod"/>
              <a:defRPr/>
            </a:pPr>
            <a:r>
              <a:rPr lang="en-US" altLang="en-US" sz="3600" dirty="0">
                <a:solidFill>
                  <a:prstClr val="black"/>
                </a:solidFill>
                <a:latin typeface="Sanserif"/>
              </a:rPr>
              <a:t>Supreme Court</a:t>
            </a:r>
          </a:p>
          <a:p>
            <a:pPr marL="514350" indent="-514350" defTabSz="457200">
              <a:spcAft>
                <a:spcPts val="0"/>
              </a:spcAft>
              <a:buAutoNum type="arabicPeriod"/>
              <a:defRPr/>
            </a:pPr>
            <a:r>
              <a:rPr lang="en-US" altLang="en-US" sz="3600" dirty="0">
                <a:solidFill>
                  <a:prstClr val="black"/>
                </a:solidFill>
                <a:latin typeface="Sanserif"/>
              </a:rPr>
              <a:t>Bureaucracy</a:t>
            </a:r>
          </a:p>
          <a:p>
            <a:pPr defTabSz="457200">
              <a:spcAft>
                <a:spcPts val="0"/>
              </a:spcAft>
              <a:defRPr/>
            </a:pPr>
            <a:endParaRPr lang="en-US" altLang="en-US" sz="3600" dirty="0">
              <a:solidFill>
                <a:prstClr val="black"/>
              </a:solidFill>
              <a:latin typeface="Sanserif"/>
            </a:endParaRPr>
          </a:p>
          <a:p>
            <a:pPr defTabSz="457200">
              <a:spcBef>
                <a:spcPts val="1800"/>
              </a:spcBef>
              <a:spcAft>
                <a:spcPts val="0"/>
              </a:spcAft>
              <a:defRPr/>
            </a:pPr>
            <a:endParaRPr lang="en-US" altLang="en-US" sz="36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42</a:t>
            </a:fld>
            <a:endParaRPr lang="en-US" dirty="0">
              <a:solidFill>
                <a:srgbClr val="000000"/>
              </a:solidFill>
              <a:latin typeface="Sanserif"/>
            </a:endParaRPr>
          </a:p>
        </p:txBody>
      </p:sp>
    </p:spTree>
    <p:extLst>
      <p:ext uri="{BB962C8B-B14F-4D97-AF65-F5344CB8AC3E}">
        <p14:creationId xmlns:p14="http://schemas.microsoft.com/office/powerpoint/2010/main" val="54863858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0" y="136256"/>
            <a:ext cx="12049759" cy="2787919"/>
          </a:xfrm>
        </p:spPr>
        <p:txBody>
          <a:bodyPr>
            <a:noAutofit/>
          </a:bodyPr>
          <a:lstStyle/>
          <a:p>
            <a:pPr marL="0" marR="0">
              <a:lnSpc>
                <a:spcPct val="107000"/>
              </a:lnSpc>
              <a:spcBef>
                <a:spcPts val="0"/>
              </a:spcBef>
              <a:spcAft>
                <a:spcPts val="800"/>
              </a:spcAft>
            </a:pPr>
            <a:r>
              <a:rPr lang="en-US" sz="2800" dirty="0">
                <a:solidFill>
                  <a:schemeClr val="tx1"/>
                </a:solidFill>
              </a:rPr>
              <a:t>The United States and China are acknowledged as the world’s superpowers, and their relationship will shape much of what happens in the years ahead. </a:t>
            </a:r>
            <a:br>
              <a:rPr lang="en-US" sz="2800" dirty="0"/>
            </a:b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In general, at this point in time, do you regard China as a . . . </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874520" y="3489055"/>
            <a:ext cx="7534275" cy="3053079"/>
          </a:xfrm>
        </p:spPr>
        <p:txBody>
          <a:bodyPr>
            <a:normAutofit/>
          </a:bodyPr>
          <a:lstStyle/>
          <a:p>
            <a:pPr marL="514350" indent="-514350">
              <a:buAutoNum type="arabicPeriod"/>
            </a:pPr>
            <a:r>
              <a:rPr lang="en-US" dirty="0"/>
              <a:t>Competitor of the United States.</a:t>
            </a:r>
          </a:p>
          <a:p>
            <a:pPr marL="514350" indent="-514350">
              <a:buFont typeface="Arial" panose="020B0604020202020204" pitchFamily="34" charset="0"/>
              <a:buAutoNum type="arabicPeriod"/>
            </a:pPr>
            <a:r>
              <a:rPr lang="en-US" dirty="0"/>
              <a:t>Enemy of the United States.</a:t>
            </a:r>
          </a:p>
          <a:p>
            <a:pPr marL="514350" indent="-514350">
              <a:buFont typeface="Arial" panose="020B0604020202020204" pitchFamily="34" charset="0"/>
              <a:buAutoNum type="arabicPeriod"/>
            </a:pPr>
            <a:r>
              <a:rPr lang="en-US" dirty="0"/>
              <a:t>Partner of the United States.</a:t>
            </a:r>
          </a:p>
          <a:p>
            <a:endParaRPr lang="en-US" dirty="0"/>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420</a:t>
            </a:fld>
            <a:endParaRPr lang="en-US"/>
          </a:p>
        </p:txBody>
      </p:sp>
    </p:spTree>
    <p:extLst>
      <p:ext uri="{BB962C8B-B14F-4D97-AF65-F5344CB8AC3E}">
        <p14:creationId xmlns:p14="http://schemas.microsoft.com/office/powerpoint/2010/main" val="21876920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421</a:t>
            </a:fld>
            <a:endParaRPr lang="en-US"/>
          </a:p>
        </p:txBody>
      </p:sp>
    </p:spTree>
    <p:extLst>
      <p:ext uri="{BB962C8B-B14F-4D97-AF65-F5344CB8AC3E}">
        <p14:creationId xmlns:p14="http://schemas.microsoft.com/office/powerpoint/2010/main" val="1976867836"/>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0" y="136257"/>
            <a:ext cx="12049759" cy="1064766"/>
          </a:xfrm>
        </p:spPr>
        <p:txBody>
          <a:bodyPr>
            <a:noAutofit/>
          </a:bodyPr>
          <a:lstStyle/>
          <a:p>
            <a:pPr marL="0" marR="0">
              <a:lnSpc>
                <a:spcPct val="107000"/>
              </a:lnSpc>
              <a:spcBef>
                <a:spcPts val="0"/>
              </a:spcBef>
              <a:spcAft>
                <a:spcPts val="800"/>
              </a:spcAft>
            </a:pP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POLL: </a:t>
            </a:r>
            <a:r>
              <a:rPr lang="en-US" sz="4000" dirty="0">
                <a:effectLst/>
                <a:latin typeface="Calibri" panose="020F0502020204030204" pitchFamily="34" charset="0"/>
                <a:ea typeface="Calibri" panose="020F0502020204030204" pitchFamily="34" charset="0"/>
                <a:cs typeface="Times New Roman" panose="02020603050405020304" pitchFamily="18" charset="0"/>
              </a:rPr>
              <a:t>In general, at this point in time, do you regard China as a . . . </a:t>
            </a:r>
            <a:endParaRPr lang="en-US" sz="40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026920" y="2624701"/>
            <a:ext cx="7534275" cy="3053079"/>
          </a:xfrm>
        </p:spPr>
        <p:txBody>
          <a:bodyPr>
            <a:normAutofit/>
          </a:bodyPr>
          <a:lstStyle/>
          <a:p>
            <a:pPr marL="514350" indent="-514350">
              <a:buAutoNum type="arabicPeriod"/>
            </a:pPr>
            <a:r>
              <a:rPr lang="en-US" dirty="0"/>
              <a:t>Competitor of the United States.</a:t>
            </a:r>
          </a:p>
          <a:p>
            <a:pPr marL="514350" indent="-514350">
              <a:buFont typeface="Arial" panose="020B0604020202020204" pitchFamily="34" charset="0"/>
              <a:buAutoNum type="arabicPeriod"/>
            </a:pPr>
            <a:r>
              <a:rPr lang="en-US" dirty="0"/>
              <a:t>Enemy of the United States.</a:t>
            </a:r>
          </a:p>
          <a:p>
            <a:pPr marL="514350" indent="-514350">
              <a:buFont typeface="Arial" panose="020B0604020202020204" pitchFamily="34" charset="0"/>
              <a:buAutoNum type="arabicPeriod"/>
            </a:pPr>
            <a:r>
              <a:rPr lang="en-US" dirty="0"/>
              <a:t>Partner of the United States.</a:t>
            </a:r>
          </a:p>
          <a:p>
            <a:endParaRPr lang="en-US" dirty="0"/>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endParaRPr lang="en-US" dirty="0"/>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422</a:t>
            </a:fld>
            <a:endParaRPr lang="en-US"/>
          </a:p>
        </p:txBody>
      </p:sp>
      <p:sp>
        <p:nvSpPr>
          <p:cNvPr id="6" name="TextBox 5">
            <a:extLst>
              <a:ext uri="{FF2B5EF4-FFF2-40B4-BE49-F238E27FC236}">
                <a16:creationId xmlns:a16="http://schemas.microsoft.com/office/drawing/2014/main" id="{C0614C38-68AC-45CE-B9B7-D272C8B1230B}"/>
              </a:ext>
            </a:extLst>
          </p:cNvPr>
          <p:cNvSpPr txBox="1"/>
          <p:nvPr/>
        </p:nvSpPr>
        <p:spPr>
          <a:xfrm>
            <a:off x="1513840" y="5323840"/>
            <a:ext cx="9642964" cy="95381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250731758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How Americans view China-</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513840" y="1590039"/>
          <a:ext cx="93675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423</a:t>
            </a:fld>
            <a:endParaRPr lang="en-US"/>
          </a:p>
        </p:txBody>
      </p:sp>
    </p:spTree>
    <p:extLst>
      <p:ext uri="{BB962C8B-B14F-4D97-AF65-F5344CB8AC3E}">
        <p14:creationId xmlns:p14="http://schemas.microsoft.com/office/powerpoint/2010/main" val="3591858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31304" y="247651"/>
            <a:ext cx="11065566" cy="847725"/>
          </a:xfrm>
        </p:spPr>
        <p:txBody>
          <a:bodyPr>
            <a:noAutofit/>
          </a:bodyPr>
          <a:lstStyle/>
          <a:p>
            <a:pPr algn="ctr" defTabSz="457200"/>
            <a:r>
              <a:rPr lang="en-US" sz="3600" b="0" dirty="0">
                <a:solidFill>
                  <a:srgbClr val="AC0000"/>
                </a:solidFill>
                <a:latin typeface="Sanserif"/>
              </a:rPr>
              <a:t>Features of Presidency that make it </a:t>
            </a:r>
            <a:br>
              <a:rPr lang="en-US" sz="3600" b="0" dirty="0">
                <a:solidFill>
                  <a:srgbClr val="AC0000"/>
                </a:solidFill>
                <a:latin typeface="Sanserif"/>
              </a:rPr>
            </a:br>
            <a:r>
              <a:rPr lang="en-US" sz="3600" b="0" dirty="0">
                <a:solidFill>
                  <a:srgbClr val="AC0000"/>
                </a:solidFill>
                <a:latin typeface="Sanserif"/>
              </a:rPr>
              <a:t>greatest threat to limited government</a:t>
            </a:r>
            <a:endParaRPr lang="en-IN" sz="3600" b="0" dirty="0">
              <a:solidFill>
                <a:srgbClr val="AC0000"/>
              </a:solidFill>
              <a:latin typeface="Sanserif"/>
            </a:endParaRPr>
          </a:p>
        </p:txBody>
      </p:sp>
      <p:sp>
        <p:nvSpPr>
          <p:cNvPr id="13" name="Content Placeholder 2"/>
          <p:cNvSpPr>
            <a:spLocks noGrp="1"/>
          </p:cNvSpPr>
          <p:nvPr>
            <p:ph sz="quarter" idx="11"/>
          </p:nvPr>
        </p:nvSpPr>
        <p:spPr>
          <a:xfrm>
            <a:off x="1044605" y="1484243"/>
            <a:ext cx="10931731" cy="4545911"/>
          </a:xfrm>
        </p:spPr>
        <p:txBody>
          <a:bodyPr>
            <a:noAutofit/>
          </a:bodyPr>
          <a:lstStyle/>
          <a:p>
            <a:pPr marL="514350" indent="-514350" defTabSz="457200">
              <a:spcAft>
                <a:spcPts val="0"/>
              </a:spcAft>
              <a:buAutoNum type="arabicPeriod"/>
              <a:defRPr/>
            </a:pPr>
            <a:r>
              <a:rPr lang="en-US" altLang="en-US" sz="2400" b="1" dirty="0">
                <a:solidFill>
                  <a:prstClr val="black"/>
                </a:solidFill>
              </a:rPr>
              <a:t>Executive authority is vested in a single individual </a:t>
            </a:r>
            <a:r>
              <a:rPr lang="en-US" altLang="en-US" sz="2400" dirty="0">
                <a:solidFill>
                  <a:prstClr val="black"/>
                </a:solidFill>
              </a:rPr>
              <a:t>(whereas action by Congress requires agreement among hundreds of its members)</a:t>
            </a:r>
          </a:p>
          <a:p>
            <a:r>
              <a:rPr lang="en-US" sz="2400" b="1" dirty="0"/>
              <a:t>2.   Threats to national security shift power to president and weaken 	ability of Congress to check presidential power:</a:t>
            </a:r>
          </a:p>
          <a:p>
            <a:r>
              <a:rPr lang="en-US" sz="2400" dirty="0"/>
              <a:t>	a. </a:t>
            </a:r>
            <a:r>
              <a:rPr lang="en-US" sz="2400" b="1" dirty="0"/>
              <a:t>Secrecy</a:t>
            </a:r>
            <a:r>
              <a:rPr lang="en-US" sz="2400" dirty="0"/>
              <a:t>—president controls intelligence agencies and can withhold or 	release information based on what the president wants to do.</a:t>
            </a:r>
            <a:br>
              <a:rPr lang="en-US" sz="2400" dirty="0"/>
            </a:br>
            <a:r>
              <a:rPr lang="en-US" sz="2400" dirty="0"/>
              <a:t> </a:t>
            </a:r>
            <a:r>
              <a:rPr lang="en-US" sz="2400" b="1" dirty="0"/>
              <a:t>	b. Capacity for fast action</a:t>
            </a:r>
            <a:r>
              <a:rPr lang="en-US" sz="2400" dirty="0"/>
              <a:t>—president can act quickly (e.g., ordering a 	military strike) whereas Congress is an inherently slow acting institution 	(even more true of judiciary)</a:t>
            </a:r>
            <a:br>
              <a:rPr lang="en-US" sz="2400" dirty="0"/>
            </a:br>
            <a:r>
              <a:rPr lang="en-US" sz="2400" b="1" dirty="0"/>
              <a:t>	c. Public support</a:t>
            </a:r>
            <a:r>
              <a:rPr lang="en-US" sz="2400" dirty="0"/>
              <a:t>—Americans look to president rather than Congress 	when there’s a national security threat and usually defer to the president’s 	claim of what’s needed to keep them safe</a:t>
            </a:r>
          </a:p>
          <a:p>
            <a:pPr defTabSz="457200">
              <a:spcAft>
                <a:spcPts val="0"/>
              </a:spcAft>
              <a:defRPr/>
            </a:pPr>
            <a:endParaRPr lang="en-US" altLang="en-US" sz="2400" dirty="0">
              <a:solidFill>
                <a:prstClr val="black"/>
              </a:solidFill>
            </a:endParaRPr>
          </a:p>
          <a:p>
            <a:pPr defTabSz="457200">
              <a:spcBef>
                <a:spcPts val="1800"/>
              </a:spcBef>
              <a:spcAft>
                <a:spcPts val="0"/>
              </a:spcAft>
              <a:defRPr/>
            </a:pPr>
            <a:endParaRPr lang="en-US" altLang="en-US" sz="2400" dirty="0">
              <a:solidFill>
                <a:prstClr val="black"/>
              </a:solidFill>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43</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94174154-6F90-4B36-9C02-A6EC7DA03958}"/>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1628073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2,  </a:t>
            </a:r>
          </a:p>
          <a:p>
            <a:pPr marL="0" indent="0" algn="ctr" defTabSz="457200">
              <a:spcBef>
                <a:spcPts val="1800"/>
              </a:spcBef>
              <a:spcAft>
                <a:spcPts val="0"/>
              </a:spcAft>
              <a:buNone/>
              <a:defRPr/>
            </a:pPr>
            <a:r>
              <a:rPr lang="en-US" altLang="en-US" sz="4400" b="1" dirty="0">
                <a:solidFill>
                  <a:srgbClr val="C00000"/>
                </a:solidFill>
                <a:latin typeface="Sanserif"/>
              </a:rPr>
              <a:t>Constitutional Democracy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44</a:t>
            </a:fld>
            <a:endParaRPr lang="en-US" dirty="0">
              <a:solidFill>
                <a:srgbClr val="000000"/>
              </a:solidFill>
              <a:latin typeface="Sanserif"/>
            </a:endParaRPr>
          </a:p>
        </p:txBody>
      </p:sp>
    </p:spTree>
    <p:extLst>
      <p:ext uri="{BB962C8B-B14F-4D97-AF65-F5344CB8AC3E}">
        <p14:creationId xmlns:p14="http://schemas.microsoft.com/office/powerpoint/2010/main" val="2756540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77078" y="247651"/>
            <a:ext cx="10840279" cy="847725"/>
          </a:xfrm>
        </p:spPr>
        <p:txBody>
          <a:bodyPr>
            <a:noAutofit/>
          </a:bodyPr>
          <a:lstStyle/>
          <a:p>
            <a:pPr algn="ctr" defTabSz="457200"/>
            <a:r>
              <a:rPr lang="en-US" sz="3200" b="1" dirty="0">
                <a:solidFill>
                  <a:schemeClr val="tx1"/>
                </a:solidFill>
                <a:latin typeface="Sanserif"/>
              </a:rPr>
              <a:t>POLL: </a:t>
            </a:r>
            <a:r>
              <a:rPr lang="en-US" sz="3200" b="1" dirty="0">
                <a:solidFill>
                  <a:srgbClr val="AC0000"/>
                </a:solidFill>
                <a:latin typeface="Sanserif"/>
              </a:rPr>
              <a:t>Compared with the governing systems of most Western European democracies, the American governing system is . . .</a:t>
            </a:r>
            <a:endParaRPr lang="en-IN" sz="3200" b="1" dirty="0">
              <a:solidFill>
                <a:srgbClr val="AC0000"/>
              </a:solidFill>
              <a:latin typeface="Sanserif"/>
            </a:endParaRPr>
          </a:p>
        </p:txBody>
      </p:sp>
      <p:sp>
        <p:nvSpPr>
          <p:cNvPr id="13" name="Content Placeholder 2"/>
          <p:cNvSpPr>
            <a:spLocks noGrp="1"/>
          </p:cNvSpPr>
          <p:nvPr>
            <p:ph sz="quarter" idx="11"/>
          </p:nvPr>
        </p:nvSpPr>
        <p:spPr>
          <a:xfrm>
            <a:off x="795129" y="2042160"/>
            <a:ext cx="10402957" cy="4425316"/>
          </a:xfrm>
        </p:spPr>
        <p:txBody>
          <a:bodyPr>
            <a:normAutofit/>
          </a:bodyPr>
          <a:lstStyle/>
          <a:p>
            <a:pPr marL="514350" indent="-514350" defTabSz="457200">
              <a:spcAft>
                <a:spcPts val="0"/>
              </a:spcAft>
              <a:buAutoNum type="arabicPeriod"/>
              <a:defRPr/>
            </a:pPr>
            <a:r>
              <a:rPr lang="en-US" altLang="en-US" sz="2800" dirty="0">
                <a:solidFill>
                  <a:prstClr val="black"/>
                </a:solidFill>
                <a:latin typeface="Sanserif"/>
              </a:rPr>
              <a:t>Nearly the same except for a few minor differences</a:t>
            </a:r>
          </a:p>
          <a:p>
            <a:pPr marL="514350" indent="-514350" defTabSz="457200">
              <a:spcAft>
                <a:spcPts val="0"/>
              </a:spcAft>
              <a:buAutoNum type="arabicPeriod"/>
              <a:defRPr/>
            </a:pPr>
            <a:r>
              <a:rPr lang="en-US" altLang="en-US" sz="2800" dirty="0">
                <a:solidFill>
                  <a:prstClr val="black"/>
                </a:solidFill>
                <a:latin typeface="Sanserif"/>
              </a:rPr>
              <a:t>Differs largely in that it provides for an independent judicial branch.</a:t>
            </a:r>
          </a:p>
          <a:p>
            <a:pPr marL="514350" indent="-514350" defTabSz="457200">
              <a:spcAft>
                <a:spcPts val="0"/>
              </a:spcAft>
              <a:buAutoNum type="arabicPeriod"/>
              <a:defRPr/>
            </a:pPr>
            <a:r>
              <a:rPr lang="en-US" altLang="en-US" sz="2800" dirty="0">
                <a:solidFill>
                  <a:srgbClr val="FF0000"/>
                </a:solidFill>
                <a:latin typeface="Sanserif"/>
              </a:rPr>
              <a:t>Differs fundamentally in how it allocates executive and legislative authority.</a:t>
            </a:r>
          </a:p>
          <a:p>
            <a:pPr marL="514350" indent="-514350" defTabSz="457200">
              <a:spcAft>
                <a:spcPts val="0"/>
              </a:spcAft>
              <a:buAutoNum type="arabicPeriod"/>
              <a:defRPr/>
            </a:pPr>
            <a:r>
              <a:rPr lang="en-US" altLang="en-US" sz="2800" dirty="0">
                <a:solidFill>
                  <a:prstClr val="black"/>
                </a:solidFill>
                <a:latin typeface="Sanserif"/>
              </a:rPr>
              <a:t>Differs fundamentally in its protection of individual rights (The Bill of Rights).</a:t>
            </a: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45</a:t>
            </a:fld>
            <a:endParaRPr lang="en-US" dirty="0">
              <a:solidFill>
                <a:srgbClr val="000000"/>
              </a:solidFill>
              <a:latin typeface="Sanserif"/>
            </a:endParaRPr>
          </a:p>
        </p:txBody>
      </p:sp>
    </p:spTree>
    <p:extLst>
      <p:ext uri="{BB962C8B-B14F-4D97-AF65-F5344CB8AC3E}">
        <p14:creationId xmlns:p14="http://schemas.microsoft.com/office/powerpoint/2010/main" val="20328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DA2891-6C26-425B-AE6C-92C7ACC929CA}"/>
              </a:ext>
            </a:extLst>
          </p:cNvPr>
          <p:cNvSpPr>
            <a:spLocks noGrp="1"/>
          </p:cNvSpPr>
          <p:nvPr>
            <p:ph type="title"/>
          </p:nvPr>
        </p:nvSpPr>
        <p:spPr>
          <a:xfrm>
            <a:off x="457200" y="304801"/>
            <a:ext cx="11277600" cy="967421"/>
          </a:xfrm>
        </p:spPr>
        <p:txBody>
          <a:bodyPr>
            <a:noAutofit/>
          </a:bodyPr>
          <a:lstStyle/>
          <a:p>
            <a:pPr algn="ctr"/>
            <a:r>
              <a:rPr lang="en-US" sz="3200" b="1" dirty="0">
                <a:solidFill>
                  <a:srgbClr val="C00000"/>
                </a:solidFill>
              </a:rPr>
              <a:t>Western European Democracies</a:t>
            </a:r>
            <a:br>
              <a:rPr lang="en-US" sz="3200" b="1" dirty="0">
                <a:solidFill>
                  <a:srgbClr val="C00000"/>
                </a:solidFill>
              </a:rPr>
            </a:br>
            <a:r>
              <a:rPr lang="en-US" sz="3200" b="1" dirty="0">
                <a:solidFill>
                  <a:srgbClr val="C00000"/>
                </a:solidFill>
              </a:rPr>
              <a:t>vs. American Democracy</a:t>
            </a:r>
          </a:p>
        </p:txBody>
      </p:sp>
      <p:sp>
        <p:nvSpPr>
          <p:cNvPr id="9" name="Content Placeholder 8">
            <a:extLst>
              <a:ext uri="{FF2B5EF4-FFF2-40B4-BE49-F238E27FC236}">
                <a16:creationId xmlns:a16="http://schemas.microsoft.com/office/drawing/2014/main" id="{A91581E7-C5BD-4009-9A4D-1FF86D1726D6}"/>
              </a:ext>
            </a:extLst>
          </p:cNvPr>
          <p:cNvSpPr>
            <a:spLocks noGrp="1"/>
          </p:cNvSpPr>
          <p:nvPr>
            <p:ph sz="quarter" idx="11"/>
          </p:nvPr>
        </p:nvSpPr>
        <p:spPr>
          <a:xfrm>
            <a:off x="457199" y="1524000"/>
            <a:ext cx="11519137" cy="4724401"/>
          </a:xfrm>
        </p:spPr>
        <p:txBody>
          <a:bodyPr>
            <a:normAutofit fontScale="92500" lnSpcReduction="10000"/>
          </a:bodyPr>
          <a:lstStyle/>
          <a:p>
            <a:r>
              <a:rPr lang="en-US" b="1" dirty="0"/>
              <a:t>Most Western European Democracies:</a:t>
            </a:r>
            <a:br>
              <a:rPr lang="en-US" b="1" dirty="0"/>
            </a:br>
            <a:r>
              <a:rPr lang="en-US" dirty="0"/>
              <a:t>	a. Do not have a constitutional separation of executive and legislative power – the Prime 	Minister heads the executive </a:t>
            </a:r>
            <a:r>
              <a:rPr lang="en-US" u="sng" dirty="0"/>
              <a:t>and</a:t>
            </a:r>
            <a:r>
              <a:rPr lang="en-US" dirty="0"/>
              <a:t> legislative branches.</a:t>
            </a:r>
            <a:br>
              <a:rPr lang="en-US" dirty="0"/>
            </a:br>
            <a:r>
              <a:rPr lang="en-US" dirty="0"/>
              <a:t> 	b. Officials are elected to office in the same election and from districts of similar size.</a:t>
            </a:r>
          </a:p>
          <a:p>
            <a:r>
              <a:rPr lang="en-US" b="1" dirty="0"/>
              <a:t>The result: </a:t>
            </a:r>
            <a:r>
              <a:rPr lang="en-US" dirty="0"/>
              <a:t>The connection between a voting majority and the governing majority is relatively direct. Voters choose all officials in the same election and the party receiving the most votes takes power.</a:t>
            </a:r>
          </a:p>
          <a:p>
            <a:r>
              <a:rPr lang="en-US" b="1" dirty="0"/>
              <a:t>The United States</a:t>
            </a:r>
            <a:br>
              <a:rPr lang="en-US" b="1" dirty="0"/>
            </a:br>
            <a:r>
              <a:rPr lang="en-US" dirty="0"/>
              <a:t>	a. Has a constitutional separation of executive and legislative power</a:t>
            </a:r>
            <a:br>
              <a:rPr lang="en-US" dirty="0"/>
            </a:br>
            <a:r>
              <a:rPr lang="en-US" dirty="0"/>
              <a:t>	b. Officials are elected to different terms (e.g., 2 years for House members, 6 years for 	senators, 4 years for president); by different methods (members of Congress by voters, president 	by electors); and from different constituencies (e.g., House members from districts within a state, 	senators from whole state; president from nation as a whole).</a:t>
            </a:r>
          </a:p>
          <a:p>
            <a:r>
              <a:rPr lang="en-US" b="1" dirty="0"/>
              <a:t>The result: </a:t>
            </a:r>
            <a:r>
              <a:rPr lang="en-US" dirty="0"/>
              <a:t>The United States has a </a:t>
            </a:r>
            <a:r>
              <a:rPr lang="en-US" b="1" dirty="0"/>
              <a:t>relatively indirect form of majority rule</a:t>
            </a:r>
            <a:r>
              <a:rPr lang="en-US" dirty="0"/>
              <a:t>. In some instances, control of the House, Senate, and presidency is divided, with each party controlling at least one of the elected institutions. </a:t>
            </a:r>
            <a:br>
              <a:rPr lang="en-US" dirty="0"/>
            </a:br>
            <a:endParaRPr lang="en-US" dirty="0"/>
          </a:p>
        </p:txBody>
      </p:sp>
      <p:sp>
        <p:nvSpPr>
          <p:cNvPr id="7" name="Slide Number Placeholder 6">
            <a:extLst>
              <a:ext uri="{FF2B5EF4-FFF2-40B4-BE49-F238E27FC236}">
                <a16:creationId xmlns:a16="http://schemas.microsoft.com/office/drawing/2014/main" id="{3F22422F-537E-41E6-977A-473287637615}"/>
              </a:ext>
            </a:extLst>
          </p:cNvPr>
          <p:cNvSpPr>
            <a:spLocks noGrp="1"/>
          </p:cNvSpPr>
          <p:nvPr>
            <p:ph type="sldNum" sz="quarter" idx="10"/>
          </p:nvPr>
        </p:nvSpPr>
        <p:spPr/>
        <p:txBody>
          <a:bodyPr>
            <a:normAutofit lnSpcReduction="10000"/>
          </a:bodyPr>
          <a:lstStyle/>
          <a:p>
            <a:fld id="{68151E55-6873-49E2-B8D5-2F265E6F1973}" type="slidenum">
              <a:rPr lang="en-US" smtClean="0"/>
              <a:t>46</a:t>
            </a:fld>
            <a:endParaRPr lang="en-US" dirty="0"/>
          </a:p>
        </p:txBody>
      </p:sp>
      <p:sp>
        <p:nvSpPr>
          <p:cNvPr id="12" name="Footer Placeholder 3">
            <a:extLst>
              <a:ext uri="{FF2B5EF4-FFF2-40B4-BE49-F238E27FC236}">
                <a16:creationId xmlns:a16="http://schemas.microsoft.com/office/drawing/2014/main" id="{7F02307E-683C-4C28-A939-E773CEEAB51B}"/>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2243395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2,  </a:t>
            </a:r>
          </a:p>
          <a:p>
            <a:pPr marL="0" indent="0" algn="ctr" defTabSz="457200">
              <a:spcBef>
                <a:spcPts val="1800"/>
              </a:spcBef>
              <a:spcAft>
                <a:spcPts val="0"/>
              </a:spcAft>
              <a:buNone/>
              <a:defRPr/>
            </a:pPr>
            <a:r>
              <a:rPr lang="en-US" altLang="en-US" sz="4400" b="1" dirty="0">
                <a:solidFill>
                  <a:srgbClr val="C00000"/>
                </a:solidFill>
                <a:latin typeface="Sanserif"/>
              </a:rPr>
              <a:t>Constitutional Democracy </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47</a:t>
            </a:fld>
            <a:endParaRPr lang="en-US" dirty="0">
              <a:solidFill>
                <a:srgbClr val="000000"/>
              </a:solidFill>
              <a:latin typeface="Sanserif"/>
            </a:endParaRPr>
          </a:p>
        </p:txBody>
      </p:sp>
    </p:spTree>
    <p:extLst>
      <p:ext uri="{BB962C8B-B14F-4D97-AF65-F5344CB8AC3E}">
        <p14:creationId xmlns:p14="http://schemas.microsoft.com/office/powerpoint/2010/main" val="2794306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1601104"/>
          </a:xfrm>
        </p:spPr>
        <p:txBody>
          <a:bodyPr>
            <a:noAutofit/>
          </a:bodyPr>
          <a:lstStyle/>
          <a:p>
            <a:pPr marL="0" marR="0">
              <a:lnSpc>
                <a:spcPct val="107000"/>
              </a:lnSpc>
              <a:spcBef>
                <a:spcPts val="0"/>
              </a:spcBef>
              <a:spcAft>
                <a:spcPts val="800"/>
              </a:spcAft>
            </a:pPr>
            <a:br>
              <a:rPr lang="en-US" sz="2800" dirty="0"/>
            </a:br>
            <a:r>
              <a:rPr lang="en-US" sz="2800" dirty="0">
                <a:solidFill>
                  <a:schemeClr val="tx1"/>
                </a:solidFill>
              </a:rPr>
              <a:t>POLL:</a:t>
            </a:r>
            <a:r>
              <a:rPr lang="en-US" sz="2800" dirty="0"/>
              <a:t> Should the Constitution be changed so that the presidential candidate who</a:t>
            </a:r>
            <a:r>
              <a:rPr lang="en-US" sz="2800" i="0" dirty="0">
                <a:effectLst/>
                <a:latin typeface="aktiv-grotesk"/>
              </a:rPr>
              <a:t> receives the most total votes nationwide wins the election?</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15160" y="2539999"/>
            <a:ext cx="7534275" cy="3053079"/>
          </a:xfrm>
        </p:spPr>
        <p:txBody>
          <a:bodyPr>
            <a:normAutofit/>
          </a:bodyPr>
          <a:lstStyle/>
          <a:p>
            <a:pPr marL="514350" indent="-514350">
              <a:buAutoNum type="arabicPeriod"/>
            </a:pPr>
            <a:r>
              <a:rPr lang="en-US" dirty="0"/>
              <a:t>Amend the Constitution to elect president by national popular vote </a:t>
            </a:r>
          </a:p>
          <a:p>
            <a:pPr marL="514350" indent="-514350">
              <a:buAutoNum type="arabicPeriod"/>
            </a:pPr>
            <a:r>
              <a:rPr lang="en-US" dirty="0"/>
              <a:t>Keep the Electoral College system</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48</a:t>
            </a:fld>
            <a:endParaRPr lang="en-US"/>
          </a:p>
        </p:txBody>
      </p:sp>
    </p:spTree>
    <p:extLst>
      <p:ext uri="{BB962C8B-B14F-4D97-AF65-F5344CB8AC3E}">
        <p14:creationId xmlns:p14="http://schemas.microsoft.com/office/powerpoint/2010/main" val="814776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49</a:t>
            </a:fld>
            <a:endParaRPr lang="en-US"/>
          </a:p>
        </p:txBody>
      </p:sp>
    </p:spTree>
    <p:extLst>
      <p:ext uri="{BB962C8B-B14F-4D97-AF65-F5344CB8AC3E}">
        <p14:creationId xmlns:p14="http://schemas.microsoft.com/office/powerpoint/2010/main" val="205503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626608" y="188271"/>
            <a:ext cx="8464924" cy="1317356"/>
          </a:xfrm>
        </p:spPr>
        <p:txBody>
          <a:bodyPr>
            <a:noAutofit/>
          </a:bodyPr>
          <a:lstStyle/>
          <a:p>
            <a:r>
              <a:rPr lang="en-US" sz="2800" dirty="0">
                <a:solidFill>
                  <a:srgbClr val="C00000"/>
                </a:solidFill>
              </a:rPr>
              <a:t>Using Poll Everywhere in the Classroom – </a:t>
            </a:r>
            <a:br>
              <a:rPr lang="en-US" sz="2800" dirty="0">
                <a:solidFill>
                  <a:srgbClr val="C00000"/>
                </a:solidFill>
              </a:rPr>
            </a:br>
            <a:r>
              <a:rPr lang="en-US" sz="2800" dirty="0">
                <a:solidFill>
                  <a:srgbClr val="C00000"/>
                </a:solidFill>
              </a:rPr>
              <a:t>Suggestion 2</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1472819" y="1855486"/>
            <a:ext cx="9011039" cy="4556501"/>
          </a:xfrm>
        </p:spPr>
        <p:txBody>
          <a:bodyPr>
            <a:normAutofit/>
          </a:bodyPr>
          <a:lstStyle/>
          <a:p>
            <a:r>
              <a:rPr lang="en-US" sz="1800" dirty="0"/>
              <a:t>1. Present the Poll Everywhere slide and give students time to pick what they think is the best alternative.</a:t>
            </a:r>
          </a:p>
          <a:p>
            <a:r>
              <a:rPr lang="en-US" sz="1800" dirty="0"/>
              <a:t>2. Once students have made their choices, show the distribution of opinion on the question.</a:t>
            </a:r>
          </a:p>
          <a:p>
            <a:r>
              <a:rPr lang="en-US" sz="1800" dirty="0"/>
              <a:t>3. If nearly all students make the same choice, and it’s the correct one, ask a few students how they reached their conclusion and then go straight to your explanation (follow-up slides).</a:t>
            </a:r>
          </a:p>
          <a:p>
            <a:r>
              <a:rPr lang="en-US" sz="1800" dirty="0"/>
              <a:t>4. If more than one alternative is picked by a sizeable proportion of students, have the students form small groups consisting of other students seated near them. Ask the groups to spend five minutes discussing the pros and cons of the alternatives.</a:t>
            </a:r>
          </a:p>
          <a:p>
            <a:r>
              <a:rPr lang="en-US" sz="1800" dirty="0"/>
              <a:t>5. At the end of breakout period, repoll the question and reveal the distribution.</a:t>
            </a:r>
          </a:p>
          <a:p>
            <a:r>
              <a:rPr lang="en-US" sz="1800" dirty="0"/>
              <a:t>5. If two or more alternatives still receive a substantial number of votes, ask the whole class for their views on which is better, and why. </a:t>
            </a:r>
          </a:p>
          <a:p>
            <a:r>
              <a:rPr lang="en-US" sz="1800" dirty="0"/>
              <a:t>8. (Using a follow-up slide) Explain to the class why there’s stronger evidence for one of the alternatives. </a:t>
            </a:r>
          </a:p>
          <a:p>
            <a:endParaRPr lang="en-US" dirty="0"/>
          </a:p>
          <a:p>
            <a:endParaRPr lang="en-US" dirty="0"/>
          </a:p>
        </p:txBody>
      </p:sp>
      <p:sp>
        <p:nvSpPr>
          <p:cNvPr id="4" name="Footer Placeholder 3">
            <a:extLst>
              <a:ext uri="{FF2B5EF4-FFF2-40B4-BE49-F238E27FC236}">
                <a16:creationId xmlns:a16="http://schemas.microsoft.com/office/drawing/2014/main" id="{C7F29674-D362-4172-937E-68F420348531}"/>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B9ECAA33-94DD-405E-B6EF-77FC8D62173A}"/>
              </a:ext>
            </a:extLst>
          </p:cNvPr>
          <p:cNvSpPr>
            <a:spLocks noGrp="1"/>
          </p:cNvSpPr>
          <p:nvPr>
            <p:ph type="sldNum" sz="quarter" idx="12"/>
          </p:nvPr>
        </p:nvSpPr>
        <p:spPr/>
        <p:txBody>
          <a:bodyPr>
            <a:normAutofit lnSpcReduction="10000"/>
          </a:bodyPr>
          <a:lstStyle/>
          <a:p>
            <a:fld id="{F0C94032-CD4C-4C25-B0C2-CEC720522D92}" type="slidenum">
              <a:rPr kumimoji="0" lang="en-US" smtClean="0"/>
              <a:pPr/>
              <a:t>5</a:t>
            </a:fld>
            <a:endParaRPr kumimoji="0" lang="en-US" dirty="0">
              <a:solidFill>
                <a:srgbClr val="FFFFFF"/>
              </a:solidFill>
            </a:endParaRPr>
          </a:p>
        </p:txBody>
      </p:sp>
    </p:spTree>
    <p:extLst>
      <p:ext uri="{BB962C8B-B14F-4D97-AF65-F5344CB8AC3E}">
        <p14:creationId xmlns:p14="http://schemas.microsoft.com/office/powerpoint/2010/main" val="2168644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333375" y="136257"/>
            <a:ext cx="11401425" cy="1601104"/>
          </a:xfrm>
        </p:spPr>
        <p:txBody>
          <a:bodyPr>
            <a:noAutofit/>
          </a:bodyPr>
          <a:lstStyle/>
          <a:p>
            <a:pPr marL="0" marR="0">
              <a:lnSpc>
                <a:spcPct val="107000"/>
              </a:lnSpc>
              <a:spcBef>
                <a:spcPts val="0"/>
              </a:spcBef>
              <a:spcAft>
                <a:spcPts val="800"/>
              </a:spcAft>
            </a:pPr>
            <a:br>
              <a:rPr lang="en-US" sz="2800" dirty="0"/>
            </a:br>
            <a:r>
              <a:rPr lang="en-US" sz="2800" dirty="0">
                <a:solidFill>
                  <a:schemeClr val="tx1"/>
                </a:solidFill>
              </a:rPr>
              <a:t>POLL:</a:t>
            </a:r>
            <a:r>
              <a:rPr lang="en-US" sz="2800" dirty="0"/>
              <a:t> Should the Constitution be changed so that the presidential </a:t>
            </a:r>
            <a:r>
              <a:rPr lang="en-US" sz="2800" dirty="0" err="1"/>
              <a:t>candidae</a:t>
            </a:r>
            <a:r>
              <a:rPr lang="en-US" sz="2800" dirty="0"/>
              <a:t> who</a:t>
            </a:r>
            <a:r>
              <a:rPr lang="en-US" sz="2800" i="0" dirty="0">
                <a:effectLst/>
                <a:latin typeface="aktiv-grotesk"/>
              </a:rPr>
              <a:t> receives the most total votes nationwide wins the election?</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55800" y="2245959"/>
            <a:ext cx="7534275" cy="3053079"/>
          </a:xfrm>
        </p:spPr>
        <p:txBody>
          <a:bodyPr>
            <a:normAutofit/>
          </a:bodyPr>
          <a:lstStyle/>
          <a:p>
            <a:pPr marL="514350" indent="-514350">
              <a:buAutoNum type="arabicPeriod"/>
            </a:pPr>
            <a:r>
              <a:rPr lang="en-US" dirty="0"/>
              <a:t>Amend the Constitution to elect president by national popular vote </a:t>
            </a:r>
          </a:p>
          <a:p>
            <a:pPr marL="514350" indent="-514350">
              <a:buAutoNum type="arabicPeriod"/>
            </a:pPr>
            <a:r>
              <a:rPr lang="en-US" dirty="0"/>
              <a:t>Keep the Electoral College system</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50</a:t>
            </a:fld>
            <a:endParaRPr lang="en-US"/>
          </a:p>
        </p:txBody>
      </p:sp>
      <p:sp>
        <p:nvSpPr>
          <p:cNvPr id="6" name="TextBox 5">
            <a:extLst>
              <a:ext uri="{FF2B5EF4-FFF2-40B4-BE49-F238E27FC236}">
                <a16:creationId xmlns:a16="http://schemas.microsoft.com/office/drawing/2014/main" id="{DC98DAD4-6969-4175-8FD5-5A259D1B82E0}"/>
              </a:ext>
            </a:extLst>
          </p:cNvPr>
          <p:cNvSpPr txBox="1"/>
          <p:nvPr/>
        </p:nvSpPr>
        <p:spPr>
          <a:xfrm>
            <a:off x="1584960" y="5161280"/>
            <a:ext cx="9571844" cy="94365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
        <p:nvSpPr>
          <p:cNvPr id="7" name="Footer Placeholder 6">
            <a:extLst>
              <a:ext uri="{FF2B5EF4-FFF2-40B4-BE49-F238E27FC236}">
                <a16:creationId xmlns:a16="http://schemas.microsoft.com/office/drawing/2014/main" id="{9CDDD40F-1C3D-41C2-9DEE-806A00A7D395}"/>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1253174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136256"/>
            <a:ext cx="11277600" cy="1453783"/>
          </a:xfrm>
        </p:spPr>
        <p:txBody>
          <a:bodyPr>
            <a:normAutofit/>
          </a:bodyPr>
          <a:lstStyle/>
          <a:p>
            <a:r>
              <a:rPr lang="en-US" dirty="0"/>
              <a:t>Americans’ opinions on the Electoral College</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762000" y="1590040"/>
          <a:ext cx="1097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51</a:t>
            </a:fld>
            <a:endParaRPr lang="en-US"/>
          </a:p>
        </p:txBody>
      </p:sp>
      <p:sp>
        <p:nvSpPr>
          <p:cNvPr id="3" name="TextBox 2">
            <a:extLst>
              <a:ext uri="{FF2B5EF4-FFF2-40B4-BE49-F238E27FC236}">
                <a16:creationId xmlns:a16="http://schemas.microsoft.com/office/drawing/2014/main" id="{A2A81605-3578-4CA7-AA50-16AD31E56A14}"/>
              </a:ext>
            </a:extLst>
          </p:cNvPr>
          <p:cNvSpPr txBox="1"/>
          <p:nvPr/>
        </p:nvSpPr>
        <p:spPr>
          <a:xfrm>
            <a:off x="381662" y="6074796"/>
            <a:ext cx="3021495" cy="276999"/>
          </a:xfrm>
          <a:prstGeom prst="rect">
            <a:avLst/>
          </a:prstGeom>
          <a:noFill/>
        </p:spPr>
        <p:txBody>
          <a:bodyPr wrap="square" rtlCol="0">
            <a:spAutoFit/>
          </a:bodyPr>
          <a:lstStyle/>
          <a:p>
            <a:r>
              <a:rPr lang="en-US" sz="1200" dirty="0"/>
              <a:t>Source: Gallup poll, 2020</a:t>
            </a:r>
          </a:p>
        </p:txBody>
      </p:sp>
    </p:spTree>
    <p:extLst>
      <p:ext uri="{BB962C8B-B14F-4D97-AF65-F5344CB8AC3E}">
        <p14:creationId xmlns:p14="http://schemas.microsoft.com/office/powerpoint/2010/main" val="2191134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A525-848A-43C3-906C-A4426F55F8F4}"/>
              </a:ext>
            </a:extLst>
          </p:cNvPr>
          <p:cNvSpPr>
            <a:spLocks noGrp="1"/>
          </p:cNvSpPr>
          <p:nvPr>
            <p:ph type="ctrTitle"/>
          </p:nvPr>
        </p:nvSpPr>
        <p:spPr/>
        <p:txBody>
          <a:bodyPr/>
          <a:lstStyle/>
          <a:p>
            <a:r>
              <a:rPr lang="en-US" sz="2800" dirty="0">
                <a:solidFill>
                  <a:srgbClr val="FFFFFF"/>
                </a:solidFill>
                <a:latin typeface="Sanserif"/>
              </a:rPr>
              <a:t>Chapter 3 Federalism</a:t>
            </a:r>
            <a:endParaRPr lang="en-IN" dirty="0"/>
          </a:p>
        </p:txBody>
      </p:sp>
      <p:sp>
        <p:nvSpPr>
          <p:cNvPr id="3" name="Subtitle 2">
            <a:extLst>
              <a:ext uri="{FF2B5EF4-FFF2-40B4-BE49-F238E27FC236}">
                <a16:creationId xmlns:a16="http://schemas.microsoft.com/office/drawing/2014/main" id="{70AB97F3-320E-47FF-BB1F-5CD4FC14C7DF}"/>
              </a:ext>
            </a:extLst>
          </p:cNvPr>
          <p:cNvSpPr>
            <a:spLocks noGrp="1"/>
          </p:cNvSpPr>
          <p:nvPr>
            <p:ph type="subTitle" idx="1"/>
          </p:nvPr>
        </p:nvSpPr>
        <p:spPr/>
        <p:txBody>
          <a:bodyPr>
            <a:normAutofit/>
          </a:bodyPr>
          <a:lstStyle/>
          <a:p>
            <a:pPr>
              <a:spcBef>
                <a:spcPts val="1200"/>
              </a:spcBef>
              <a:spcAft>
                <a:spcPts val="0"/>
              </a:spcAft>
              <a:defRPr/>
            </a:pPr>
            <a:r>
              <a:rPr lang="en-US" sz="2800" b="1" dirty="0">
                <a:solidFill>
                  <a:srgbClr val="FFFFFF"/>
                </a:solidFill>
                <a:latin typeface="Sanserif"/>
              </a:rPr>
              <a:t>Forging a Nation</a:t>
            </a:r>
          </a:p>
        </p:txBody>
      </p:sp>
      <p:sp>
        <p:nvSpPr>
          <p:cNvPr id="8" name="TextBox 7">
            <a:extLst>
              <a:ext uri="{FF2B5EF4-FFF2-40B4-BE49-F238E27FC236}">
                <a16:creationId xmlns:a16="http://schemas.microsoft.com/office/drawing/2014/main" id="{417C6BE5-EFCD-4911-9133-D2AFDC73DB79}"/>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5" name="Picture Placeholder 4">
            <a:extLst>
              <a:ext uri="{FF2B5EF4-FFF2-40B4-BE49-F238E27FC236}">
                <a16:creationId xmlns:a16="http://schemas.microsoft.com/office/drawing/2014/main" id="{6D0B03A4-1174-4371-8A6D-D33FC789B062}"/>
              </a:ext>
            </a:extLst>
          </p:cNvPr>
          <p:cNvSpPr>
            <a:spLocks noGrp="1"/>
          </p:cNvSpPr>
          <p:nvPr>
            <p:ph type="pic" sz="quarter" idx="11"/>
          </p:nvPr>
        </p:nvSpPr>
        <p:spPr/>
      </p:sp>
      <p:pic>
        <p:nvPicPr>
          <p:cNvPr id="9" name="Picture 8">
            <a:extLst>
              <a:ext uri="{FF2B5EF4-FFF2-40B4-BE49-F238E27FC236}">
                <a16:creationId xmlns:a16="http://schemas.microsoft.com/office/drawing/2014/main" id="{D56D5B7E-6A12-4A40-9BC7-CD41FDD948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46679" y="882261"/>
            <a:ext cx="3621321" cy="509347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9E93DCFF-8307-4729-BE57-F52CA9F166A0}"/>
              </a:ext>
            </a:extLst>
          </p:cNvPr>
          <p:cNvSpPr>
            <a:spLocks noGrp="1"/>
          </p:cNvSpPr>
          <p:nvPr>
            <p:ph type="ftr" sz="quarter" idx="12"/>
          </p:nvPr>
        </p:nvSpPr>
        <p:spPr/>
        <p:txBody>
          <a:bodyPr/>
          <a:lstStyle/>
          <a:p>
            <a:pPr defTabSz="457200">
              <a:spcBef>
                <a:spcPct val="20000"/>
              </a:spcBef>
              <a:defRPr/>
            </a:pPr>
            <a:r>
              <a:rPr lang="en-US"/>
              <a:t>© Thomas E. Patterson</a:t>
            </a:r>
            <a:endParaRPr lang="en-US" dirty="0"/>
          </a:p>
        </p:txBody>
      </p:sp>
    </p:spTree>
    <p:extLst>
      <p:ext uri="{BB962C8B-B14F-4D97-AF65-F5344CB8AC3E}">
        <p14:creationId xmlns:p14="http://schemas.microsoft.com/office/powerpoint/2010/main" val="1341031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3,  </a:t>
            </a:r>
          </a:p>
          <a:p>
            <a:pPr marL="0" indent="0" algn="ctr" defTabSz="457200">
              <a:spcBef>
                <a:spcPts val="1800"/>
              </a:spcBef>
              <a:spcAft>
                <a:spcPts val="0"/>
              </a:spcAft>
              <a:buNone/>
              <a:defRPr/>
            </a:pPr>
            <a:r>
              <a:rPr lang="en-US" altLang="en-US" sz="4400" b="1" dirty="0">
                <a:solidFill>
                  <a:srgbClr val="C00000"/>
                </a:solidFill>
                <a:latin typeface="Sanserif"/>
              </a:rPr>
              <a:t>Federalism</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53</a:t>
            </a:fld>
            <a:endParaRPr lang="en-US" dirty="0">
              <a:solidFill>
                <a:srgbClr val="000000"/>
              </a:solidFill>
              <a:latin typeface="Sanserif"/>
            </a:endParaRPr>
          </a:p>
        </p:txBody>
      </p:sp>
    </p:spTree>
    <p:extLst>
      <p:ext uri="{BB962C8B-B14F-4D97-AF65-F5344CB8AC3E}">
        <p14:creationId xmlns:p14="http://schemas.microsoft.com/office/powerpoint/2010/main" val="3177823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EA7F44-87CC-4E94-9D0A-5C67C3D4DCB4}"/>
              </a:ext>
            </a:extLst>
          </p:cNvPr>
          <p:cNvSpPr>
            <a:spLocks noGrp="1"/>
          </p:cNvSpPr>
          <p:nvPr>
            <p:ph type="title"/>
          </p:nvPr>
        </p:nvSpPr>
        <p:spPr/>
        <p:txBody>
          <a:bodyPr>
            <a:noAutofit/>
          </a:bodyPr>
          <a:lstStyle/>
          <a:p>
            <a:r>
              <a:rPr lang="en-US" sz="2800" b="1" dirty="0"/>
              <a:t>POLL: </a:t>
            </a:r>
            <a:r>
              <a:rPr lang="en-US" sz="2800" b="1" dirty="0">
                <a:solidFill>
                  <a:srgbClr val="C00000"/>
                </a:solidFill>
              </a:rPr>
              <a:t>During debate over ratification of Constitution, its supporters made all the arguments in favor of federalism except which one?</a:t>
            </a:r>
          </a:p>
        </p:txBody>
      </p:sp>
      <p:sp>
        <p:nvSpPr>
          <p:cNvPr id="9" name="Content Placeholder 8">
            <a:extLst>
              <a:ext uri="{FF2B5EF4-FFF2-40B4-BE49-F238E27FC236}">
                <a16:creationId xmlns:a16="http://schemas.microsoft.com/office/drawing/2014/main" id="{044EC3F2-778E-4F83-93D2-F70C336598ED}"/>
              </a:ext>
            </a:extLst>
          </p:cNvPr>
          <p:cNvSpPr>
            <a:spLocks noGrp="1"/>
          </p:cNvSpPr>
          <p:nvPr>
            <p:ph sz="quarter" idx="11"/>
          </p:nvPr>
        </p:nvSpPr>
        <p:spPr>
          <a:xfrm>
            <a:off x="1371600" y="1737360"/>
            <a:ext cx="9743440" cy="4511041"/>
          </a:xfrm>
        </p:spPr>
        <p:txBody>
          <a:bodyPr>
            <a:normAutofit/>
          </a:bodyPr>
          <a:lstStyle/>
          <a:p>
            <a:pPr marL="457200" indent="-457200">
              <a:buAutoNum type="arabicPeriod"/>
            </a:pPr>
            <a:r>
              <a:rPr lang="en-US" sz="2400" dirty="0"/>
              <a:t>That federalism would protect liberty by giving the people the option of turning to one level of government when their rights were infringed upon by the other.</a:t>
            </a:r>
          </a:p>
          <a:p>
            <a:pPr marL="457200" indent="-457200">
              <a:buAutoNum type="arabicPeriod"/>
            </a:pPr>
            <a:r>
              <a:rPr lang="en-US" sz="2400" dirty="0">
                <a:solidFill>
                  <a:srgbClr val="FF0000"/>
                </a:solidFill>
              </a:rPr>
              <a:t>That federalism was based on the principle that a smaller governing system is superior to a larger governing system.</a:t>
            </a:r>
          </a:p>
          <a:p>
            <a:pPr marL="457200" indent="-457200">
              <a:buAutoNum type="arabicPeriod"/>
            </a:pPr>
            <a:r>
              <a:rPr lang="en-US" sz="2400" dirty="0"/>
              <a:t>That federalism was a means of preserving the state governments.</a:t>
            </a:r>
          </a:p>
          <a:p>
            <a:pPr marL="457200" indent="-457200">
              <a:buAutoNum type="arabicPeriod"/>
            </a:pPr>
            <a:r>
              <a:rPr lang="en-US" sz="2400" dirty="0"/>
              <a:t>That federalism was a means of granting the national government the powers that were necessary to create a united country.</a:t>
            </a:r>
          </a:p>
          <a:p>
            <a:pPr marL="457200" indent="-457200">
              <a:buAutoNum type="arabicPeriod"/>
            </a:pPr>
            <a:r>
              <a:rPr lang="en-US" sz="2400" dirty="0"/>
              <a:t>That federalism was a form of government unlike that of other countries and that this feature was one of its strengths.</a:t>
            </a:r>
          </a:p>
          <a:p>
            <a:pPr marL="457200" indent="-457200">
              <a:buAutoNum type="arabicPeriod"/>
            </a:pPr>
            <a:endParaRPr lang="en-US" sz="2400" dirty="0"/>
          </a:p>
          <a:p>
            <a:pPr marL="457200" indent="-457200">
              <a:buAutoNum type="arabicPeriod"/>
            </a:pPr>
            <a:endParaRPr lang="en-US" sz="2400" dirty="0"/>
          </a:p>
        </p:txBody>
      </p:sp>
      <p:sp>
        <p:nvSpPr>
          <p:cNvPr id="7" name="Slide Number Placeholder 6">
            <a:extLst>
              <a:ext uri="{FF2B5EF4-FFF2-40B4-BE49-F238E27FC236}">
                <a16:creationId xmlns:a16="http://schemas.microsoft.com/office/drawing/2014/main" id="{665215E3-AD5C-45A9-B9B6-E69F7F1E037C}"/>
              </a:ext>
            </a:extLst>
          </p:cNvPr>
          <p:cNvSpPr>
            <a:spLocks noGrp="1"/>
          </p:cNvSpPr>
          <p:nvPr>
            <p:ph type="sldNum" sz="quarter" idx="10"/>
          </p:nvPr>
        </p:nvSpPr>
        <p:spPr/>
        <p:txBody>
          <a:bodyPr>
            <a:normAutofit lnSpcReduction="10000"/>
          </a:bodyPr>
          <a:lstStyle/>
          <a:p>
            <a:fld id="{68151E55-6873-49E2-B8D5-2F265E6F1973}" type="slidenum">
              <a:rPr lang="en-US" smtClean="0"/>
              <a:t>54</a:t>
            </a:fld>
            <a:endParaRPr lang="en-US" dirty="0"/>
          </a:p>
        </p:txBody>
      </p:sp>
      <p:sp>
        <p:nvSpPr>
          <p:cNvPr id="12" name="Footer Placeholder 3">
            <a:extLst>
              <a:ext uri="{FF2B5EF4-FFF2-40B4-BE49-F238E27FC236}">
                <a16:creationId xmlns:a16="http://schemas.microsoft.com/office/drawing/2014/main" id="{1F74E438-DD2B-4F5E-B8E2-5FE019413F93}"/>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401339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140D6-5A76-468D-8440-9CB3A2D0DDBC}"/>
              </a:ext>
            </a:extLst>
          </p:cNvPr>
          <p:cNvSpPr>
            <a:spLocks noGrp="1"/>
          </p:cNvSpPr>
          <p:nvPr>
            <p:ph type="title"/>
          </p:nvPr>
        </p:nvSpPr>
        <p:spPr/>
        <p:txBody>
          <a:bodyPr>
            <a:normAutofit/>
          </a:bodyPr>
          <a:lstStyle/>
          <a:p>
            <a:pPr algn="ctr"/>
            <a:r>
              <a:rPr lang="en-US" sz="3600" dirty="0">
                <a:solidFill>
                  <a:srgbClr val="C00000"/>
                </a:solidFill>
              </a:rPr>
              <a:t>Why Federalism?</a:t>
            </a:r>
          </a:p>
        </p:txBody>
      </p:sp>
      <p:sp>
        <p:nvSpPr>
          <p:cNvPr id="9" name="Content Placeholder 8">
            <a:extLst>
              <a:ext uri="{FF2B5EF4-FFF2-40B4-BE49-F238E27FC236}">
                <a16:creationId xmlns:a16="http://schemas.microsoft.com/office/drawing/2014/main" id="{7FB3E6DE-AC77-44C4-9A0C-72DC680208B3}"/>
              </a:ext>
            </a:extLst>
          </p:cNvPr>
          <p:cNvSpPr>
            <a:spLocks noGrp="1"/>
          </p:cNvSpPr>
          <p:nvPr>
            <p:ph sz="quarter" idx="11"/>
          </p:nvPr>
        </p:nvSpPr>
        <p:spPr>
          <a:xfrm>
            <a:off x="1209675" y="1516698"/>
            <a:ext cx="9991726" cy="4731703"/>
          </a:xfrm>
        </p:spPr>
        <p:txBody>
          <a:bodyPr>
            <a:normAutofit lnSpcReduction="10000"/>
          </a:bodyPr>
          <a:lstStyle/>
          <a:p>
            <a:r>
              <a:rPr lang="en-US" dirty="0"/>
              <a:t>Federalism was a new form of government – it divided sovereignty (final governing authority) between a national government and the state governments. Other countries at the time had unitary governments – sovereignty was vested solely in the national government.</a:t>
            </a:r>
          </a:p>
          <a:p>
            <a:r>
              <a:rPr lang="en-US" dirty="0"/>
              <a:t>Adoption of a unitary government was politically unthinkable – the states already existed and would have not consented to a government that completely took away their authority.</a:t>
            </a:r>
          </a:p>
          <a:p>
            <a:r>
              <a:rPr lang="en-US" dirty="0"/>
              <a:t>Yet, as the Articles of Confederation had revealed, the country was ungovernable without a national government with authority over areas such as national defense and interstate commerce.</a:t>
            </a:r>
          </a:p>
          <a:p>
            <a:r>
              <a:rPr lang="en-US" dirty="0"/>
              <a:t>The Framers argued that federalism was superior to the unitary form because it created a check on the power of government (system of checks and balances) – if one level of government infringed on people’s rights, they could appeal to the other level to protect their rights.</a:t>
            </a:r>
          </a:p>
          <a:p>
            <a:endParaRPr lang="en-US" dirty="0"/>
          </a:p>
          <a:p>
            <a:endParaRPr lang="en-US" dirty="0"/>
          </a:p>
        </p:txBody>
      </p:sp>
      <p:sp>
        <p:nvSpPr>
          <p:cNvPr id="7" name="Slide Number Placeholder 6">
            <a:extLst>
              <a:ext uri="{FF2B5EF4-FFF2-40B4-BE49-F238E27FC236}">
                <a16:creationId xmlns:a16="http://schemas.microsoft.com/office/drawing/2014/main" id="{963FC3E5-8ECF-48EE-B148-FAA1B415FDD4}"/>
              </a:ext>
            </a:extLst>
          </p:cNvPr>
          <p:cNvSpPr>
            <a:spLocks noGrp="1"/>
          </p:cNvSpPr>
          <p:nvPr>
            <p:ph type="sldNum" sz="quarter" idx="10"/>
          </p:nvPr>
        </p:nvSpPr>
        <p:spPr/>
        <p:txBody>
          <a:bodyPr>
            <a:normAutofit lnSpcReduction="10000"/>
          </a:bodyPr>
          <a:lstStyle/>
          <a:p>
            <a:fld id="{68151E55-6873-49E2-B8D5-2F265E6F1973}" type="slidenum">
              <a:rPr lang="en-US" smtClean="0"/>
              <a:t>55</a:t>
            </a:fld>
            <a:endParaRPr lang="en-US" dirty="0"/>
          </a:p>
        </p:txBody>
      </p:sp>
      <p:sp>
        <p:nvSpPr>
          <p:cNvPr id="12" name="Footer Placeholder 3">
            <a:extLst>
              <a:ext uri="{FF2B5EF4-FFF2-40B4-BE49-F238E27FC236}">
                <a16:creationId xmlns:a16="http://schemas.microsoft.com/office/drawing/2014/main" id="{95AD90F8-80B6-4232-A206-BAF8281A004C}"/>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274507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F7BF80-0928-4E71-A7D2-68D2943804E7}"/>
              </a:ext>
            </a:extLst>
          </p:cNvPr>
          <p:cNvSpPr>
            <a:spLocks noGrp="1"/>
          </p:cNvSpPr>
          <p:nvPr>
            <p:ph type="title"/>
          </p:nvPr>
        </p:nvSpPr>
        <p:spPr/>
        <p:txBody>
          <a:bodyPr>
            <a:normAutofit/>
          </a:bodyPr>
          <a:lstStyle/>
          <a:p>
            <a:pPr algn="ctr"/>
            <a:r>
              <a:rPr lang="en-US" sz="3200" b="1" dirty="0">
                <a:solidFill>
                  <a:srgbClr val="C00000"/>
                </a:solidFill>
              </a:rPr>
              <a:t>What the Framers Said about Size of Government</a:t>
            </a:r>
          </a:p>
        </p:txBody>
      </p:sp>
      <p:sp>
        <p:nvSpPr>
          <p:cNvPr id="9" name="Content Placeholder 8">
            <a:extLst>
              <a:ext uri="{FF2B5EF4-FFF2-40B4-BE49-F238E27FC236}">
                <a16:creationId xmlns:a16="http://schemas.microsoft.com/office/drawing/2014/main" id="{9F7CFA83-DC45-4A7A-8EFF-B7637B7271E6}"/>
              </a:ext>
            </a:extLst>
          </p:cNvPr>
          <p:cNvSpPr>
            <a:spLocks noGrp="1"/>
          </p:cNvSpPr>
          <p:nvPr>
            <p:ph sz="quarter" idx="11"/>
          </p:nvPr>
        </p:nvSpPr>
        <p:spPr>
          <a:xfrm>
            <a:off x="355600" y="1585277"/>
            <a:ext cx="11186160" cy="4956811"/>
          </a:xfrm>
        </p:spPr>
        <p:txBody>
          <a:bodyPr>
            <a:normAutofit lnSpcReduction="10000"/>
          </a:bodyPr>
          <a:lstStyle/>
          <a:p>
            <a:r>
              <a:rPr lang="en-US" b="1" dirty="0"/>
              <a:t>The Framers of the Constitution rejected the notion that smaller government is inherently superior to larger government.</a:t>
            </a:r>
          </a:p>
          <a:p>
            <a:r>
              <a:rPr lang="en-US" dirty="0"/>
              <a:t>The argument is stated most clearly in James Madison’s </a:t>
            </a:r>
            <a:r>
              <a:rPr lang="en-US" i="1" dirty="0"/>
              <a:t>Federalist No.10</a:t>
            </a:r>
            <a:r>
              <a:rPr lang="en-US" dirty="0"/>
              <a:t>.</a:t>
            </a:r>
          </a:p>
          <a:p>
            <a:r>
              <a:rPr lang="en-US" dirty="0"/>
              <a:t>Madison argued that the question of effective government is a question of the diversity of groups within a governing system.</a:t>
            </a:r>
          </a:p>
          <a:p>
            <a:r>
              <a:rPr lang="en-US" b="1" dirty="0"/>
              <a:t>If one group is dominant, </a:t>
            </a:r>
            <a:r>
              <a:rPr lang="en-US" dirty="0"/>
              <a:t>the danger is that it will use government power to promote its rights and interests at the expense of the rights and interests of all other groups.</a:t>
            </a:r>
          </a:p>
          <a:p>
            <a:r>
              <a:rPr lang="en-US" b="1" dirty="0"/>
              <a:t>On the other hand, if no group is dominant, </a:t>
            </a:r>
            <a:r>
              <a:rPr lang="en-US" dirty="0"/>
              <a:t>then groups will have to compromise in order to govern, which will serve the interests of the many.</a:t>
            </a:r>
          </a:p>
          <a:p>
            <a:r>
              <a:rPr lang="en-US" dirty="0"/>
              <a:t>From there, Madison noted that a larger government (the nation as whole) would be more likely to have a diversity of groups than would a smaller government (an individual state) and, consequently, would be more likely to protect and promote the rights and interests of the many.</a:t>
            </a:r>
          </a:p>
          <a:p>
            <a:r>
              <a:rPr lang="en-US" i="1" dirty="0"/>
              <a:t>	“Extend the sphere,” Madison wrote, “and you take in a greater variety of interests 	and parties; you make it less probable that a majority of the whole will have a 	common motive to invade the rights of other citizens.”</a:t>
            </a:r>
          </a:p>
        </p:txBody>
      </p:sp>
      <p:sp>
        <p:nvSpPr>
          <p:cNvPr id="7" name="Slide Number Placeholder 6">
            <a:extLst>
              <a:ext uri="{FF2B5EF4-FFF2-40B4-BE49-F238E27FC236}">
                <a16:creationId xmlns:a16="http://schemas.microsoft.com/office/drawing/2014/main" id="{C20A643F-666C-4EB0-9527-BC298182AAA8}"/>
              </a:ext>
            </a:extLst>
          </p:cNvPr>
          <p:cNvSpPr>
            <a:spLocks noGrp="1"/>
          </p:cNvSpPr>
          <p:nvPr>
            <p:ph type="sldNum" sz="quarter" idx="10"/>
          </p:nvPr>
        </p:nvSpPr>
        <p:spPr/>
        <p:txBody>
          <a:bodyPr>
            <a:normAutofit lnSpcReduction="10000"/>
          </a:bodyPr>
          <a:lstStyle/>
          <a:p>
            <a:fld id="{68151E55-6873-49E2-B8D5-2F265E6F1973}" type="slidenum">
              <a:rPr lang="en-US" smtClean="0"/>
              <a:t>56</a:t>
            </a:fld>
            <a:endParaRPr lang="en-US" dirty="0"/>
          </a:p>
        </p:txBody>
      </p:sp>
      <p:sp>
        <p:nvSpPr>
          <p:cNvPr id="6" name="Footer Placeholder 3">
            <a:extLst>
              <a:ext uri="{FF2B5EF4-FFF2-40B4-BE49-F238E27FC236}">
                <a16:creationId xmlns:a16="http://schemas.microsoft.com/office/drawing/2014/main" id="{824478A6-0287-48D0-BBFB-03D344C37620}"/>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20680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21861B-82E4-4FA6-8352-233F0EFFC1EC}"/>
              </a:ext>
            </a:extLst>
          </p:cNvPr>
          <p:cNvSpPr>
            <a:spLocks noGrp="1"/>
          </p:cNvSpPr>
          <p:nvPr>
            <p:ph type="title"/>
          </p:nvPr>
        </p:nvSpPr>
        <p:spPr>
          <a:xfrm>
            <a:off x="457200" y="315911"/>
            <a:ext cx="11277600" cy="667501"/>
          </a:xfrm>
        </p:spPr>
        <p:txBody>
          <a:bodyPr>
            <a:normAutofit fontScale="90000"/>
          </a:bodyPr>
          <a:lstStyle/>
          <a:p>
            <a:r>
              <a:rPr lang="en-US" sz="3600" b="1" dirty="0">
                <a:solidFill>
                  <a:srgbClr val="C00000"/>
                </a:solidFill>
              </a:rPr>
              <a:t>NOTE TO INSTRUCTOR</a:t>
            </a:r>
            <a:br>
              <a:rPr lang="en-US" dirty="0">
                <a:solidFill>
                  <a:srgbClr val="C00000"/>
                </a:solidFill>
              </a:rPr>
            </a:br>
            <a:endParaRPr lang="en-US" dirty="0">
              <a:solidFill>
                <a:srgbClr val="C00000"/>
              </a:solidFill>
            </a:endParaRPr>
          </a:p>
        </p:txBody>
      </p:sp>
      <p:sp>
        <p:nvSpPr>
          <p:cNvPr id="9" name="Content Placeholder 8">
            <a:extLst>
              <a:ext uri="{FF2B5EF4-FFF2-40B4-BE49-F238E27FC236}">
                <a16:creationId xmlns:a16="http://schemas.microsoft.com/office/drawing/2014/main" id="{D2D18780-748E-4534-8596-2A00F232EFB9}"/>
              </a:ext>
            </a:extLst>
          </p:cNvPr>
          <p:cNvSpPr>
            <a:spLocks noGrp="1"/>
          </p:cNvSpPr>
          <p:nvPr>
            <p:ph sz="quarter" idx="11"/>
          </p:nvPr>
        </p:nvSpPr>
        <p:spPr>
          <a:xfrm>
            <a:off x="457200" y="1659573"/>
            <a:ext cx="11277600" cy="4588828"/>
          </a:xfrm>
        </p:spPr>
        <p:txBody>
          <a:bodyPr/>
          <a:lstStyle/>
          <a:p>
            <a:r>
              <a:rPr lang="en-US" dirty="0"/>
              <a:t>At this point, you could consider asking the class whether US history has borne out Madison’s argument.</a:t>
            </a:r>
          </a:p>
          <a:p>
            <a:endParaRPr lang="en-US" dirty="0"/>
          </a:p>
          <a:p>
            <a:r>
              <a:rPr lang="en-US" dirty="0"/>
              <a:t>If you do so, students might be expected to cite slavery and the Jim Crow era as examples where a white majority at the state level trampled on the rights and interests of the black minority. What students might say about more recent developments is less certain.</a:t>
            </a:r>
          </a:p>
          <a:p>
            <a:endParaRPr lang="en-US" dirty="0"/>
          </a:p>
          <a:p>
            <a:endParaRPr lang="en-US" dirty="0"/>
          </a:p>
        </p:txBody>
      </p:sp>
      <p:sp>
        <p:nvSpPr>
          <p:cNvPr id="7" name="Slide Number Placeholder 6">
            <a:extLst>
              <a:ext uri="{FF2B5EF4-FFF2-40B4-BE49-F238E27FC236}">
                <a16:creationId xmlns:a16="http://schemas.microsoft.com/office/drawing/2014/main" id="{9FEFA3D4-5BD2-4272-9269-85AC86403BB1}"/>
              </a:ext>
            </a:extLst>
          </p:cNvPr>
          <p:cNvSpPr>
            <a:spLocks noGrp="1"/>
          </p:cNvSpPr>
          <p:nvPr>
            <p:ph type="sldNum" sz="quarter" idx="10"/>
          </p:nvPr>
        </p:nvSpPr>
        <p:spPr/>
        <p:txBody>
          <a:bodyPr>
            <a:normAutofit lnSpcReduction="10000"/>
          </a:bodyPr>
          <a:lstStyle/>
          <a:p>
            <a:fld id="{68151E55-6873-49E2-B8D5-2F265E6F1973}" type="slidenum">
              <a:rPr lang="en-US" smtClean="0"/>
              <a:t>57</a:t>
            </a:fld>
            <a:endParaRPr lang="en-US" dirty="0"/>
          </a:p>
        </p:txBody>
      </p:sp>
      <p:sp>
        <p:nvSpPr>
          <p:cNvPr id="12" name="Footer Placeholder 3">
            <a:extLst>
              <a:ext uri="{FF2B5EF4-FFF2-40B4-BE49-F238E27FC236}">
                <a16:creationId xmlns:a16="http://schemas.microsoft.com/office/drawing/2014/main" id="{16C812A0-8292-4A25-A9EE-3A85510426B4}"/>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662553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3,  </a:t>
            </a:r>
          </a:p>
          <a:p>
            <a:pPr marL="0" indent="0" algn="ctr" defTabSz="457200">
              <a:spcBef>
                <a:spcPts val="1800"/>
              </a:spcBef>
              <a:spcAft>
                <a:spcPts val="0"/>
              </a:spcAft>
              <a:buNone/>
              <a:defRPr/>
            </a:pPr>
            <a:r>
              <a:rPr lang="en-US" altLang="en-US" sz="4400" b="1" dirty="0">
                <a:solidFill>
                  <a:srgbClr val="C00000"/>
                </a:solidFill>
                <a:latin typeface="Sanserif"/>
              </a:rPr>
              <a:t>Federalism</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58</a:t>
            </a:fld>
            <a:endParaRPr lang="en-US" dirty="0">
              <a:solidFill>
                <a:srgbClr val="000000"/>
              </a:solidFill>
              <a:latin typeface="Sanserif"/>
            </a:endParaRPr>
          </a:p>
        </p:txBody>
      </p:sp>
    </p:spTree>
    <p:extLst>
      <p:ext uri="{BB962C8B-B14F-4D97-AF65-F5344CB8AC3E}">
        <p14:creationId xmlns:p14="http://schemas.microsoft.com/office/powerpoint/2010/main" val="2528356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EDC883-18DB-4491-82E3-F1C0C7D37B57}"/>
              </a:ext>
            </a:extLst>
          </p:cNvPr>
          <p:cNvSpPr>
            <a:spLocks noGrp="1"/>
          </p:cNvSpPr>
          <p:nvPr>
            <p:ph type="title"/>
          </p:nvPr>
        </p:nvSpPr>
        <p:spPr>
          <a:xfrm>
            <a:off x="457200" y="95251"/>
            <a:ext cx="11277600" cy="888162"/>
          </a:xfrm>
        </p:spPr>
        <p:txBody>
          <a:bodyPr>
            <a:normAutofit fontScale="90000"/>
          </a:bodyPr>
          <a:lstStyle/>
          <a:p>
            <a:r>
              <a:rPr lang="en-US" sz="2800" b="1" dirty="0"/>
              <a:t>POLL: </a:t>
            </a:r>
            <a:r>
              <a:rPr lang="en-US" sz="2800" b="1" dirty="0">
                <a:solidFill>
                  <a:srgbClr val="C00000"/>
                </a:solidFill>
              </a:rPr>
              <a:t>Which statement about the historical evolution of federalism is inaccurate?</a:t>
            </a:r>
          </a:p>
        </p:txBody>
      </p:sp>
      <p:sp>
        <p:nvSpPr>
          <p:cNvPr id="9" name="Content Placeholder 8">
            <a:extLst>
              <a:ext uri="{FF2B5EF4-FFF2-40B4-BE49-F238E27FC236}">
                <a16:creationId xmlns:a16="http://schemas.microsoft.com/office/drawing/2014/main" id="{E7407119-9463-4398-87AD-E1016414E410}"/>
              </a:ext>
            </a:extLst>
          </p:cNvPr>
          <p:cNvSpPr>
            <a:spLocks noGrp="1"/>
          </p:cNvSpPr>
          <p:nvPr>
            <p:ph sz="quarter" idx="11"/>
          </p:nvPr>
        </p:nvSpPr>
        <p:spPr>
          <a:xfrm>
            <a:off x="802640" y="1788160"/>
            <a:ext cx="10576561" cy="4640422"/>
          </a:xfrm>
        </p:spPr>
        <p:txBody>
          <a:bodyPr>
            <a:normAutofit lnSpcReduction="10000"/>
          </a:bodyPr>
          <a:lstStyle/>
          <a:p>
            <a:pPr marL="457200" indent="-457200">
              <a:buAutoNum type="arabicPeriod"/>
            </a:pPr>
            <a:r>
              <a:rPr lang="en-US" dirty="0">
                <a:solidFill>
                  <a:srgbClr val="FF0000"/>
                </a:solidFill>
              </a:rPr>
              <a:t>In the first decades after the writing of the Constitution, the states struggled to retain their authority against aggressive encroachment by the national government.</a:t>
            </a:r>
          </a:p>
          <a:p>
            <a:pPr marL="457200" indent="-457200">
              <a:buAutoNum type="arabicPeriod"/>
            </a:pPr>
            <a:r>
              <a:rPr lang="en-US" dirty="0"/>
              <a:t>The Civil War established the principle that national authority is binding on the states.</a:t>
            </a:r>
          </a:p>
          <a:p>
            <a:pPr marL="457200" indent="-457200">
              <a:buAutoNum type="arabicPeriod"/>
            </a:pPr>
            <a:r>
              <a:rPr lang="en-US" dirty="0"/>
              <a:t>Although constitutional amendments ratified after the Civil War protected the rights of newly freed slaves from action by the states, the Supreme Court refused to enforce them when states violated these rights.</a:t>
            </a:r>
          </a:p>
          <a:p>
            <a:pPr marL="457200" indent="-457200">
              <a:buAutoNum type="arabicPeriod"/>
            </a:pPr>
            <a:r>
              <a:rPr lang="en-US" dirty="0"/>
              <a:t>The Industrial Revolution, which was fully underway in the late 1800s, created a need for business regulation but the Supreme Court effectively blocked </a:t>
            </a:r>
            <a:r>
              <a:rPr lang="en-US" u="sng" dirty="0"/>
              <a:t>the national government </a:t>
            </a:r>
            <a:r>
              <a:rPr lang="en-US" dirty="0"/>
              <a:t>from regulating business activity.</a:t>
            </a:r>
          </a:p>
          <a:p>
            <a:pPr marL="457200" indent="-457200">
              <a:buFont typeface="Arial" panose="020B0604020202020204" pitchFamily="34" charset="0"/>
              <a:buAutoNum type="arabicPeriod"/>
            </a:pPr>
            <a:r>
              <a:rPr lang="en-US" dirty="0"/>
              <a:t>The Industrial Revolution, which was fully underway in the late 1800s, created a need for business regulation but the Supreme Court effectively blocked </a:t>
            </a:r>
            <a:r>
              <a:rPr lang="en-US" u="sng" dirty="0"/>
              <a:t>the state governments </a:t>
            </a:r>
            <a:r>
              <a:rPr lang="en-US" dirty="0"/>
              <a:t>from regulating business activity.</a:t>
            </a:r>
          </a:p>
          <a:p>
            <a:pPr marL="457200" indent="-457200">
              <a:buFont typeface="Arial" panose="020B0604020202020204" pitchFamily="34" charset="0"/>
              <a:buAutoNum type="arabicPeriod"/>
            </a:pPr>
            <a:r>
              <a:rPr lang="en-US" dirty="0"/>
              <a:t>During the Great Depression era, the Supreme Court finally granted Congress expansive commerce and spending powers. </a:t>
            </a:r>
          </a:p>
          <a:p>
            <a:pPr marL="457200" indent="-457200">
              <a:buAutoNum type="arabicPeriod"/>
            </a:pPr>
            <a:endParaRPr lang="en-US" dirty="0"/>
          </a:p>
          <a:p>
            <a:pPr marL="457200" indent="-457200">
              <a:buAutoNum type="arabicPeriod"/>
            </a:pPr>
            <a:endParaRPr lang="en-US" dirty="0"/>
          </a:p>
        </p:txBody>
      </p:sp>
      <p:sp>
        <p:nvSpPr>
          <p:cNvPr id="7" name="Slide Number Placeholder 6">
            <a:extLst>
              <a:ext uri="{FF2B5EF4-FFF2-40B4-BE49-F238E27FC236}">
                <a16:creationId xmlns:a16="http://schemas.microsoft.com/office/drawing/2014/main" id="{22604B1B-224D-4209-A3A7-56875F0F2CDC}"/>
              </a:ext>
            </a:extLst>
          </p:cNvPr>
          <p:cNvSpPr>
            <a:spLocks noGrp="1"/>
          </p:cNvSpPr>
          <p:nvPr>
            <p:ph type="sldNum" sz="quarter" idx="10"/>
          </p:nvPr>
        </p:nvSpPr>
        <p:spPr/>
        <p:txBody>
          <a:bodyPr>
            <a:normAutofit lnSpcReduction="10000"/>
          </a:bodyPr>
          <a:lstStyle/>
          <a:p>
            <a:fld id="{68151E55-6873-49E2-B8D5-2F265E6F1973}" type="slidenum">
              <a:rPr lang="en-US" smtClean="0"/>
              <a:t>59</a:t>
            </a:fld>
            <a:endParaRPr lang="en-US" dirty="0"/>
          </a:p>
        </p:txBody>
      </p:sp>
      <p:sp>
        <p:nvSpPr>
          <p:cNvPr id="12" name="Footer Placeholder 3">
            <a:extLst>
              <a:ext uri="{FF2B5EF4-FFF2-40B4-BE49-F238E27FC236}">
                <a16:creationId xmlns:a16="http://schemas.microsoft.com/office/drawing/2014/main" id="{264766BF-925B-4F6C-824E-FDB4A1709895}"/>
              </a:ext>
            </a:extLst>
          </p:cNvPr>
          <p:cNvSpPr txBox="1">
            <a:spLocks/>
          </p:cNvSpPr>
          <p:nvPr/>
        </p:nvSpPr>
        <p:spPr>
          <a:xfrm>
            <a:off x="711200" y="6614160"/>
            <a:ext cx="1503678" cy="22815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45661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5876" y="290500"/>
            <a:ext cx="8464924" cy="944015"/>
          </a:xfrm>
        </p:spPr>
        <p:txBody>
          <a:bodyPr>
            <a:noAutofit/>
          </a:bodyPr>
          <a:lstStyle/>
          <a:p>
            <a:r>
              <a:rPr lang="en-US" sz="2800" dirty="0">
                <a:solidFill>
                  <a:srgbClr val="C00000"/>
                </a:solidFill>
              </a:rPr>
              <a:t>Using Poll Everywhere in the Classroom – </a:t>
            </a:r>
            <a:br>
              <a:rPr lang="en-US" sz="2800" dirty="0">
                <a:solidFill>
                  <a:srgbClr val="C00000"/>
                </a:solidFill>
              </a:rPr>
            </a:br>
            <a:r>
              <a:rPr lang="en-US" sz="2800" dirty="0">
                <a:solidFill>
                  <a:srgbClr val="C00000"/>
                </a:solidFill>
              </a:rPr>
              <a:t>Suggestion 3</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658915" y="1629189"/>
            <a:ext cx="10638845" cy="4724400"/>
          </a:xfrm>
        </p:spPr>
        <p:txBody>
          <a:bodyPr>
            <a:noAutofit/>
          </a:bodyPr>
          <a:lstStyle/>
          <a:p>
            <a:r>
              <a:rPr lang="en-US" sz="1800" dirty="0"/>
              <a:t>Poll Everywhere can be used as the starting point for an in-class debate. In such cases, there is no presumption that one of the alternatives is better than the other. Citizens can reasonably hold different opinions on issues of policy, such as gun control. What can be asked of students is that they have thoughtful opinions, which </a:t>
            </a:r>
            <a:r>
              <a:rPr lang="en-US" sz="1800" dirty="0" err="1"/>
              <a:t>differfrom</a:t>
            </a:r>
            <a:r>
              <a:rPr lang="en-US" sz="1800" dirty="0"/>
              <a:t> opinions based on misinformation, prejudice, conspiracy theories, and the like.</a:t>
            </a:r>
          </a:p>
          <a:p>
            <a:r>
              <a:rPr lang="en-US" sz="1800" dirty="0"/>
              <a:t>1. Present the Poll Everywhere slide (for example, “Do you favor stronger gun control?) and give students time to evaluate the alternatives and register their opinion</a:t>
            </a:r>
          </a:p>
          <a:p>
            <a:r>
              <a:rPr lang="en-US" sz="1800" dirty="0"/>
              <a:t>2. Invite students to argue on behalf of their position and rebut the arguments of those who hold the opposing opinion.</a:t>
            </a:r>
          </a:p>
          <a:p>
            <a:r>
              <a:rPr lang="en-US" sz="1800" dirty="0"/>
              <a:t>3. After several students have expressed their view, repoll the question and display the new distribution of opinion. Ask those who changed their opinion to say why – what did they hear during the debate that was persuasive.</a:t>
            </a:r>
          </a:p>
          <a:p>
            <a:r>
              <a:rPr lang="en-US" sz="1800" dirty="0"/>
              <a:t>4. (optional slide after the student debate) Using date from a national opinion poll, show how the American public divides on the debate issue. If the student distribution differs marked from national or state poll, ask students why their opinions might differ from those of the larger public.</a:t>
            </a:r>
          </a:p>
          <a:p>
            <a:r>
              <a:rPr lang="en-US" sz="1800" b="1" dirty="0"/>
              <a:t>NOTE:</a:t>
            </a:r>
            <a:r>
              <a:rPr lang="en-US" sz="1800" dirty="0"/>
              <a:t> Debate use of Poll Everywhere usually works best if done toward end of the class hour. That way, the debate’s length can be extended or cut to fit available time. </a:t>
            </a:r>
          </a:p>
          <a:p>
            <a:endParaRPr lang="en-US" sz="1800" dirty="0"/>
          </a:p>
        </p:txBody>
      </p:sp>
      <p:sp>
        <p:nvSpPr>
          <p:cNvPr id="4" name="Footer Placeholder 3">
            <a:extLst>
              <a:ext uri="{FF2B5EF4-FFF2-40B4-BE49-F238E27FC236}">
                <a16:creationId xmlns:a16="http://schemas.microsoft.com/office/drawing/2014/main" id="{4D05CEB6-435A-4ED2-AF7E-A37785D54147}"/>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02E0A00-7DF3-4D0A-8516-969B0CA9164F}"/>
              </a:ext>
            </a:extLst>
          </p:cNvPr>
          <p:cNvSpPr>
            <a:spLocks noGrp="1"/>
          </p:cNvSpPr>
          <p:nvPr>
            <p:ph type="sldNum" sz="quarter" idx="12"/>
          </p:nvPr>
        </p:nvSpPr>
        <p:spPr/>
        <p:txBody>
          <a:bodyPr>
            <a:normAutofit lnSpcReduction="10000"/>
          </a:bodyPr>
          <a:lstStyle/>
          <a:p>
            <a:fld id="{F0C94032-CD4C-4C25-B0C2-CEC720522D92}" type="slidenum">
              <a:rPr kumimoji="0" lang="en-US" smtClean="0"/>
              <a:pPr/>
              <a:t>6</a:t>
            </a:fld>
            <a:endParaRPr kumimoji="0" lang="en-US" dirty="0">
              <a:solidFill>
                <a:srgbClr val="FFFFFF"/>
              </a:solidFill>
            </a:endParaRPr>
          </a:p>
        </p:txBody>
      </p:sp>
    </p:spTree>
    <p:extLst>
      <p:ext uri="{BB962C8B-B14F-4D97-AF65-F5344CB8AC3E}">
        <p14:creationId xmlns:p14="http://schemas.microsoft.com/office/powerpoint/2010/main" val="350079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F2C72C-C9DC-46F4-97AC-13F0829B4EAC}"/>
              </a:ext>
            </a:extLst>
          </p:cNvPr>
          <p:cNvSpPr>
            <a:spLocks noGrp="1"/>
          </p:cNvSpPr>
          <p:nvPr>
            <p:ph type="title"/>
          </p:nvPr>
        </p:nvSpPr>
        <p:spPr/>
        <p:txBody>
          <a:bodyPr>
            <a:normAutofit/>
          </a:bodyPr>
          <a:lstStyle/>
          <a:p>
            <a:pPr algn="ctr"/>
            <a:r>
              <a:rPr lang="en-US" sz="3600" dirty="0">
                <a:solidFill>
                  <a:srgbClr val="C00000"/>
                </a:solidFill>
              </a:rPr>
              <a:t>Federalism’s Earliest Decades</a:t>
            </a:r>
          </a:p>
        </p:txBody>
      </p:sp>
      <p:sp>
        <p:nvSpPr>
          <p:cNvPr id="9" name="Content Placeholder 8">
            <a:extLst>
              <a:ext uri="{FF2B5EF4-FFF2-40B4-BE49-F238E27FC236}">
                <a16:creationId xmlns:a16="http://schemas.microsoft.com/office/drawing/2014/main" id="{24791B13-EE54-4850-A1C2-A26D67D864EC}"/>
              </a:ext>
            </a:extLst>
          </p:cNvPr>
          <p:cNvSpPr>
            <a:spLocks noGrp="1"/>
          </p:cNvSpPr>
          <p:nvPr>
            <p:ph sz="quarter" idx="11"/>
          </p:nvPr>
        </p:nvSpPr>
        <p:spPr>
          <a:xfrm>
            <a:off x="1422400" y="2153920"/>
            <a:ext cx="8961120" cy="4094481"/>
          </a:xfrm>
        </p:spPr>
        <p:txBody>
          <a:bodyPr>
            <a:noAutofit/>
          </a:bodyPr>
          <a:lstStyle/>
          <a:p>
            <a:r>
              <a:rPr lang="en-US" sz="2400" dirty="0"/>
              <a:t>During the first decades under the U.S. Constitution, the overriding question of federalism was whether the national government would establish itself as a viable governing entity.</a:t>
            </a:r>
          </a:p>
          <a:p>
            <a:r>
              <a:rPr lang="en-US" sz="2400" dirty="0"/>
              <a:t>The states existed before the national government was formed, and states often resisted federal policy that ran counter to their interests.</a:t>
            </a:r>
          </a:p>
          <a:p>
            <a:r>
              <a:rPr lang="en-US" sz="2400" dirty="0"/>
              <a:t>The primary source of tension between the states was slavery. That tension was not resolved peacefully, and the ensuing Civil War could have resulted in the dissolution of the national government. The Civil War’s outcome finally settled the question of whether the national government would have the authority required to mold a nation,</a:t>
            </a:r>
          </a:p>
        </p:txBody>
      </p:sp>
      <p:sp>
        <p:nvSpPr>
          <p:cNvPr id="7" name="Slide Number Placeholder 6">
            <a:extLst>
              <a:ext uri="{FF2B5EF4-FFF2-40B4-BE49-F238E27FC236}">
                <a16:creationId xmlns:a16="http://schemas.microsoft.com/office/drawing/2014/main" id="{0EAC2015-3A5D-4B2E-A289-2BF9BFDE444D}"/>
              </a:ext>
            </a:extLst>
          </p:cNvPr>
          <p:cNvSpPr>
            <a:spLocks noGrp="1"/>
          </p:cNvSpPr>
          <p:nvPr>
            <p:ph type="sldNum" sz="quarter" idx="10"/>
          </p:nvPr>
        </p:nvSpPr>
        <p:spPr/>
        <p:txBody>
          <a:bodyPr>
            <a:normAutofit lnSpcReduction="10000"/>
          </a:bodyPr>
          <a:lstStyle/>
          <a:p>
            <a:fld id="{68151E55-6873-49E2-B8D5-2F265E6F1973}" type="slidenum">
              <a:rPr lang="en-US" smtClean="0"/>
              <a:t>60</a:t>
            </a:fld>
            <a:endParaRPr lang="en-US" dirty="0"/>
          </a:p>
        </p:txBody>
      </p:sp>
      <p:sp>
        <p:nvSpPr>
          <p:cNvPr id="12" name="Footer Placeholder 3">
            <a:extLst>
              <a:ext uri="{FF2B5EF4-FFF2-40B4-BE49-F238E27FC236}">
                <a16:creationId xmlns:a16="http://schemas.microsoft.com/office/drawing/2014/main" id="{6540E0FD-6D16-401B-8CDA-14D03EB07FC5}"/>
              </a:ext>
            </a:extLst>
          </p:cNvPr>
          <p:cNvSpPr txBox="1">
            <a:spLocks/>
          </p:cNvSpPr>
          <p:nvPr/>
        </p:nvSpPr>
        <p:spPr>
          <a:xfrm>
            <a:off x="711200" y="6553200"/>
            <a:ext cx="1503678" cy="289120"/>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1034945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451A32-8BB6-43D0-ABD2-8910F0D92946}"/>
              </a:ext>
            </a:extLst>
          </p:cNvPr>
          <p:cNvSpPr>
            <a:spLocks noGrp="1"/>
          </p:cNvSpPr>
          <p:nvPr>
            <p:ph type="title"/>
          </p:nvPr>
        </p:nvSpPr>
        <p:spPr>
          <a:xfrm>
            <a:off x="457200" y="133351"/>
            <a:ext cx="11277600" cy="1000484"/>
          </a:xfrm>
        </p:spPr>
        <p:txBody>
          <a:bodyPr>
            <a:normAutofit/>
          </a:bodyPr>
          <a:lstStyle/>
          <a:p>
            <a:pPr algn="ctr"/>
            <a:r>
              <a:rPr lang="en-US" sz="3200" dirty="0">
                <a:solidFill>
                  <a:srgbClr val="C00000"/>
                </a:solidFill>
              </a:rPr>
              <a:t>Key Supreme Court Rulings on Federalism</a:t>
            </a:r>
          </a:p>
        </p:txBody>
      </p:sp>
      <p:sp>
        <p:nvSpPr>
          <p:cNvPr id="9" name="Content Placeholder 8">
            <a:extLst>
              <a:ext uri="{FF2B5EF4-FFF2-40B4-BE49-F238E27FC236}">
                <a16:creationId xmlns:a16="http://schemas.microsoft.com/office/drawing/2014/main" id="{C18E66FD-66C7-4150-B66B-2CD65A3E5302}"/>
              </a:ext>
            </a:extLst>
          </p:cNvPr>
          <p:cNvSpPr>
            <a:spLocks noGrp="1"/>
          </p:cNvSpPr>
          <p:nvPr>
            <p:ph sz="quarter" idx="11"/>
          </p:nvPr>
        </p:nvSpPr>
        <p:spPr>
          <a:xfrm>
            <a:off x="457200" y="1655085"/>
            <a:ext cx="11277600" cy="5069564"/>
          </a:xfrm>
        </p:spPr>
        <p:txBody>
          <a:bodyPr>
            <a:normAutofit fontScale="85000" lnSpcReduction="10000"/>
          </a:bodyPr>
          <a:lstStyle/>
          <a:p>
            <a:r>
              <a:rPr lang="en-US" b="1" i="1" dirty="0">
                <a:solidFill>
                  <a:srgbClr val="333333"/>
                </a:solidFill>
                <a:effectLst/>
                <a:latin typeface="Arial" panose="020B0604020202020204" pitchFamily="34" charset="0"/>
              </a:rPr>
              <a:t>McCullough v. Maryland</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(1819) - upheld supremacy of national law when in conflict with state law and established the principle that the necessary and proper clause of the Constitution gave Congress implied powers.</a:t>
            </a:r>
          </a:p>
          <a:p>
            <a:r>
              <a:rPr lang="en-US" b="1" i="1" dirty="0">
                <a:solidFill>
                  <a:srgbClr val="333333"/>
                </a:solidFill>
                <a:latin typeface="Arial" panose="020B0604020202020204" pitchFamily="34" charset="0"/>
              </a:rPr>
              <a:t>Gibbons v. Ogden </a:t>
            </a:r>
            <a:r>
              <a:rPr lang="en-US" dirty="0">
                <a:solidFill>
                  <a:srgbClr val="333333"/>
                </a:solidFill>
                <a:latin typeface="Arial" panose="020B0604020202020204" pitchFamily="34" charset="0"/>
              </a:rPr>
              <a:t>(1824) – established the principle that the national government could regulate commerce among the states.</a:t>
            </a:r>
            <a:endParaRPr lang="en-US" b="0" i="0" dirty="0">
              <a:solidFill>
                <a:srgbClr val="333333"/>
              </a:solidFill>
              <a:effectLst/>
              <a:latin typeface="Arial" panose="020B0604020202020204" pitchFamily="34" charset="0"/>
            </a:endParaRPr>
          </a:p>
          <a:p>
            <a:r>
              <a:rPr lang="en-US" b="1" i="1" dirty="0">
                <a:solidFill>
                  <a:srgbClr val="333333"/>
                </a:solidFill>
                <a:latin typeface="Arial" panose="020B0604020202020204" pitchFamily="34" charset="0"/>
              </a:rPr>
              <a:t>Dred Scott v. Sanford </a:t>
            </a:r>
            <a:r>
              <a:rPr lang="en-US" dirty="0">
                <a:solidFill>
                  <a:srgbClr val="333333"/>
                </a:solidFill>
                <a:latin typeface="Arial" panose="020B0604020202020204" pitchFamily="34" charset="0"/>
              </a:rPr>
              <a:t>(1857) – struck down a federal law (the Missouri Compromise) that prohibited slavery in certain jurisdictions, holding that Black Americans were not citizens and could never become citizens,</a:t>
            </a:r>
            <a:endParaRPr lang="en-US" b="0" i="0" dirty="0">
              <a:solidFill>
                <a:srgbClr val="333333"/>
              </a:solidFill>
              <a:effectLst/>
              <a:latin typeface="Arial" panose="020B0604020202020204" pitchFamily="34" charset="0"/>
            </a:endParaRPr>
          </a:p>
          <a:p>
            <a:r>
              <a:rPr lang="en-US" b="1" i="1" dirty="0">
                <a:solidFill>
                  <a:srgbClr val="333333"/>
                </a:solidFill>
                <a:latin typeface="Arial" panose="020B0604020202020204" pitchFamily="34" charset="0"/>
              </a:rPr>
              <a:t>Plessy v. Ferguson </a:t>
            </a:r>
            <a:r>
              <a:rPr lang="en-US" dirty="0">
                <a:solidFill>
                  <a:srgbClr val="333333"/>
                </a:solidFill>
                <a:latin typeface="Arial" panose="020B0604020202020204" pitchFamily="34" charset="0"/>
              </a:rPr>
              <a:t>(1896) – held that legal segregation was constitutional as long as separate facilities for the races were “equal” (thereby allowing states to treat their White and Black residents differently, despite post-Civil War amendments to the contrary).  </a:t>
            </a:r>
            <a:endParaRPr lang="en-US" b="0" i="0" dirty="0">
              <a:solidFill>
                <a:srgbClr val="333333"/>
              </a:solidFill>
              <a:effectLst/>
              <a:latin typeface="Arial" panose="020B0604020202020204" pitchFamily="34" charset="0"/>
            </a:endParaRPr>
          </a:p>
          <a:p>
            <a:r>
              <a:rPr lang="en-US" b="1" i="1" dirty="0">
                <a:solidFill>
                  <a:srgbClr val="333333"/>
                </a:solidFill>
                <a:effectLst/>
                <a:latin typeface="Arial" panose="020B0604020202020204" pitchFamily="34" charset="0"/>
              </a:rPr>
              <a:t>Hammer v. Dagenhart</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(1917) – struck down a federal child labor law on grounds that Congress’s commerce power did not apply to production of goods (an early ruling – </a:t>
            </a:r>
            <a:r>
              <a:rPr lang="en-US" b="0" i="1" dirty="0">
                <a:solidFill>
                  <a:srgbClr val="333333"/>
                </a:solidFill>
                <a:effectLst/>
                <a:latin typeface="Arial" panose="020B0604020202020204" pitchFamily="34" charset="0"/>
              </a:rPr>
              <a:t>Lochner v. New York (1905)</a:t>
            </a:r>
            <a:r>
              <a:rPr lang="en-US" b="0" i="0" dirty="0">
                <a:solidFill>
                  <a:srgbClr val="333333"/>
                </a:solidFill>
                <a:effectLst/>
                <a:latin typeface="Arial" panose="020B0604020202020204" pitchFamily="34" charset="0"/>
              </a:rPr>
              <a:t> – had denied states the power to regulate factories).</a:t>
            </a:r>
          </a:p>
          <a:p>
            <a:r>
              <a:rPr lang="en-US" b="1" i="1" dirty="0">
                <a:solidFill>
                  <a:srgbClr val="333333"/>
                </a:solidFill>
                <a:effectLst/>
                <a:latin typeface="Arial" panose="020B0604020202020204" pitchFamily="34" charset="0"/>
              </a:rPr>
              <a:t>National Labor Relations Board v Jones &amp; Laughlin Steel Corporation</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(1937) – upheld National Labor Relations Act of 1935, granting Congress expansive use of its power under the Commerce Clause.</a:t>
            </a:r>
          </a:p>
          <a:p>
            <a:r>
              <a:rPr lang="en-US" b="1" i="1" dirty="0">
                <a:solidFill>
                  <a:srgbClr val="333333"/>
                </a:solidFill>
                <a:latin typeface="Arial" panose="020B0604020202020204" pitchFamily="34" charset="0"/>
              </a:rPr>
              <a:t>United States v Butler </a:t>
            </a:r>
            <a:r>
              <a:rPr lang="en-US" dirty="0">
                <a:solidFill>
                  <a:srgbClr val="333333"/>
                </a:solidFill>
                <a:latin typeface="Arial" panose="020B0604020202020204" pitchFamily="34" charset="0"/>
              </a:rPr>
              <a:t>(1936) – held that Congress’s taxing and spending powers constituted a broad grant of authority.</a:t>
            </a:r>
            <a:endParaRPr lang="en-US" b="0" i="0" dirty="0">
              <a:solidFill>
                <a:srgbClr val="333333"/>
              </a:solidFill>
              <a:effectLst/>
              <a:latin typeface="Arial" panose="020B0604020202020204" pitchFamily="34" charset="0"/>
            </a:endParaRPr>
          </a:p>
          <a:p>
            <a:endParaRPr lang="en-US" b="0" i="0" dirty="0">
              <a:solidFill>
                <a:srgbClr val="333333"/>
              </a:solidFill>
              <a:effectLst/>
              <a:latin typeface="Arial" panose="020B0604020202020204" pitchFamily="34" charset="0"/>
            </a:endParaRPr>
          </a:p>
          <a:p>
            <a:endParaRPr lang="en-US" dirty="0"/>
          </a:p>
        </p:txBody>
      </p:sp>
      <p:sp>
        <p:nvSpPr>
          <p:cNvPr id="7" name="Slide Number Placeholder 6">
            <a:extLst>
              <a:ext uri="{FF2B5EF4-FFF2-40B4-BE49-F238E27FC236}">
                <a16:creationId xmlns:a16="http://schemas.microsoft.com/office/drawing/2014/main" id="{57C08FD0-73DF-427E-9250-07D0F88F0971}"/>
              </a:ext>
            </a:extLst>
          </p:cNvPr>
          <p:cNvSpPr>
            <a:spLocks noGrp="1"/>
          </p:cNvSpPr>
          <p:nvPr>
            <p:ph type="sldNum" sz="quarter" idx="10"/>
          </p:nvPr>
        </p:nvSpPr>
        <p:spPr/>
        <p:txBody>
          <a:bodyPr>
            <a:normAutofit lnSpcReduction="10000"/>
          </a:bodyPr>
          <a:lstStyle/>
          <a:p>
            <a:fld id="{68151E55-6873-49E2-B8D5-2F265E6F1973}" type="slidenum">
              <a:rPr lang="en-US" smtClean="0"/>
              <a:t>61</a:t>
            </a:fld>
            <a:endParaRPr lang="en-US" dirty="0"/>
          </a:p>
        </p:txBody>
      </p:sp>
      <p:sp>
        <p:nvSpPr>
          <p:cNvPr id="12" name="Footer Placeholder 3">
            <a:extLst>
              <a:ext uri="{FF2B5EF4-FFF2-40B4-BE49-F238E27FC236}">
                <a16:creationId xmlns:a16="http://schemas.microsoft.com/office/drawing/2014/main" id="{53C6D4A1-E1A4-4A98-B6A9-78E24CC47563}"/>
              </a:ext>
            </a:extLst>
          </p:cNvPr>
          <p:cNvSpPr txBox="1">
            <a:spLocks/>
          </p:cNvSpPr>
          <p:nvPr/>
        </p:nvSpPr>
        <p:spPr>
          <a:xfrm>
            <a:off x="711200" y="6553200"/>
            <a:ext cx="1503678" cy="289120"/>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318970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3,  </a:t>
            </a:r>
          </a:p>
          <a:p>
            <a:pPr marL="0" indent="0" algn="ctr" defTabSz="457200">
              <a:spcBef>
                <a:spcPts val="1800"/>
              </a:spcBef>
              <a:spcAft>
                <a:spcPts val="0"/>
              </a:spcAft>
              <a:buNone/>
              <a:defRPr/>
            </a:pPr>
            <a:r>
              <a:rPr lang="en-US" altLang="en-US" sz="4400" b="1" dirty="0">
                <a:solidFill>
                  <a:srgbClr val="C00000"/>
                </a:solidFill>
                <a:latin typeface="Sanserif"/>
              </a:rPr>
              <a:t>Federalism</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62</a:t>
            </a:fld>
            <a:endParaRPr lang="en-US" dirty="0">
              <a:solidFill>
                <a:srgbClr val="000000"/>
              </a:solidFill>
              <a:latin typeface="Sanserif"/>
            </a:endParaRPr>
          </a:p>
        </p:txBody>
      </p:sp>
    </p:spTree>
    <p:extLst>
      <p:ext uri="{BB962C8B-B14F-4D97-AF65-F5344CB8AC3E}">
        <p14:creationId xmlns:p14="http://schemas.microsoft.com/office/powerpoint/2010/main" val="4017843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76511B-EF42-4E49-9957-FBA755432622}"/>
              </a:ext>
            </a:extLst>
          </p:cNvPr>
          <p:cNvSpPr>
            <a:spLocks noGrp="1"/>
          </p:cNvSpPr>
          <p:nvPr>
            <p:ph type="title"/>
          </p:nvPr>
        </p:nvSpPr>
        <p:spPr/>
        <p:txBody>
          <a:bodyPr>
            <a:noAutofit/>
          </a:bodyPr>
          <a:lstStyle/>
          <a:p>
            <a:r>
              <a:rPr lang="en-US" sz="3200" b="1" dirty="0"/>
              <a:t>POLL: </a:t>
            </a:r>
            <a:r>
              <a:rPr lang="en-US" sz="3200" b="1" dirty="0">
                <a:solidFill>
                  <a:srgbClr val="C00000"/>
                </a:solidFill>
              </a:rPr>
              <a:t>Which statement best describes American federalism in the period since the 1930s Great Depression?</a:t>
            </a:r>
          </a:p>
        </p:txBody>
      </p:sp>
      <p:sp>
        <p:nvSpPr>
          <p:cNvPr id="9" name="Content Placeholder 8">
            <a:extLst>
              <a:ext uri="{FF2B5EF4-FFF2-40B4-BE49-F238E27FC236}">
                <a16:creationId xmlns:a16="http://schemas.microsoft.com/office/drawing/2014/main" id="{406A24A9-84A2-425A-9219-8CD77BA45FA3}"/>
              </a:ext>
            </a:extLst>
          </p:cNvPr>
          <p:cNvSpPr>
            <a:spLocks noGrp="1"/>
          </p:cNvSpPr>
          <p:nvPr>
            <p:ph sz="quarter" idx="11"/>
          </p:nvPr>
        </p:nvSpPr>
        <p:spPr>
          <a:xfrm>
            <a:off x="457200" y="1516698"/>
            <a:ext cx="11277600" cy="4798378"/>
          </a:xfrm>
        </p:spPr>
        <p:txBody>
          <a:bodyPr>
            <a:noAutofit/>
          </a:bodyPr>
          <a:lstStyle/>
          <a:p>
            <a:pPr marL="457200" indent="-457200">
              <a:buAutoNum type="arabicPeriod"/>
            </a:pPr>
            <a:r>
              <a:rPr lang="en-US" sz="2400" dirty="0"/>
              <a:t>Dual federalism – a clear separation of the powers of the national and state governments</a:t>
            </a:r>
          </a:p>
          <a:p>
            <a:pPr marL="457200" indent="-457200">
              <a:buAutoNum type="arabicPeriod"/>
            </a:pPr>
            <a:r>
              <a:rPr lang="en-US" sz="2400" dirty="0"/>
              <a:t>Conflictual federalism – increasing levels of conflict between the national government and state governments</a:t>
            </a:r>
          </a:p>
          <a:p>
            <a:pPr marL="457200" indent="-457200">
              <a:buAutoNum type="arabicPeriod"/>
            </a:pPr>
            <a:r>
              <a:rPr lang="en-US" sz="2400" dirty="0"/>
              <a:t>Devolutionary federalism – the devolution (passing down) of powers from the national government to the states.</a:t>
            </a:r>
          </a:p>
          <a:p>
            <a:pPr marL="457200" indent="-457200">
              <a:buAutoNum type="arabicPeriod"/>
            </a:pPr>
            <a:r>
              <a:rPr lang="en-US" sz="2400" dirty="0"/>
              <a:t>Competitive federalism – increasing competition between the national government and state government to devise solutions to problems affecting both levels of government</a:t>
            </a:r>
          </a:p>
          <a:p>
            <a:pPr marL="457200" indent="-457200">
              <a:buAutoNum type="arabicPeriod"/>
            </a:pPr>
            <a:r>
              <a:rPr lang="en-US" sz="2400" dirty="0"/>
              <a:t>Judicial federalism – a form of federalism defined by judicial action rather than legislative or executive action</a:t>
            </a:r>
          </a:p>
          <a:p>
            <a:pPr marL="457200" indent="-457200">
              <a:buFont typeface="Arial" panose="020B0604020202020204" pitchFamily="34" charset="0"/>
              <a:buAutoNum type="arabicPeriod"/>
            </a:pPr>
            <a:r>
              <a:rPr lang="en-US" sz="2400" dirty="0">
                <a:solidFill>
                  <a:srgbClr val="FF0000"/>
                </a:solidFill>
              </a:rPr>
              <a:t>Fiscal federalism – Congress’s use of its spending power to allow the federal government to intrude on policy areas traditionally reserved for the states.</a:t>
            </a:r>
          </a:p>
          <a:p>
            <a:pPr marL="457200" indent="-457200">
              <a:buAutoNum type="arabicPeriod"/>
            </a:pPr>
            <a:endParaRPr lang="en-US" sz="2400" dirty="0"/>
          </a:p>
        </p:txBody>
      </p:sp>
      <p:sp>
        <p:nvSpPr>
          <p:cNvPr id="7" name="Slide Number Placeholder 6">
            <a:extLst>
              <a:ext uri="{FF2B5EF4-FFF2-40B4-BE49-F238E27FC236}">
                <a16:creationId xmlns:a16="http://schemas.microsoft.com/office/drawing/2014/main" id="{CDFDEDF7-6311-4C26-B2E6-4289A5E01BF4}"/>
              </a:ext>
            </a:extLst>
          </p:cNvPr>
          <p:cNvSpPr>
            <a:spLocks noGrp="1"/>
          </p:cNvSpPr>
          <p:nvPr>
            <p:ph type="sldNum" sz="quarter" idx="10"/>
          </p:nvPr>
        </p:nvSpPr>
        <p:spPr/>
        <p:txBody>
          <a:bodyPr>
            <a:normAutofit lnSpcReduction="10000"/>
          </a:bodyPr>
          <a:lstStyle/>
          <a:p>
            <a:fld id="{68151E55-6873-49E2-B8D5-2F265E6F1973}" type="slidenum">
              <a:rPr lang="en-US" smtClean="0"/>
              <a:t>63</a:t>
            </a:fld>
            <a:endParaRPr lang="en-US" dirty="0"/>
          </a:p>
        </p:txBody>
      </p:sp>
      <p:sp>
        <p:nvSpPr>
          <p:cNvPr id="13" name="Footer Placeholder 3">
            <a:extLst>
              <a:ext uri="{FF2B5EF4-FFF2-40B4-BE49-F238E27FC236}">
                <a16:creationId xmlns:a16="http://schemas.microsoft.com/office/drawing/2014/main" id="{A5A8637F-D59E-4578-BCE2-64DF119EEC6A}"/>
              </a:ext>
            </a:extLst>
          </p:cNvPr>
          <p:cNvSpPr txBox="1">
            <a:spLocks/>
          </p:cNvSpPr>
          <p:nvPr/>
        </p:nvSpPr>
        <p:spPr>
          <a:xfrm>
            <a:off x="711200" y="6629400"/>
            <a:ext cx="1503678" cy="212919"/>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2990671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Contemporary Federalism</a:t>
            </a:r>
          </a:p>
        </p:txBody>
      </p:sp>
      <p:sp>
        <p:nvSpPr>
          <p:cNvPr id="3" name="Content Placeholder 2"/>
          <p:cNvSpPr>
            <a:spLocks noGrp="1"/>
          </p:cNvSpPr>
          <p:nvPr>
            <p:ph idx="1"/>
          </p:nvPr>
        </p:nvSpPr>
        <p:spPr>
          <a:xfrm>
            <a:off x="609600" y="1696720"/>
            <a:ext cx="10972800" cy="4627880"/>
          </a:xfrm>
        </p:spPr>
        <p:txBody>
          <a:bodyPr>
            <a:normAutofit fontScale="85000" lnSpcReduction="10000"/>
          </a:bodyPr>
          <a:lstStyle/>
          <a:p>
            <a:r>
              <a:rPr lang="en-US" b="1" dirty="0"/>
              <a:t>Often called “fiscal federalism” or “cooperative federalism”</a:t>
            </a:r>
          </a:p>
          <a:p>
            <a:endParaRPr lang="en-US" b="1" dirty="0"/>
          </a:p>
          <a:p>
            <a:r>
              <a:rPr lang="en-US" dirty="0"/>
              <a:t>Largely as a result of the greater interdependency of states and people, federal authority has encroached on policy areas (e.g., health, education, welfare) traditionally regarded as falling within authority of the states. </a:t>
            </a:r>
          </a:p>
          <a:p>
            <a:r>
              <a:rPr lang="en-US" dirty="0"/>
              <a:t>The result is that the federal government and the states share policy responsibilities and, in most instances, work together (“cooperate”) in addressing policy problems.</a:t>
            </a:r>
          </a:p>
          <a:p>
            <a:r>
              <a:rPr lang="en-US" dirty="0"/>
              <a:t>Money is the primary instrument through which federal government influences state policy:</a:t>
            </a:r>
          </a:p>
          <a:p>
            <a:pPr marL="801688" lvl="1" indent="-457200">
              <a:buAutoNum type="arabicPeriod"/>
            </a:pPr>
            <a:r>
              <a:rPr lang="en-US" dirty="0"/>
              <a:t>Using its taxing and spending power, Congress raises and appropriates money to states to fund certain activities (e.g., school construction).</a:t>
            </a:r>
          </a:p>
          <a:p>
            <a:pPr marL="801688" lvl="1" indent="-457200">
              <a:buAutoNum type="arabicPeriod"/>
            </a:pPr>
            <a:r>
              <a:rPr lang="en-US" dirty="0"/>
              <a:t>States can refuse the money but, if they accept it, must spend it in manner specified by Congress.</a:t>
            </a:r>
          </a:p>
          <a:p>
            <a:endParaRPr lang="en-US" dirty="0"/>
          </a:p>
          <a:p>
            <a:endParaRPr lang="en-US" dirty="0"/>
          </a:p>
          <a:p>
            <a:endParaRPr lang="en-US" i="1" dirty="0"/>
          </a:p>
        </p:txBody>
      </p:sp>
      <p:sp>
        <p:nvSpPr>
          <p:cNvPr id="4" name="Footer Placeholder 3">
            <a:extLst>
              <a:ext uri="{FF2B5EF4-FFF2-40B4-BE49-F238E27FC236}">
                <a16:creationId xmlns:a16="http://schemas.microsoft.com/office/drawing/2014/main" id="{0DD77CE2-2445-4969-8DD7-3255F7ABB7B2}"/>
              </a:ext>
            </a:extLst>
          </p:cNvPr>
          <p:cNvSpPr>
            <a:spLocks noGrp="1"/>
          </p:cNvSpPr>
          <p:nvPr>
            <p:ph type="ftr" sz="quarter" idx="11"/>
          </p:nvPr>
        </p:nvSpPr>
        <p:spPr>
          <a:xfrm>
            <a:off x="711200" y="6629400"/>
            <a:ext cx="1503678" cy="212919"/>
          </a:xfrm>
        </p:spPr>
        <p:txBody>
          <a:bodyPr/>
          <a:lstStyle/>
          <a:p>
            <a:r>
              <a:rPr kumimoji="0" lang="en-US" dirty="0"/>
              <a:t>© Thomas E. Patterson</a:t>
            </a:r>
          </a:p>
        </p:txBody>
      </p:sp>
      <p:sp>
        <p:nvSpPr>
          <p:cNvPr id="5" name="Slide Number Placeholder 4">
            <a:extLst>
              <a:ext uri="{FF2B5EF4-FFF2-40B4-BE49-F238E27FC236}">
                <a16:creationId xmlns:a16="http://schemas.microsoft.com/office/drawing/2014/main" id="{FF9127CC-4FDB-46C0-9D8E-226DE3AD41A0}"/>
              </a:ext>
            </a:extLst>
          </p:cNvPr>
          <p:cNvSpPr>
            <a:spLocks noGrp="1"/>
          </p:cNvSpPr>
          <p:nvPr>
            <p:ph type="sldNum" sz="quarter" idx="12"/>
          </p:nvPr>
        </p:nvSpPr>
        <p:spPr/>
        <p:txBody>
          <a:bodyPr>
            <a:normAutofit lnSpcReduction="10000"/>
          </a:bodyPr>
          <a:lstStyle/>
          <a:p>
            <a:fld id="{F0C94032-CD4C-4C25-B0C2-CEC720522D92}" type="slidenum">
              <a:rPr kumimoji="0" lang="en-US" smtClean="0"/>
              <a:pPr/>
              <a:t>64</a:t>
            </a:fld>
            <a:endParaRPr kumimoji="0" lang="en-US" dirty="0">
              <a:solidFill>
                <a:srgbClr val="FFFFFF"/>
              </a:solidFill>
            </a:endParaRPr>
          </a:p>
        </p:txBody>
      </p:sp>
    </p:spTree>
    <p:extLst>
      <p:ext uri="{BB962C8B-B14F-4D97-AF65-F5344CB8AC3E}">
        <p14:creationId xmlns:p14="http://schemas.microsoft.com/office/powerpoint/2010/main" val="125555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Fiscal Federalism:</a:t>
            </a:r>
            <a:br>
              <a:rPr lang="en-US" dirty="0"/>
            </a:br>
            <a:r>
              <a:rPr lang="en-US" dirty="0"/>
              <a:t>Federal Grants to States &amp; Localities</a:t>
            </a:r>
          </a:p>
        </p:txBody>
      </p:sp>
      <p:sp>
        <p:nvSpPr>
          <p:cNvPr id="4" name="Content Placeholder 3">
            <a:extLst>
              <a:ext uri="{FF2B5EF4-FFF2-40B4-BE49-F238E27FC236}">
                <a16:creationId xmlns:a16="http://schemas.microsoft.com/office/drawing/2014/main" id="{ED733702-1FE1-4FE0-909C-79E54BE82413}"/>
              </a:ext>
            </a:extLst>
          </p:cNvPr>
          <p:cNvSpPr>
            <a:spLocks noGrp="1"/>
          </p:cNvSpPr>
          <p:nvPr>
            <p:ph idx="1"/>
          </p:nvPr>
        </p:nvSpPr>
        <p:spPr/>
        <p:txBody>
          <a:bodyPr/>
          <a:lstStyle/>
          <a:p>
            <a:r>
              <a:rPr lang="en-US" dirty="0"/>
              <a:t>If you want to show your students the over-time pattern of federal grants, you can find a chart that shows it at this </a:t>
            </a:r>
            <a:r>
              <a:rPr lang="en-US" dirty="0">
                <a:hlinkClick r:id="rId3"/>
              </a:rPr>
              <a:t>link</a:t>
            </a:r>
            <a:r>
              <a:rPr lang="en-US" dirty="0"/>
              <a:t>.</a:t>
            </a:r>
          </a:p>
        </p:txBody>
      </p:sp>
      <p:sp>
        <p:nvSpPr>
          <p:cNvPr id="3" name="Footer Placeholder 2">
            <a:extLst>
              <a:ext uri="{FF2B5EF4-FFF2-40B4-BE49-F238E27FC236}">
                <a16:creationId xmlns:a16="http://schemas.microsoft.com/office/drawing/2014/main" id="{97C646BD-EA02-425C-93D5-045412C4F74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20800C98-EAB0-4C3C-92D5-E7F950115675}"/>
              </a:ext>
            </a:extLst>
          </p:cNvPr>
          <p:cNvSpPr>
            <a:spLocks noGrp="1"/>
          </p:cNvSpPr>
          <p:nvPr>
            <p:ph type="sldNum" sz="quarter" idx="12"/>
          </p:nvPr>
        </p:nvSpPr>
        <p:spPr/>
        <p:txBody>
          <a:bodyPr>
            <a:normAutofit lnSpcReduction="10000"/>
          </a:bodyPr>
          <a:lstStyle/>
          <a:p>
            <a:fld id="{F0C94032-CD4C-4C25-B0C2-CEC720522D92}" type="slidenum">
              <a:rPr kumimoji="0" lang="en-US" smtClean="0"/>
              <a:pPr/>
              <a:t>65</a:t>
            </a:fld>
            <a:endParaRPr kumimoji="0" lang="en-US" dirty="0">
              <a:solidFill>
                <a:srgbClr val="FFFFFF"/>
              </a:solidFill>
            </a:endParaRPr>
          </a:p>
        </p:txBody>
      </p:sp>
    </p:spTree>
    <p:extLst>
      <p:ext uri="{BB962C8B-B14F-4D97-AF65-F5344CB8AC3E}">
        <p14:creationId xmlns:p14="http://schemas.microsoft.com/office/powerpoint/2010/main" val="651140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2615-7F6C-48C1-85B2-A60A102C3746}"/>
              </a:ext>
            </a:extLst>
          </p:cNvPr>
          <p:cNvSpPr>
            <a:spLocks noGrp="1"/>
          </p:cNvSpPr>
          <p:nvPr>
            <p:ph type="title"/>
          </p:nvPr>
        </p:nvSpPr>
        <p:spPr>
          <a:xfrm>
            <a:off x="1752601" y="360680"/>
            <a:ext cx="8915400" cy="1371600"/>
          </a:xfrm>
        </p:spPr>
        <p:txBody>
          <a:bodyPr>
            <a:normAutofit fontScale="90000"/>
          </a:bodyPr>
          <a:lstStyle/>
          <a:p>
            <a:pPr algn="ctr"/>
            <a:r>
              <a:rPr lang="en-US" dirty="0"/>
              <a:t>Federal Grants to State &amp; Local Governments, by Function</a:t>
            </a:r>
            <a:br>
              <a:rPr lang="en-US" dirty="0"/>
            </a:br>
            <a:endParaRPr lang="en-US" dirty="0"/>
          </a:p>
        </p:txBody>
      </p:sp>
      <p:graphicFrame>
        <p:nvGraphicFramePr>
          <p:cNvPr id="7" name="Content Placeholder 6">
            <a:extLst>
              <a:ext uri="{FF2B5EF4-FFF2-40B4-BE49-F238E27FC236}">
                <a16:creationId xmlns:a16="http://schemas.microsoft.com/office/drawing/2014/main" id="{AE0DF8D9-681A-47A7-8BF5-606788B9E500}"/>
              </a:ext>
            </a:extLst>
          </p:cNvPr>
          <p:cNvGraphicFramePr>
            <a:graphicFrameLocks noGrp="1"/>
          </p:cNvGraphicFramePr>
          <p:nvPr>
            <p:ph idx="1"/>
          </p:nvPr>
        </p:nvGraphicFramePr>
        <p:xfrm>
          <a:off x="1981200" y="14478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0D59436-18E6-432C-96D8-20A3F5C686A1}"/>
              </a:ext>
            </a:extLst>
          </p:cNvPr>
          <p:cNvSpPr txBox="1"/>
          <p:nvPr/>
        </p:nvSpPr>
        <p:spPr>
          <a:xfrm>
            <a:off x="1752601" y="6400800"/>
            <a:ext cx="6964727" cy="369332"/>
          </a:xfrm>
          <a:prstGeom prst="rect">
            <a:avLst/>
          </a:prstGeom>
          <a:noFill/>
        </p:spPr>
        <p:txBody>
          <a:bodyPr wrap="none" rtlCol="0">
            <a:spAutoFit/>
          </a:bodyPr>
          <a:lstStyle/>
          <a:p>
            <a:r>
              <a:rPr lang="en-US" dirty="0"/>
              <a:t>Source: U.S. Office of Management and Budget, Fiscal Year 2020:</a:t>
            </a:r>
          </a:p>
        </p:txBody>
      </p:sp>
      <p:sp>
        <p:nvSpPr>
          <p:cNvPr id="3" name="Footer Placeholder 2">
            <a:extLst>
              <a:ext uri="{FF2B5EF4-FFF2-40B4-BE49-F238E27FC236}">
                <a16:creationId xmlns:a16="http://schemas.microsoft.com/office/drawing/2014/main" id="{70FF8B45-336F-45A9-AA3F-52FB1594679A}"/>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CB5A0EF7-746B-414C-A758-37AA4D187361}"/>
              </a:ext>
            </a:extLst>
          </p:cNvPr>
          <p:cNvSpPr>
            <a:spLocks noGrp="1"/>
          </p:cNvSpPr>
          <p:nvPr>
            <p:ph type="sldNum" sz="quarter" idx="12"/>
          </p:nvPr>
        </p:nvSpPr>
        <p:spPr/>
        <p:txBody>
          <a:bodyPr>
            <a:normAutofit lnSpcReduction="10000"/>
          </a:bodyPr>
          <a:lstStyle/>
          <a:p>
            <a:fld id="{F0C94032-CD4C-4C25-B0C2-CEC720522D92}" type="slidenum">
              <a:rPr kumimoji="0" lang="en-US" smtClean="0"/>
              <a:pPr/>
              <a:t>66</a:t>
            </a:fld>
            <a:endParaRPr kumimoji="0" lang="en-US" dirty="0">
              <a:solidFill>
                <a:srgbClr val="FFFFFF"/>
              </a:solidFill>
            </a:endParaRPr>
          </a:p>
        </p:txBody>
      </p:sp>
    </p:spTree>
    <p:extLst>
      <p:ext uri="{BB962C8B-B14F-4D97-AF65-F5344CB8AC3E}">
        <p14:creationId xmlns:p14="http://schemas.microsoft.com/office/powerpoint/2010/main" val="402897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2EAF-484A-498F-BF66-94F3F772E88B}"/>
              </a:ext>
            </a:extLst>
          </p:cNvPr>
          <p:cNvSpPr>
            <a:spLocks noGrp="1"/>
          </p:cNvSpPr>
          <p:nvPr>
            <p:ph type="title"/>
          </p:nvPr>
        </p:nvSpPr>
        <p:spPr>
          <a:xfrm>
            <a:off x="457200" y="136257"/>
            <a:ext cx="11277600" cy="1115012"/>
          </a:xfrm>
        </p:spPr>
        <p:txBody>
          <a:bodyPr/>
          <a:lstStyle/>
          <a:p>
            <a:r>
              <a:rPr lang="en-US" dirty="0"/>
              <a:t>Federal Grants Example – COVID-19 Relief</a:t>
            </a:r>
          </a:p>
        </p:txBody>
      </p:sp>
      <p:graphicFrame>
        <p:nvGraphicFramePr>
          <p:cNvPr id="8" name="Content Placeholder 7">
            <a:extLst>
              <a:ext uri="{FF2B5EF4-FFF2-40B4-BE49-F238E27FC236}">
                <a16:creationId xmlns:a16="http://schemas.microsoft.com/office/drawing/2014/main" id="{D8AD26AD-26EF-44B0-B15C-937783AA87FF}"/>
              </a:ext>
            </a:extLst>
          </p:cNvPr>
          <p:cNvGraphicFramePr>
            <a:graphicFrameLocks noGrp="1"/>
          </p:cNvGraphicFramePr>
          <p:nvPr>
            <p:ph idx="1"/>
            <p:extLst>
              <p:ext uri="{D42A27DB-BD31-4B8C-83A1-F6EECF244321}">
                <p14:modId xmlns:p14="http://schemas.microsoft.com/office/powerpoint/2010/main" val="2140847134"/>
              </p:ext>
            </p:extLst>
          </p:nvPr>
        </p:nvGraphicFramePr>
        <p:xfrm>
          <a:off x="365760" y="1600200"/>
          <a:ext cx="1097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53F9147-8029-4E08-ABC6-B153D1EEF465}"/>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58D5F477-96A2-4E6A-AD7D-A8FB023DBF78}"/>
              </a:ext>
            </a:extLst>
          </p:cNvPr>
          <p:cNvSpPr>
            <a:spLocks noGrp="1"/>
          </p:cNvSpPr>
          <p:nvPr>
            <p:ph type="sldNum" sz="quarter" idx="12"/>
          </p:nvPr>
        </p:nvSpPr>
        <p:spPr/>
        <p:txBody>
          <a:bodyPr>
            <a:normAutofit lnSpcReduction="10000"/>
          </a:bodyPr>
          <a:lstStyle/>
          <a:p>
            <a:fld id="{20BC5037-A240-4F61-9152-036A0AF9E395}" type="slidenum">
              <a:rPr lang="en-US" smtClean="0"/>
              <a:t>67</a:t>
            </a:fld>
            <a:endParaRPr lang="en-US"/>
          </a:p>
        </p:txBody>
      </p:sp>
    </p:spTree>
    <p:extLst>
      <p:ext uri="{BB962C8B-B14F-4D97-AF65-F5344CB8AC3E}">
        <p14:creationId xmlns:p14="http://schemas.microsoft.com/office/powerpoint/2010/main" val="1219241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3,  </a:t>
            </a:r>
          </a:p>
          <a:p>
            <a:pPr marL="0" indent="0" algn="ctr" defTabSz="457200">
              <a:spcBef>
                <a:spcPts val="1800"/>
              </a:spcBef>
              <a:spcAft>
                <a:spcPts val="0"/>
              </a:spcAft>
              <a:buNone/>
              <a:defRPr/>
            </a:pPr>
            <a:r>
              <a:rPr lang="en-US" altLang="en-US" sz="4400" b="1" dirty="0">
                <a:solidFill>
                  <a:srgbClr val="C00000"/>
                </a:solidFill>
                <a:latin typeface="Sanserif"/>
              </a:rPr>
              <a:t>Federalism</a:t>
            </a:r>
          </a:p>
          <a:p>
            <a:pPr marL="0" indent="0" algn="ctr" defTabSz="457200">
              <a:spcBef>
                <a:spcPts val="1800"/>
              </a:spcBef>
              <a:spcAft>
                <a:spcPts val="0"/>
              </a:spcAft>
              <a:buNone/>
              <a:defRPr/>
            </a:pPr>
            <a:r>
              <a:rPr lang="en-US" altLang="en-US" sz="4000" dirty="0">
                <a:solidFill>
                  <a:srgbClr val="C00000"/>
                </a:solidFill>
                <a:latin typeface="Sanserif"/>
              </a:rPr>
              <a:t>Poll Everywhere Exercise 4</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68</a:t>
            </a:fld>
            <a:endParaRPr lang="en-US" dirty="0">
              <a:solidFill>
                <a:srgbClr val="000000"/>
              </a:solidFill>
              <a:latin typeface="Sanserif"/>
            </a:endParaRPr>
          </a:p>
        </p:txBody>
      </p:sp>
    </p:spTree>
    <p:extLst>
      <p:ext uri="{BB962C8B-B14F-4D97-AF65-F5344CB8AC3E}">
        <p14:creationId xmlns:p14="http://schemas.microsoft.com/office/powerpoint/2010/main" val="4035838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233681" y="136257"/>
            <a:ext cx="11501120" cy="1001664"/>
          </a:xfrm>
        </p:spPr>
        <p:txBody>
          <a:bodyPr>
            <a:noAutofit/>
          </a:bodyPr>
          <a:lstStyle/>
          <a:p>
            <a:pPr marL="0" marR="0">
              <a:lnSpc>
                <a:spcPct val="107000"/>
              </a:lnSpc>
              <a:spcBef>
                <a:spcPts val="0"/>
              </a:spcBef>
              <a:spcAft>
                <a:spcPts val="800"/>
              </a:spcAft>
            </a:pPr>
            <a:br>
              <a:rPr lang="en-US" sz="2800" dirty="0"/>
            </a:br>
            <a:r>
              <a:rPr lang="en-US" sz="3200" dirty="0">
                <a:solidFill>
                  <a:schemeClr val="tx1"/>
                </a:solidFill>
              </a:rPr>
              <a:t>POLL:</a:t>
            </a:r>
            <a:r>
              <a:rPr lang="en-US" sz="3200" dirty="0"/>
              <a:t> </a:t>
            </a:r>
            <a:r>
              <a:rPr lang="en-US" sz="3200" b="0" i="0" dirty="0">
                <a:effectLst/>
                <a:latin typeface="aktiv-grotesk"/>
              </a:rPr>
              <a:t>Do you think the federal government today has too much power, about the right amount of power or too little power?</a:t>
            </a:r>
            <a:br>
              <a:rPr lang="en-US" sz="3200" dirty="0"/>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2819400" y="2479039"/>
            <a:ext cx="6772275" cy="3053079"/>
          </a:xfrm>
        </p:spPr>
        <p:txBody>
          <a:bodyPr>
            <a:normAutofit/>
          </a:bodyPr>
          <a:lstStyle/>
          <a:p>
            <a:pPr marL="514350" indent="-514350">
              <a:buAutoNum type="arabicPeriod"/>
            </a:pPr>
            <a:r>
              <a:rPr lang="en-US" dirty="0"/>
              <a:t>Too much power</a:t>
            </a:r>
          </a:p>
          <a:p>
            <a:pPr marL="514350" indent="-514350">
              <a:buAutoNum type="arabicPeriod"/>
            </a:pPr>
            <a:r>
              <a:rPr lang="en-US" dirty="0"/>
              <a:t>About the right amount of power</a:t>
            </a:r>
          </a:p>
          <a:p>
            <a:pPr marL="514350" indent="-514350">
              <a:buAutoNum type="arabicPeriod"/>
            </a:pPr>
            <a:r>
              <a:rPr lang="en-US" dirty="0"/>
              <a:t>Too little power</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69</a:t>
            </a:fld>
            <a:endParaRPr lang="en-US"/>
          </a:p>
        </p:txBody>
      </p:sp>
    </p:spTree>
    <p:extLst>
      <p:ext uri="{BB962C8B-B14F-4D97-AF65-F5344CB8AC3E}">
        <p14:creationId xmlns:p14="http://schemas.microsoft.com/office/powerpoint/2010/main" val="200204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5876" y="290500"/>
            <a:ext cx="8464924" cy="944015"/>
          </a:xfrm>
        </p:spPr>
        <p:txBody>
          <a:bodyPr>
            <a:noAutofit/>
          </a:bodyPr>
          <a:lstStyle/>
          <a:p>
            <a:r>
              <a:rPr lang="en-US" sz="2800" dirty="0">
                <a:solidFill>
                  <a:srgbClr val="C00000"/>
                </a:solidFill>
              </a:rPr>
              <a:t>Using Poll Everywhere in the Classroom – </a:t>
            </a:r>
            <a:br>
              <a:rPr lang="en-US" sz="2800" dirty="0">
                <a:solidFill>
                  <a:srgbClr val="C00000"/>
                </a:solidFill>
              </a:rPr>
            </a:br>
            <a:r>
              <a:rPr lang="en-US" sz="2800" dirty="0">
                <a:solidFill>
                  <a:srgbClr val="C00000"/>
                </a:solidFill>
              </a:rPr>
              <a:t>Suggestion 4</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1025718" y="1971924"/>
            <a:ext cx="9597224" cy="4532740"/>
          </a:xfrm>
        </p:spPr>
        <p:txBody>
          <a:bodyPr>
            <a:noAutofit/>
          </a:bodyPr>
          <a:lstStyle/>
          <a:p>
            <a:r>
              <a:rPr lang="en-US" sz="1800" dirty="0"/>
              <a:t>Poll Everywhere can also be used as a “warm up” question as students are filing into the classroom.</a:t>
            </a:r>
          </a:p>
          <a:p>
            <a:r>
              <a:rPr lang="en-US" sz="1800" dirty="0"/>
              <a:t>In this case, the poll slide is not meant to provoke discussion but simply to get students into the topic of the day’s session.</a:t>
            </a:r>
          </a:p>
          <a:p>
            <a:r>
              <a:rPr lang="en-US" sz="1800" dirty="0"/>
              <a:t>A possibility here is to use the “Word Cloud” feature of Poll Everywhere – students respond to the question and their responses then appear as a Word Cloud. In a session on political parties, for example, the Poll Everywhere question could be “In one or two words, how would you describe voters of the party opposite from your own?”</a:t>
            </a:r>
          </a:p>
          <a:p>
            <a:r>
              <a:rPr lang="en-US" sz="1800" dirty="0"/>
              <a:t>Another possibility is a question that’s related to the day’s topic but falls into the “trivia” category, such as “Which of these localities has the largest number of federal employees?” If your alternatives were DC, Maryland, Virginia, California, Florida, and Texas, most students would likely pick a locality in the Washington vicinity. Some students at least would be surprised when you give them the answer: California.</a:t>
            </a:r>
          </a:p>
          <a:p>
            <a:r>
              <a:rPr lang="en-US" sz="1800" dirty="0"/>
              <a:t>Again, the purpose of the question is not to provoke discussion or otherwise take up class time but instead to draw students into the topic of the day’s session.</a:t>
            </a:r>
          </a:p>
          <a:p>
            <a:endParaRPr lang="en-US" sz="1800" dirty="0"/>
          </a:p>
          <a:p>
            <a:endParaRPr lang="en-US" sz="1800" dirty="0"/>
          </a:p>
        </p:txBody>
      </p:sp>
      <p:sp>
        <p:nvSpPr>
          <p:cNvPr id="4" name="Footer Placeholder 3">
            <a:extLst>
              <a:ext uri="{FF2B5EF4-FFF2-40B4-BE49-F238E27FC236}">
                <a16:creationId xmlns:a16="http://schemas.microsoft.com/office/drawing/2014/main" id="{6749743F-0BEE-4518-9C33-BF587D5EA054}"/>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C02F511E-5839-43F9-9B7C-7399F9BC19B3}"/>
              </a:ext>
            </a:extLst>
          </p:cNvPr>
          <p:cNvSpPr>
            <a:spLocks noGrp="1"/>
          </p:cNvSpPr>
          <p:nvPr>
            <p:ph type="sldNum" sz="quarter" idx="12"/>
          </p:nvPr>
        </p:nvSpPr>
        <p:spPr/>
        <p:txBody>
          <a:bodyPr>
            <a:normAutofit lnSpcReduction="10000"/>
          </a:bodyPr>
          <a:lstStyle/>
          <a:p>
            <a:fld id="{F0C94032-CD4C-4C25-B0C2-CEC720522D92}" type="slidenum">
              <a:rPr kumimoji="0" lang="en-US" smtClean="0"/>
              <a:pPr/>
              <a:t>7</a:t>
            </a:fld>
            <a:endParaRPr kumimoji="0" lang="en-US" dirty="0">
              <a:solidFill>
                <a:srgbClr val="FFFFFF"/>
              </a:solidFill>
            </a:endParaRPr>
          </a:p>
        </p:txBody>
      </p:sp>
    </p:spTree>
    <p:extLst>
      <p:ext uri="{BB962C8B-B14F-4D97-AF65-F5344CB8AC3E}">
        <p14:creationId xmlns:p14="http://schemas.microsoft.com/office/powerpoint/2010/main" val="14139851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2910-DA93-43C7-B621-023441299AAA}"/>
              </a:ext>
            </a:extLst>
          </p:cNvPr>
          <p:cNvSpPr>
            <a:spLocks noGrp="1"/>
          </p:cNvSpPr>
          <p:nvPr>
            <p:ph type="title"/>
          </p:nvPr>
        </p:nvSpPr>
        <p:spPr/>
        <p:txBody>
          <a:bodyPr/>
          <a:lstStyle/>
          <a:p>
            <a:r>
              <a:rPr lang="en-US" dirty="0"/>
              <a:t>NOTE FOR INSTRUCTOR</a:t>
            </a:r>
          </a:p>
        </p:txBody>
      </p:sp>
      <p:sp>
        <p:nvSpPr>
          <p:cNvPr id="3" name="Content Placeholder 2">
            <a:extLst>
              <a:ext uri="{FF2B5EF4-FFF2-40B4-BE49-F238E27FC236}">
                <a16:creationId xmlns:a16="http://schemas.microsoft.com/office/drawing/2014/main" id="{305257B2-B5F0-47BF-9CB3-2C7B463348B4}"/>
              </a:ext>
            </a:extLst>
          </p:cNvPr>
          <p:cNvSpPr>
            <a:spLocks noGrp="1"/>
          </p:cNvSpPr>
          <p:nvPr>
            <p:ph idx="1"/>
          </p:nvPr>
        </p:nvSpPr>
        <p:spPr/>
        <p:txBody>
          <a:bodyPr/>
          <a:lstStyle/>
          <a:p>
            <a:pPr marL="514350" indent="-514350">
              <a:buAutoNum type="arabicPeriod"/>
            </a:pPr>
            <a:r>
              <a:rPr lang="en-US" dirty="0"/>
              <a:t>After showing the results of poll question, ask the class “Why do have that view – what’s the reason behind your opinion.”</a:t>
            </a:r>
          </a:p>
          <a:p>
            <a:pPr marL="514350" indent="-514350">
              <a:buAutoNum type="arabicPeriod"/>
            </a:pPr>
            <a:r>
              <a:rPr lang="en-US" dirty="0"/>
              <a:t>After having heard from students on each side of the issue, repoll the question (see next slide)</a:t>
            </a:r>
          </a:p>
        </p:txBody>
      </p:sp>
      <p:sp>
        <p:nvSpPr>
          <p:cNvPr id="4" name="Footer Placeholder 3">
            <a:extLst>
              <a:ext uri="{FF2B5EF4-FFF2-40B4-BE49-F238E27FC236}">
                <a16:creationId xmlns:a16="http://schemas.microsoft.com/office/drawing/2014/main" id="{57D7E56C-9FEC-44D2-A5F4-4AE919203961}"/>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A365FC23-2001-42B9-B785-8C9048FF85C7}"/>
              </a:ext>
            </a:extLst>
          </p:cNvPr>
          <p:cNvSpPr>
            <a:spLocks noGrp="1"/>
          </p:cNvSpPr>
          <p:nvPr>
            <p:ph type="sldNum" sz="quarter" idx="12"/>
          </p:nvPr>
        </p:nvSpPr>
        <p:spPr/>
        <p:txBody>
          <a:bodyPr>
            <a:normAutofit lnSpcReduction="10000"/>
          </a:bodyPr>
          <a:lstStyle/>
          <a:p>
            <a:fld id="{20BC5037-A240-4F61-9152-036A0AF9E395}" type="slidenum">
              <a:rPr lang="en-US" smtClean="0"/>
              <a:t>70</a:t>
            </a:fld>
            <a:endParaRPr lang="en-US"/>
          </a:p>
        </p:txBody>
      </p:sp>
    </p:spTree>
    <p:extLst>
      <p:ext uri="{BB962C8B-B14F-4D97-AF65-F5344CB8AC3E}">
        <p14:creationId xmlns:p14="http://schemas.microsoft.com/office/powerpoint/2010/main" val="178645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A557-D73D-4860-AF07-C6BFE25D088E}"/>
              </a:ext>
            </a:extLst>
          </p:cNvPr>
          <p:cNvSpPr>
            <a:spLocks noGrp="1"/>
          </p:cNvSpPr>
          <p:nvPr>
            <p:ph type="title"/>
          </p:nvPr>
        </p:nvSpPr>
        <p:spPr>
          <a:xfrm>
            <a:off x="172720" y="136257"/>
            <a:ext cx="11856719" cy="1235344"/>
          </a:xfrm>
        </p:spPr>
        <p:txBody>
          <a:bodyPr>
            <a:noAutofit/>
          </a:bodyPr>
          <a:lstStyle/>
          <a:p>
            <a:pPr marL="0" marR="0">
              <a:lnSpc>
                <a:spcPct val="107000"/>
              </a:lnSpc>
              <a:spcBef>
                <a:spcPts val="0"/>
              </a:spcBef>
              <a:spcAft>
                <a:spcPts val="800"/>
              </a:spcAft>
            </a:pPr>
            <a:br>
              <a:rPr lang="en-US" sz="2800" dirty="0"/>
            </a:br>
            <a:r>
              <a:rPr lang="en-US" sz="3200" dirty="0">
                <a:solidFill>
                  <a:schemeClr val="tx1"/>
                </a:solidFill>
              </a:rPr>
              <a:t>POLL: </a:t>
            </a:r>
            <a:r>
              <a:rPr lang="en-US" sz="3200" b="0" i="0" dirty="0">
                <a:effectLst/>
                <a:latin typeface="aktiv-grotesk"/>
              </a:rPr>
              <a:t>Do you think the federal government today has too much power, about the right amount of power or too little power?</a:t>
            </a:r>
            <a:br>
              <a:rPr lang="en-US" sz="3200" dirty="0"/>
            </a:br>
            <a:endParaRPr lang="en-US" sz="3200" dirty="0"/>
          </a:p>
        </p:txBody>
      </p:sp>
      <p:sp>
        <p:nvSpPr>
          <p:cNvPr id="3" name="Content Placeholder 2">
            <a:extLst>
              <a:ext uri="{FF2B5EF4-FFF2-40B4-BE49-F238E27FC236}">
                <a16:creationId xmlns:a16="http://schemas.microsoft.com/office/drawing/2014/main" id="{F173BE8E-1AF4-44C4-884A-EDB49B9B458B}"/>
              </a:ext>
            </a:extLst>
          </p:cNvPr>
          <p:cNvSpPr>
            <a:spLocks noGrp="1"/>
          </p:cNvSpPr>
          <p:nvPr>
            <p:ph idx="1"/>
          </p:nvPr>
        </p:nvSpPr>
        <p:spPr>
          <a:xfrm>
            <a:off x="1905000" y="2712721"/>
            <a:ext cx="8945880" cy="3611878"/>
          </a:xfrm>
        </p:spPr>
        <p:txBody>
          <a:bodyPr>
            <a:normAutofit/>
          </a:bodyPr>
          <a:lstStyle/>
          <a:p>
            <a:pPr marL="514350" indent="-514350">
              <a:buAutoNum type="arabicPeriod"/>
            </a:pPr>
            <a:r>
              <a:rPr lang="en-US" dirty="0"/>
              <a:t>Too much power</a:t>
            </a:r>
          </a:p>
          <a:p>
            <a:pPr marL="514350" indent="-514350">
              <a:buAutoNum type="arabicPeriod"/>
            </a:pPr>
            <a:r>
              <a:rPr lang="en-US" dirty="0"/>
              <a:t>About the right amount of power</a:t>
            </a:r>
          </a:p>
          <a:p>
            <a:pPr marL="514350" indent="-514350">
              <a:buAutoNum type="arabicPeriod"/>
            </a:pPr>
            <a:r>
              <a:rPr lang="en-US" dirty="0"/>
              <a:t>Too little power</a:t>
            </a:r>
          </a:p>
        </p:txBody>
      </p:sp>
      <p:sp>
        <p:nvSpPr>
          <p:cNvPr id="4" name="Footer Placeholder 3">
            <a:extLst>
              <a:ext uri="{FF2B5EF4-FFF2-40B4-BE49-F238E27FC236}">
                <a16:creationId xmlns:a16="http://schemas.microsoft.com/office/drawing/2014/main" id="{60F1F023-4BF7-4253-9B8A-2E69A5E92EF4}"/>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EA9BE1A4-AC76-4E81-AFE4-B474D881944A}"/>
              </a:ext>
            </a:extLst>
          </p:cNvPr>
          <p:cNvSpPr>
            <a:spLocks noGrp="1"/>
          </p:cNvSpPr>
          <p:nvPr>
            <p:ph type="sldNum" sz="quarter" idx="12"/>
          </p:nvPr>
        </p:nvSpPr>
        <p:spPr/>
        <p:txBody>
          <a:bodyPr>
            <a:normAutofit lnSpcReduction="10000"/>
          </a:bodyPr>
          <a:lstStyle/>
          <a:p>
            <a:fld id="{20BC5037-A240-4F61-9152-036A0AF9E395}" type="slidenum">
              <a:rPr lang="en-US" smtClean="0"/>
              <a:t>71</a:t>
            </a:fld>
            <a:endParaRPr lang="en-US"/>
          </a:p>
        </p:txBody>
      </p:sp>
      <p:sp>
        <p:nvSpPr>
          <p:cNvPr id="6" name="TextBox 5">
            <a:extLst>
              <a:ext uri="{FF2B5EF4-FFF2-40B4-BE49-F238E27FC236}">
                <a16:creationId xmlns:a16="http://schemas.microsoft.com/office/drawing/2014/main" id="{6BF9F7F8-38C7-4387-84ED-271C59CD3482}"/>
              </a:ext>
            </a:extLst>
          </p:cNvPr>
          <p:cNvSpPr txBox="1"/>
          <p:nvPr/>
        </p:nvSpPr>
        <p:spPr>
          <a:xfrm>
            <a:off x="1554480" y="5110480"/>
            <a:ext cx="9602324" cy="923330"/>
          </a:xfrm>
          <a:prstGeom prst="rect">
            <a:avLst/>
          </a:prstGeom>
          <a:noFill/>
        </p:spPr>
        <p:txBody>
          <a:bodyPr wrap="square" rtlCol="0">
            <a:spAutoFit/>
          </a:bodyPr>
          <a:lstStyle/>
          <a:p>
            <a:r>
              <a:rPr lang="en-US" dirty="0"/>
              <a:t>NOTE TO INSTRUCTOR: If there’s a marked change of opinion after students have heard </a:t>
            </a:r>
          </a:p>
          <a:p>
            <a:r>
              <a:rPr lang="en-US" dirty="0"/>
              <a:t>from their classmates, you could say something to the effect: “Some of you</a:t>
            </a:r>
          </a:p>
          <a:p>
            <a:r>
              <a:rPr lang="en-US" dirty="0"/>
              <a:t>changed your opinion. What did you hear that led you to change your mind?”</a:t>
            </a:r>
          </a:p>
        </p:txBody>
      </p:sp>
    </p:spTree>
    <p:extLst>
      <p:ext uri="{BB962C8B-B14F-4D97-AF65-F5344CB8AC3E}">
        <p14:creationId xmlns:p14="http://schemas.microsoft.com/office/powerpoint/2010/main" val="1729836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457200" y="-91440"/>
            <a:ext cx="11277600" cy="1681479"/>
          </a:xfrm>
        </p:spPr>
        <p:txBody>
          <a:bodyPr>
            <a:normAutofit/>
          </a:bodyPr>
          <a:lstStyle/>
          <a:p>
            <a:r>
              <a:rPr lang="en-US" dirty="0"/>
              <a:t>What the American public thinks </a:t>
            </a:r>
            <a:r>
              <a:rPr lang="en-US" dirty="0" err="1"/>
              <a:t>aboutthe</a:t>
            </a:r>
            <a:r>
              <a:rPr lang="en-US" dirty="0"/>
              <a:t> power of federal government </a:t>
            </a: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extLst>
              <p:ext uri="{D42A27DB-BD31-4B8C-83A1-F6EECF244321}">
                <p14:modId xmlns:p14="http://schemas.microsoft.com/office/powerpoint/2010/main" val="1379255494"/>
              </p:ext>
            </p:extLst>
          </p:nvPr>
        </p:nvGraphicFramePr>
        <p:xfrm>
          <a:off x="762000" y="1590040"/>
          <a:ext cx="1097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dirty="0"/>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lnSpcReduction="10000"/>
          </a:bodyPr>
          <a:lstStyle/>
          <a:p>
            <a:fld id="{20BC5037-A240-4F61-9152-036A0AF9E395}" type="slidenum">
              <a:rPr lang="en-US" smtClean="0"/>
              <a:t>72</a:t>
            </a:fld>
            <a:endParaRPr lang="en-US"/>
          </a:p>
        </p:txBody>
      </p:sp>
      <p:sp>
        <p:nvSpPr>
          <p:cNvPr id="3" name="TextBox 2">
            <a:extLst>
              <a:ext uri="{FF2B5EF4-FFF2-40B4-BE49-F238E27FC236}">
                <a16:creationId xmlns:a16="http://schemas.microsoft.com/office/drawing/2014/main" id="{9A6651D3-6105-41BC-AFBF-095E7F5AADA3}"/>
              </a:ext>
            </a:extLst>
          </p:cNvPr>
          <p:cNvSpPr txBox="1"/>
          <p:nvPr/>
        </p:nvSpPr>
        <p:spPr>
          <a:xfrm>
            <a:off x="386080" y="6314440"/>
            <a:ext cx="2775119" cy="369332"/>
          </a:xfrm>
          <a:prstGeom prst="rect">
            <a:avLst/>
          </a:prstGeom>
          <a:noFill/>
        </p:spPr>
        <p:txBody>
          <a:bodyPr wrap="none" rtlCol="0">
            <a:spAutoFit/>
          </a:bodyPr>
          <a:lstStyle/>
          <a:p>
            <a:r>
              <a:rPr lang="en-US" dirty="0"/>
              <a:t>Source: Gallup poll, 2019</a:t>
            </a:r>
          </a:p>
        </p:txBody>
      </p:sp>
    </p:spTree>
    <p:extLst>
      <p:ext uri="{BB962C8B-B14F-4D97-AF65-F5344CB8AC3E}">
        <p14:creationId xmlns:p14="http://schemas.microsoft.com/office/powerpoint/2010/main" val="32643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4C897A-4409-4F96-826A-7AE9F1281913}"/>
              </a:ext>
            </a:extLst>
          </p:cNvPr>
          <p:cNvSpPr>
            <a:spLocks noGrp="1"/>
          </p:cNvSpPr>
          <p:nvPr>
            <p:ph type="ctrTitle"/>
          </p:nvPr>
        </p:nvSpPr>
        <p:spPr>
          <a:xfrm>
            <a:off x="2145792" y="2476783"/>
            <a:ext cx="3035808" cy="1394084"/>
          </a:xfrm>
        </p:spPr>
        <p:txBody>
          <a:bodyPr/>
          <a:lstStyle/>
          <a:p>
            <a:r>
              <a:rPr lang="en-US" sz="2800" dirty="0">
                <a:solidFill>
                  <a:prstClr val="white"/>
                </a:solidFill>
                <a:latin typeface="Sanserif"/>
              </a:rPr>
              <a:t>Chapter 4 Civil Liberties</a:t>
            </a:r>
            <a:endParaRPr lang="en-US" sz="2800" dirty="0">
              <a:latin typeface="Sanserif"/>
            </a:endParaRPr>
          </a:p>
        </p:txBody>
      </p:sp>
      <p:sp>
        <p:nvSpPr>
          <p:cNvPr id="13" name="Subtitle 2">
            <a:extLst>
              <a:ext uri="{FF2B5EF4-FFF2-40B4-BE49-F238E27FC236}">
                <a16:creationId xmlns:a16="http://schemas.microsoft.com/office/drawing/2014/main" id="{39DC5F79-D657-4B2E-8FAB-C143E5618948}"/>
              </a:ext>
            </a:extLst>
          </p:cNvPr>
          <p:cNvSpPr>
            <a:spLocks noGrp="1"/>
          </p:cNvSpPr>
          <p:nvPr>
            <p:ph type="subTitle" idx="1"/>
          </p:nvPr>
        </p:nvSpPr>
        <p:spPr>
          <a:xfrm>
            <a:off x="2145792" y="3870868"/>
            <a:ext cx="3035808" cy="971495"/>
          </a:xfrm>
        </p:spPr>
        <p:txBody>
          <a:bodyPr>
            <a:normAutofit/>
          </a:bodyPr>
          <a:lstStyle/>
          <a:p>
            <a:pPr defTabSz="457200">
              <a:spcBef>
                <a:spcPct val="20000"/>
              </a:spcBef>
              <a:spcAft>
                <a:spcPts val="0"/>
              </a:spcAft>
              <a:defRPr/>
            </a:pPr>
            <a:r>
              <a:rPr lang="en-US" sz="2800" b="1" dirty="0">
                <a:solidFill>
                  <a:prstClr val="white"/>
                </a:solidFill>
                <a:latin typeface="Sanserif"/>
              </a:rPr>
              <a:t>Protecting Individual Rights</a:t>
            </a:r>
          </a:p>
        </p:txBody>
      </p:sp>
      <p:sp>
        <p:nvSpPr>
          <p:cNvPr id="6" name="TextBox 5">
            <a:extLst>
              <a:ext uri="{FF2B5EF4-FFF2-40B4-BE49-F238E27FC236}">
                <a16:creationId xmlns:a16="http://schemas.microsoft.com/office/drawing/2014/main" id="{D0605DE5-0357-4432-BE30-E178CCD3137D}"/>
              </a:ext>
            </a:extLst>
          </p:cNvPr>
          <p:cNvSpPr txBox="1"/>
          <p:nvPr/>
        </p:nvSpPr>
        <p:spPr>
          <a:xfrm>
            <a:off x="2145793" y="4962807"/>
            <a:ext cx="2681207" cy="830997"/>
          </a:xfrm>
          <a:prstGeom prst="rect">
            <a:avLst/>
          </a:prstGeom>
          <a:noFill/>
        </p:spPr>
        <p:txBody>
          <a:bodyPr wrap="square" rtlCol="0">
            <a:spAutoFit/>
          </a:bodyPr>
          <a:lstStyle/>
          <a:p>
            <a:r>
              <a:rPr lang="en-US" sz="2400" b="1" dirty="0">
                <a:solidFill>
                  <a:srgbClr val="FFFFFF"/>
                </a:solidFill>
                <a:latin typeface="Sanserif"/>
              </a:rPr>
              <a:t>Poll Everywhere Questions</a:t>
            </a:r>
            <a:endParaRPr lang="en-US" sz="2400" dirty="0">
              <a:solidFill>
                <a:srgbClr val="000000"/>
              </a:solidFill>
              <a:latin typeface="Arial" panose="020B0604020202020204"/>
            </a:endParaRPr>
          </a:p>
        </p:txBody>
      </p:sp>
      <p:sp>
        <p:nvSpPr>
          <p:cNvPr id="4" name="Picture Placeholder 3">
            <a:extLst>
              <a:ext uri="{FF2B5EF4-FFF2-40B4-BE49-F238E27FC236}">
                <a16:creationId xmlns:a16="http://schemas.microsoft.com/office/drawing/2014/main" id="{9477A3E5-F137-41F9-865A-26FD95147B7C}"/>
              </a:ext>
            </a:extLst>
          </p:cNvPr>
          <p:cNvSpPr>
            <a:spLocks noGrp="1"/>
          </p:cNvSpPr>
          <p:nvPr>
            <p:ph type="pic" sz="quarter" idx="11"/>
          </p:nvPr>
        </p:nvSpPr>
        <p:spPr/>
      </p:sp>
      <p:pic>
        <p:nvPicPr>
          <p:cNvPr id="9" name="Picture 8">
            <a:extLst>
              <a:ext uri="{FF2B5EF4-FFF2-40B4-BE49-F238E27FC236}">
                <a16:creationId xmlns:a16="http://schemas.microsoft.com/office/drawing/2014/main" id="{30BB87D4-2B35-4B63-9FEE-88BB0149FB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4461" y="882261"/>
            <a:ext cx="3593612" cy="50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515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4, </a:t>
            </a:r>
          </a:p>
          <a:p>
            <a:pPr marL="0" indent="0" algn="ctr" defTabSz="457200">
              <a:spcBef>
                <a:spcPts val="1800"/>
              </a:spcBef>
              <a:spcAft>
                <a:spcPts val="0"/>
              </a:spcAft>
              <a:buNone/>
              <a:defRPr/>
            </a:pPr>
            <a:r>
              <a:rPr lang="en-US" altLang="en-US" sz="4400" b="1" dirty="0">
                <a:solidFill>
                  <a:srgbClr val="C00000"/>
                </a:solidFill>
                <a:latin typeface="Sanserif"/>
              </a:rPr>
              <a:t>Civil Liberties </a:t>
            </a:r>
          </a:p>
          <a:p>
            <a:pPr marL="0" indent="0" algn="ctr" defTabSz="457200">
              <a:spcBef>
                <a:spcPts val="1800"/>
              </a:spcBef>
              <a:spcAft>
                <a:spcPts val="0"/>
              </a:spcAft>
              <a:buNone/>
              <a:defRPr/>
            </a:pPr>
            <a:r>
              <a:rPr lang="en-US" altLang="en-US" sz="4000" dirty="0">
                <a:solidFill>
                  <a:srgbClr val="C00000"/>
                </a:solidFill>
                <a:latin typeface="Sanserif"/>
              </a:rPr>
              <a:t>Poll Everywhere Exercise 1</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74</a:t>
            </a:fld>
            <a:endParaRPr lang="en-US" dirty="0">
              <a:solidFill>
                <a:srgbClr val="000000"/>
              </a:solidFill>
              <a:latin typeface="Sanserif"/>
            </a:endParaRPr>
          </a:p>
        </p:txBody>
      </p:sp>
    </p:spTree>
    <p:extLst>
      <p:ext uri="{BB962C8B-B14F-4D97-AF65-F5344CB8AC3E}">
        <p14:creationId xmlns:p14="http://schemas.microsoft.com/office/powerpoint/2010/main" val="203157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A468A0-E1C3-47C7-8ECD-A5EC1BB7C286}"/>
              </a:ext>
            </a:extLst>
          </p:cNvPr>
          <p:cNvSpPr>
            <a:spLocks noGrp="1"/>
          </p:cNvSpPr>
          <p:nvPr>
            <p:ph type="title"/>
          </p:nvPr>
        </p:nvSpPr>
        <p:spPr/>
        <p:txBody>
          <a:bodyPr>
            <a:normAutofit fontScale="90000"/>
          </a:bodyPr>
          <a:lstStyle/>
          <a:p>
            <a:pPr algn="ctr"/>
            <a:r>
              <a:rPr lang="en-US" sz="4000" dirty="0">
                <a:solidFill>
                  <a:srgbClr val="C00000"/>
                </a:solidFill>
              </a:rPr>
              <a:t>Free Expression Rights</a:t>
            </a:r>
          </a:p>
        </p:txBody>
      </p:sp>
      <p:sp>
        <p:nvSpPr>
          <p:cNvPr id="9" name="Content Placeholder 8">
            <a:extLst>
              <a:ext uri="{FF2B5EF4-FFF2-40B4-BE49-F238E27FC236}">
                <a16:creationId xmlns:a16="http://schemas.microsoft.com/office/drawing/2014/main" id="{14F16D43-5439-46AA-A2EA-98DD7A166741}"/>
              </a:ext>
            </a:extLst>
          </p:cNvPr>
          <p:cNvSpPr>
            <a:spLocks noGrp="1"/>
          </p:cNvSpPr>
          <p:nvPr>
            <p:ph sz="quarter" idx="11"/>
          </p:nvPr>
        </p:nvSpPr>
        <p:spPr>
          <a:xfrm>
            <a:off x="1123950" y="1950719"/>
            <a:ext cx="10610849" cy="4297681"/>
          </a:xfrm>
        </p:spPr>
        <p:txBody>
          <a:bodyPr>
            <a:normAutofit/>
          </a:bodyPr>
          <a:lstStyle/>
          <a:p>
            <a:r>
              <a:rPr lang="en-US" sz="2800" dirty="0"/>
              <a:t>Americans’ free expression rights are enumerated in the First Amendment –</a:t>
            </a:r>
          </a:p>
          <a:p>
            <a:r>
              <a:rPr lang="en-US" sz="2800" dirty="0"/>
              <a:t>	- freedom of speech</a:t>
            </a:r>
            <a:br>
              <a:rPr lang="en-US" sz="2800" dirty="0"/>
            </a:br>
            <a:r>
              <a:rPr lang="en-US" sz="2800" dirty="0"/>
              <a:t>	- freedom of the press</a:t>
            </a:r>
            <a:br>
              <a:rPr lang="en-US" sz="2800" dirty="0"/>
            </a:br>
            <a:r>
              <a:rPr lang="en-US" sz="2800" dirty="0"/>
              <a:t>	- freedom of assembly</a:t>
            </a:r>
            <a:br>
              <a:rPr lang="en-US" sz="2800" dirty="0"/>
            </a:br>
            <a:r>
              <a:rPr lang="en-US" sz="2800" dirty="0"/>
              <a:t>	- freedom to petition government</a:t>
            </a:r>
            <a:br>
              <a:rPr lang="en-US" sz="2800" dirty="0"/>
            </a:br>
            <a:r>
              <a:rPr lang="en-US" sz="2800" dirty="0"/>
              <a:t>	- freedom of religion (guarantee of free exercise of religion 	and prohibition on establishment of religion)	</a:t>
            </a:r>
          </a:p>
          <a:p>
            <a:endParaRPr lang="en-US" sz="2800" dirty="0"/>
          </a:p>
        </p:txBody>
      </p:sp>
      <p:sp>
        <p:nvSpPr>
          <p:cNvPr id="7" name="Slide Number Placeholder 6">
            <a:extLst>
              <a:ext uri="{FF2B5EF4-FFF2-40B4-BE49-F238E27FC236}">
                <a16:creationId xmlns:a16="http://schemas.microsoft.com/office/drawing/2014/main" id="{5FA18B33-29A6-4B7C-B0FA-BFE88B361345}"/>
              </a:ext>
            </a:extLst>
          </p:cNvPr>
          <p:cNvSpPr>
            <a:spLocks noGrp="1"/>
          </p:cNvSpPr>
          <p:nvPr>
            <p:ph type="sldNum" sz="quarter" idx="10"/>
          </p:nvPr>
        </p:nvSpPr>
        <p:spPr/>
        <p:txBody>
          <a:bodyPr>
            <a:normAutofit lnSpcReduction="10000"/>
          </a:bodyPr>
          <a:lstStyle/>
          <a:p>
            <a:fld id="{68151E55-6873-49E2-B8D5-2F265E6F1973}" type="slidenum">
              <a:rPr lang="en-US" smtClean="0"/>
              <a:t>75</a:t>
            </a:fld>
            <a:endParaRPr lang="en-US" dirty="0"/>
          </a:p>
        </p:txBody>
      </p:sp>
      <p:sp>
        <p:nvSpPr>
          <p:cNvPr id="13" name="Footer Placeholder 3">
            <a:extLst>
              <a:ext uri="{FF2B5EF4-FFF2-40B4-BE49-F238E27FC236}">
                <a16:creationId xmlns:a16="http://schemas.microsoft.com/office/drawing/2014/main" id="{561E3B39-1FAE-4DC3-91F0-6DAE76DB4B98}"/>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a:t>© Thomas E. Patterson</a:t>
            </a:r>
            <a:endParaRPr lang="en-US" dirty="0"/>
          </a:p>
        </p:txBody>
      </p:sp>
    </p:spTree>
    <p:extLst>
      <p:ext uri="{BB962C8B-B14F-4D97-AF65-F5344CB8AC3E}">
        <p14:creationId xmlns:p14="http://schemas.microsoft.com/office/powerpoint/2010/main" val="2532629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D42240-5C58-428C-B039-4C80E4739AF9}"/>
              </a:ext>
            </a:extLst>
          </p:cNvPr>
          <p:cNvSpPr>
            <a:spLocks noGrp="1"/>
          </p:cNvSpPr>
          <p:nvPr>
            <p:ph type="title"/>
          </p:nvPr>
        </p:nvSpPr>
        <p:spPr>
          <a:xfrm>
            <a:off x="457200" y="23073"/>
            <a:ext cx="11277600" cy="960339"/>
          </a:xfrm>
        </p:spPr>
        <p:txBody>
          <a:bodyPr>
            <a:noAutofit/>
          </a:bodyPr>
          <a:lstStyle/>
          <a:p>
            <a:r>
              <a:rPr lang="en-US" sz="3600" b="1" dirty="0"/>
              <a:t>POLL: </a:t>
            </a:r>
            <a:r>
              <a:rPr lang="en-US" sz="3600" b="1" dirty="0">
                <a:solidFill>
                  <a:srgbClr val="C00000"/>
                </a:solidFill>
              </a:rPr>
              <a:t>In which of the following situations is your right of free speech protected by 1</a:t>
            </a:r>
            <a:r>
              <a:rPr lang="en-US" sz="3600" b="1" baseline="30000" dirty="0">
                <a:solidFill>
                  <a:srgbClr val="C00000"/>
                </a:solidFill>
              </a:rPr>
              <a:t>st</a:t>
            </a:r>
            <a:r>
              <a:rPr lang="en-US" sz="3600" b="1" dirty="0">
                <a:solidFill>
                  <a:srgbClr val="C00000"/>
                </a:solidFill>
              </a:rPr>
              <a:t> Amendment?  </a:t>
            </a:r>
          </a:p>
        </p:txBody>
      </p:sp>
      <p:sp>
        <p:nvSpPr>
          <p:cNvPr id="9" name="Content Placeholder 8">
            <a:extLst>
              <a:ext uri="{FF2B5EF4-FFF2-40B4-BE49-F238E27FC236}">
                <a16:creationId xmlns:a16="http://schemas.microsoft.com/office/drawing/2014/main" id="{4D2CF765-B2CA-45E7-AF89-FD742212F33B}"/>
              </a:ext>
            </a:extLst>
          </p:cNvPr>
          <p:cNvSpPr>
            <a:spLocks noGrp="1"/>
          </p:cNvSpPr>
          <p:nvPr>
            <p:ph sz="quarter" idx="11"/>
          </p:nvPr>
        </p:nvSpPr>
        <p:spPr>
          <a:xfrm>
            <a:off x="711200" y="1879600"/>
            <a:ext cx="11023600" cy="4368801"/>
          </a:xfrm>
        </p:spPr>
        <p:txBody>
          <a:bodyPr>
            <a:normAutofit/>
          </a:bodyPr>
          <a:lstStyle/>
          <a:p>
            <a:pPr marL="457200" indent="-457200">
              <a:buAutoNum type="arabicPeriod"/>
            </a:pPr>
            <a:r>
              <a:rPr lang="en-US" sz="2400" dirty="0"/>
              <a:t>When your speech poses a clear danger to the safety of others.</a:t>
            </a:r>
          </a:p>
          <a:p>
            <a:pPr marL="457200" indent="-457200">
              <a:buAutoNum type="arabicPeriod"/>
            </a:pPr>
            <a:r>
              <a:rPr lang="en-US" sz="2400" dirty="0"/>
              <a:t>When your speech incites others to respond immediately with lawless action.</a:t>
            </a:r>
          </a:p>
          <a:p>
            <a:pPr marL="457200" indent="-457200">
              <a:buAutoNum type="arabicPeriod"/>
            </a:pPr>
            <a:r>
              <a:rPr lang="en-US" sz="2400" dirty="0">
                <a:solidFill>
                  <a:srgbClr val="FF0000"/>
                </a:solidFill>
              </a:rPr>
              <a:t>When you direct hateful comments (“hate speech”) at another person.</a:t>
            </a:r>
          </a:p>
          <a:p>
            <a:pPr marL="457200" indent="-457200">
              <a:buAutoNum type="arabicPeriod"/>
            </a:pPr>
            <a:r>
              <a:rPr lang="en-US" sz="2400" dirty="0"/>
              <a:t>When your speech wrongfully damages the reputation of another person.</a:t>
            </a:r>
          </a:p>
          <a:p>
            <a:pPr marL="457200" indent="-457200">
              <a:buAutoNum type="arabicPeriod"/>
            </a:pPr>
            <a:r>
              <a:rPr lang="en-US" sz="2400" dirty="0"/>
              <a:t>None of the above  are protected– all are types of speech that the Supreme Court has ruled are outside the protection of the First Amendment and are therefore punishable by law.</a:t>
            </a:r>
            <a:br>
              <a:rPr lang="en-US" sz="2400" dirty="0"/>
            </a:br>
            <a:endParaRPr lang="en-US" sz="2400" dirty="0"/>
          </a:p>
        </p:txBody>
      </p:sp>
      <p:sp>
        <p:nvSpPr>
          <p:cNvPr id="10" name="Text Placeholder 9">
            <a:extLst>
              <a:ext uri="{FF2B5EF4-FFF2-40B4-BE49-F238E27FC236}">
                <a16:creationId xmlns:a16="http://schemas.microsoft.com/office/drawing/2014/main" id="{D54CF994-331F-461D-A3A9-DF03D5BF042E}"/>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055E34E-2D12-4B97-BF5E-DF8C9791F79F}"/>
              </a:ext>
            </a:extLst>
          </p:cNvPr>
          <p:cNvSpPr>
            <a:spLocks noGrp="1"/>
          </p:cNvSpPr>
          <p:nvPr>
            <p:ph type="sldNum" sz="quarter" idx="10"/>
          </p:nvPr>
        </p:nvSpPr>
        <p:spPr/>
        <p:txBody>
          <a:bodyPr>
            <a:normAutofit lnSpcReduction="10000"/>
          </a:bodyPr>
          <a:lstStyle/>
          <a:p>
            <a:fld id="{68151E55-6873-49E2-B8D5-2F265E6F1973}" type="slidenum">
              <a:rPr lang="en-US" smtClean="0"/>
              <a:t>76</a:t>
            </a:fld>
            <a:endParaRPr lang="en-US" dirty="0"/>
          </a:p>
        </p:txBody>
      </p:sp>
      <p:sp>
        <p:nvSpPr>
          <p:cNvPr id="12" name="Footer Placeholder 3">
            <a:extLst>
              <a:ext uri="{FF2B5EF4-FFF2-40B4-BE49-F238E27FC236}">
                <a16:creationId xmlns:a16="http://schemas.microsoft.com/office/drawing/2014/main" id="{3A2AD9E3-AE18-4F85-B061-98C11B5D900C}"/>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
        <p:nvSpPr>
          <p:cNvPr id="3" name="Text Placeholder 2">
            <a:extLst>
              <a:ext uri="{FF2B5EF4-FFF2-40B4-BE49-F238E27FC236}">
                <a16:creationId xmlns:a16="http://schemas.microsoft.com/office/drawing/2014/main" id="{927E285C-04BA-4C8A-927F-1BB0AD57ABC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01695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136DC-6351-4D37-A312-ED22352F7CAE}"/>
              </a:ext>
            </a:extLst>
          </p:cNvPr>
          <p:cNvSpPr>
            <a:spLocks noGrp="1"/>
          </p:cNvSpPr>
          <p:nvPr>
            <p:ph type="title"/>
          </p:nvPr>
        </p:nvSpPr>
        <p:spPr/>
        <p:txBody>
          <a:bodyPr>
            <a:normAutofit/>
          </a:bodyPr>
          <a:lstStyle/>
          <a:p>
            <a:pPr algn="ctr"/>
            <a:r>
              <a:rPr lang="en-US" sz="3200" dirty="0">
                <a:solidFill>
                  <a:srgbClr val="C00000"/>
                </a:solidFill>
              </a:rPr>
              <a:t>Supreme Court’s position on free expression rights</a:t>
            </a:r>
          </a:p>
        </p:txBody>
      </p:sp>
      <p:sp>
        <p:nvSpPr>
          <p:cNvPr id="9" name="Content Placeholder 8">
            <a:extLst>
              <a:ext uri="{FF2B5EF4-FFF2-40B4-BE49-F238E27FC236}">
                <a16:creationId xmlns:a16="http://schemas.microsoft.com/office/drawing/2014/main" id="{3696F54C-6D1C-43BB-821F-4FBC72DE1E3E}"/>
              </a:ext>
            </a:extLst>
          </p:cNvPr>
          <p:cNvSpPr>
            <a:spLocks noGrp="1"/>
          </p:cNvSpPr>
          <p:nvPr>
            <p:ph sz="quarter" idx="11"/>
          </p:nvPr>
        </p:nvSpPr>
        <p:spPr>
          <a:xfrm>
            <a:off x="457200" y="1126288"/>
            <a:ext cx="11277600" cy="5122114"/>
          </a:xfrm>
        </p:spPr>
        <p:txBody>
          <a:bodyPr>
            <a:normAutofit lnSpcReduction="10000"/>
          </a:bodyPr>
          <a:lstStyle/>
          <a:p>
            <a:pPr>
              <a:spcAft>
                <a:spcPts val="0"/>
              </a:spcAft>
            </a:pPr>
            <a:r>
              <a:rPr lang="en-US" sz="2400" dirty="0"/>
              <a:t>The Supreme Court has taken an expansive view of free speech rights, ruling that government is obliged to give citizens wide latitude on what they can legally say.</a:t>
            </a:r>
          </a:p>
          <a:p>
            <a:pPr>
              <a:spcAft>
                <a:spcPts val="0"/>
              </a:spcAft>
            </a:pPr>
            <a:endParaRPr lang="en-US" sz="2400" dirty="0"/>
          </a:p>
          <a:p>
            <a:pPr>
              <a:spcAft>
                <a:spcPts val="0"/>
              </a:spcAft>
            </a:pPr>
            <a:r>
              <a:rPr lang="en-US" sz="2400" dirty="0"/>
              <a:t>Nonetheless, the Supreme Court has held the right of free expression is not absolute. Some forms of expression are not protected by the First Amendment. These include –</a:t>
            </a:r>
          </a:p>
          <a:p>
            <a:pPr>
              <a:spcAft>
                <a:spcPts val="0"/>
              </a:spcAft>
            </a:pPr>
            <a:r>
              <a:rPr lang="en-US" sz="2400" dirty="0"/>
              <a:t>	Speech that clearly and substantially endangers others (“yelling “FIRE” in a 	crowded theater)</a:t>
            </a:r>
            <a:br>
              <a:rPr lang="en-US" sz="2400" dirty="0"/>
            </a:br>
            <a:r>
              <a:rPr lang="en-US" sz="2400" dirty="0"/>
              <a:t>	Speech that incites others to engage in “imminent lawless action”</a:t>
            </a:r>
            <a:br>
              <a:rPr lang="en-US" sz="2400" dirty="0"/>
            </a:br>
            <a:r>
              <a:rPr lang="en-US" sz="2400" dirty="0"/>
              <a:t>	Speech that wrongfully damages the reputation of another person (slander)</a:t>
            </a:r>
          </a:p>
          <a:p>
            <a:pPr>
              <a:spcAft>
                <a:spcPts val="0"/>
              </a:spcAft>
            </a:pPr>
            <a:endParaRPr lang="en-US" sz="2400" dirty="0"/>
          </a:p>
          <a:p>
            <a:pPr>
              <a:spcAft>
                <a:spcPts val="0"/>
              </a:spcAft>
            </a:pPr>
            <a:r>
              <a:rPr lang="en-US" sz="2400" dirty="0"/>
              <a:t>However, the Supreme Court has not outlawed “hate speech.” Acts motivated by hate are punishable by law, but hateful words are not. Example: In </a:t>
            </a:r>
            <a:r>
              <a:rPr lang="en-US" sz="2400" i="1" dirty="0"/>
              <a:t>Snyder v. Phelps</a:t>
            </a:r>
            <a:r>
              <a:rPr lang="en-US" sz="2400" dirty="0"/>
              <a:t> (2011), the Supreme Court upheld the right of the Westboro Baptist Church to protest with hateful signs near to the funeral for a soldier killed in action.</a:t>
            </a:r>
          </a:p>
          <a:p>
            <a:pPr>
              <a:spcAft>
                <a:spcPts val="0"/>
              </a:spcAft>
            </a:pPr>
            <a:endParaRPr lang="en-US" sz="2400" dirty="0"/>
          </a:p>
          <a:p>
            <a:pPr>
              <a:spcAft>
                <a:spcPts val="0"/>
              </a:spcAft>
            </a:pPr>
            <a:endParaRPr lang="en-US" sz="2400" dirty="0"/>
          </a:p>
        </p:txBody>
      </p:sp>
      <p:sp>
        <p:nvSpPr>
          <p:cNvPr id="7" name="Slide Number Placeholder 6">
            <a:extLst>
              <a:ext uri="{FF2B5EF4-FFF2-40B4-BE49-F238E27FC236}">
                <a16:creationId xmlns:a16="http://schemas.microsoft.com/office/drawing/2014/main" id="{EF954AEB-C6E9-4B6F-B470-214385D2FF11}"/>
              </a:ext>
            </a:extLst>
          </p:cNvPr>
          <p:cNvSpPr>
            <a:spLocks noGrp="1"/>
          </p:cNvSpPr>
          <p:nvPr>
            <p:ph type="sldNum" sz="quarter" idx="10"/>
          </p:nvPr>
        </p:nvSpPr>
        <p:spPr/>
        <p:txBody>
          <a:bodyPr>
            <a:normAutofit lnSpcReduction="10000"/>
          </a:bodyPr>
          <a:lstStyle/>
          <a:p>
            <a:fld id="{68151E55-6873-49E2-B8D5-2F265E6F1973}" type="slidenum">
              <a:rPr lang="en-US" smtClean="0"/>
              <a:t>77</a:t>
            </a:fld>
            <a:endParaRPr lang="en-US" dirty="0"/>
          </a:p>
        </p:txBody>
      </p:sp>
      <p:sp>
        <p:nvSpPr>
          <p:cNvPr id="14" name="Footer Placeholder 3">
            <a:extLst>
              <a:ext uri="{FF2B5EF4-FFF2-40B4-BE49-F238E27FC236}">
                <a16:creationId xmlns:a16="http://schemas.microsoft.com/office/drawing/2014/main" id="{897E5926-7818-483F-A9CD-29DAA944B670}"/>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14631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72C7D7-7DFB-4771-9D63-AB7192E5B891}"/>
              </a:ext>
            </a:extLst>
          </p:cNvPr>
          <p:cNvSpPr>
            <a:spLocks noGrp="1"/>
          </p:cNvSpPr>
          <p:nvPr>
            <p:ph type="title"/>
          </p:nvPr>
        </p:nvSpPr>
        <p:spPr/>
        <p:txBody>
          <a:bodyPr>
            <a:normAutofit/>
          </a:bodyPr>
          <a:lstStyle/>
          <a:p>
            <a:pPr algn="ctr"/>
            <a:r>
              <a:rPr lang="en-US" sz="3600" b="1" dirty="0">
                <a:solidFill>
                  <a:srgbClr val="C00000"/>
                </a:solidFill>
              </a:rPr>
              <a:t>Key Supreme Ruling on Hate Speech</a:t>
            </a:r>
          </a:p>
        </p:txBody>
      </p:sp>
      <p:sp>
        <p:nvSpPr>
          <p:cNvPr id="9" name="Content Placeholder 8">
            <a:extLst>
              <a:ext uri="{FF2B5EF4-FFF2-40B4-BE49-F238E27FC236}">
                <a16:creationId xmlns:a16="http://schemas.microsoft.com/office/drawing/2014/main" id="{4C5D9CBC-A160-494E-ADC4-197C0D505706}"/>
              </a:ext>
            </a:extLst>
          </p:cNvPr>
          <p:cNvSpPr>
            <a:spLocks noGrp="1"/>
          </p:cNvSpPr>
          <p:nvPr>
            <p:ph sz="quarter" idx="11"/>
          </p:nvPr>
        </p:nvSpPr>
        <p:spPr>
          <a:xfrm>
            <a:off x="457200" y="1805508"/>
            <a:ext cx="11277600" cy="4442893"/>
          </a:xfrm>
        </p:spPr>
        <p:txBody>
          <a:bodyPr/>
          <a:lstStyle/>
          <a:p>
            <a:r>
              <a:rPr lang="en-US" sz="3200" dirty="0"/>
              <a:t>In </a:t>
            </a:r>
            <a:r>
              <a:rPr lang="en-US" sz="3200" i="1" dirty="0"/>
              <a:t>Snyder v. Phelps</a:t>
            </a:r>
            <a:r>
              <a:rPr lang="en-US" sz="3200" dirty="0"/>
              <a:t> (2011), the Supreme Court upheld the right of the Westboro Baptist Church to protest with hateful signs near to the funeral for a soldier killed in Iraq War.</a:t>
            </a:r>
          </a:p>
          <a:p>
            <a:r>
              <a:rPr lang="en-US" sz="3200" dirty="0">
                <a:solidFill>
                  <a:srgbClr val="C00000"/>
                </a:solidFill>
              </a:rPr>
              <a:t>NOTE TO INSTRUCTOR: </a:t>
            </a:r>
            <a:r>
              <a:rPr lang="en-US" sz="3200" dirty="0"/>
              <a:t>For this slide, you might choose to add a photo. You can find one at this </a:t>
            </a:r>
            <a:r>
              <a:rPr lang="en-US" sz="3200" dirty="0">
                <a:hlinkClick r:id="rId2"/>
              </a:rPr>
              <a:t>link</a:t>
            </a:r>
            <a:r>
              <a:rPr lang="en-US" sz="3200" dirty="0"/>
              <a:t>.</a:t>
            </a:r>
          </a:p>
          <a:p>
            <a:endParaRPr lang="en-US" dirty="0"/>
          </a:p>
        </p:txBody>
      </p:sp>
      <p:sp>
        <p:nvSpPr>
          <p:cNvPr id="10" name="Text Placeholder 9">
            <a:extLst>
              <a:ext uri="{FF2B5EF4-FFF2-40B4-BE49-F238E27FC236}">
                <a16:creationId xmlns:a16="http://schemas.microsoft.com/office/drawing/2014/main" id="{94995969-2558-4698-8BE9-63BC71C83AAD}"/>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CB1DAE26-3270-4971-A30D-AB4442696C7F}"/>
              </a:ext>
            </a:extLst>
          </p:cNvPr>
          <p:cNvSpPr>
            <a:spLocks noGrp="1"/>
          </p:cNvSpPr>
          <p:nvPr>
            <p:ph type="sldNum" sz="quarter" idx="10"/>
          </p:nvPr>
        </p:nvSpPr>
        <p:spPr/>
        <p:txBody>
          <a:bodyPr>
            <a:normAutofit lnSpcReduction="10000"/>
          </a:bodyPr>
          <a:lstStyle/>
          <a:p>
            <a:fld id="{68151E55-6873-49E2-B8D5-2F265E6F1973}" type="slidenum">
              <a:rPr lang="en-US" smtClean="0"/>
              <a:t>78</a:t>
            </a:fld>
            <a:endParaRPr lang="en-US" dirty="0"/>
          </a:p>
        </p:txBody>
      </p:sp>
      <p:sp>
        <p:nvSpPr>
          <p:cNvPr id="11" name="Text Placeholder 10">
            <a:extLst>
              <a:ext uri="{FF2B5EF4-FFF2-40B4-BE49-F238E27FC236}">
                <a16:creationId xmlns:a16="http://schemas.microsoft.com/office/drawing/2014/main" id="{7324FC30-AEAD-45BB-BD89-A67E5AB767A2}"/>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926A97FC-18E0-481A-8535-2C0C86A17B35}"/>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4170517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4, </a:t>
            </a:r>
          </a:p>
          <a:p>
            <a:pPr marL="0" indent="0" algn="ctr" defTabSz="457200">
              <a:spcBef>
                <a:spcPts val="1800"/>
              </a:spcBef>
              <a:spcAft>
                <a:spcPts val="0"/>
              </a:spcAft>
              <a:buNone/>
              <a:defRPr/>
            </a:pPr>
            <a:r>
              <a:rPr lang="en-US" altLang="en-US" sz="4400" b="1" dirty="0">
                <a:solidFill>
                  <a:srgbClr val="C00000"/>
                </a:solidFill>
                <a:latin typeface="Sanserif"/>
              </a:rPr>
              <a:t>Civil Liberties </a:t>
            </a:r>
          </a:p>
          <a:p>
            <a:pPr marL="0" indent="0" algn="ctr" defTabSz="457200">
              <a:spcBef>
                <a:spcPts val="1800"/>
              </a:spcBef>
              <a:spcAft>
                <a:spcPts val="0"/>
              </a:spcAft>
              <a:buNone/>
              <a:defRPr/>
            </a:pPr>
            <a:r>
              <a:rPr lang="en-US" altLang="en-US" sz="4000" dirty="0">
                <a:solidFill>
                  <a:srgbClr val="C00000"/>
                </a:solidFill>
                <a:latin typeface="Sanserif"/>
              </a:rPr>
              <a:t>Poll Everywhere Exercise 2</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79</a:t>
            </a:fld>
            <a:endParaRPr lang="en-US" dirty="0">
              <a:solidFill>
                <a:srgbClr val="000000"/>
              </a:solidFill>
              <a:latin typeface="Sanserif"/>
            </a:endParaRPr>
          </a:p>
        </p:txBody>
      </p:sp>
    </p:spTree>
    <p:extLst>
      <p:ext uri="{BB962C8B-B14F-4D97-AF65-F5344CB8AC3E}">
        <p14:creationId xmlns:p14="http://schemas.microsoft.com/office/powerpoint/2010/main" val="289455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4F6D-38C7-4B4D-B1E5-567689B58DFC}"/>
              </a:ext>
            </a:extLst>
          </p:cNvPr>
          <p:cNvSpPr>
            <a:spLocks noGrp="1"/>
          </p:cNvSpPr>
          <p:nvPr>
            <p:ph type="title"/>
          </p:nvPr>
        </p:nvSpPr>
        <p:spPr>
          <a:xfrm>
            <a:off x="1745876" y="290500"/>
            <a:ext cx="8464924" cy="944015"/>
          </a:xfrm>
        </p:spPr>
        <p:txBody>
          <a:bodyPr>
            <a:noAutofit/>
          </a:bodyPr>
          <a:lstStyle/>
          <a:p>
            <a:r>
              <a:rPr lang="en-US" sz="2800" dirty="0">
                <a:solidFill>
                  <a:srgbClr val="C00000"/>
                </a:solidFill>
              </a:rPr>
              <a:t>Other Uses of Poll Everywhere</a:t>
            </a:r>
          </a:p>
        </p:txBody>
      </p:sp>
      <p:sp>
        <p:nvSpPr>
          <p:cNvPr id="3" name="Content Placeholder 2">
            <a:extLst>
              <a:ext uri="{FF2B5EF4-FFF2-40B4-BE49-F238E27FC236}">
                <a16:creationId xmlns:a16="http://schemas.microsoft.com/office/drawing/2014/main" id="{A70EF6AE-6A61-4ED0-A2EF-4461055198B8}"/>
              </a:ext>
            </a:extLst>
          </p:cNvPr>
          <p:cNvSpPr>
            <a:spLocks noGrp="1"/>
          </p:cNvSpPr>
          <p:nvPr>
            <p:ph idx="1"/>
          </p:nvPr>
        </p:nvSpPr>
        <p:spPr>
          <a:xfrm>
            <a:off x="1954719" y="1947801"/>
            <a:ext cx="9632982" cy="4769698"/>
          </a:xfrm>
        </p:spPr>
        <p:txBody>
          <a:bodyPr>
            <a:noAutofit/>
          </a:bodyPr>
          <a:lstStyle/>
          <a:p>
            <a:r>
              <a:rPr lang="en-US" sz="2400" dirty="0"/>
              <a:t>Other uses of Poll Everywhere include:</a:t>
            </a:r>
          </a:p>
          <a:p>
            <a:endParaRPr lang="en-US" sz="2400" dirty="0"/>
          </a:p>
          <a:p>
            <a:pPr marL="342900" indent="-342900">
              <a:buAutoNum type="arabicPeriod"/>
            </a:pPr>
            <a:r>
              <a:rPr lang="en-US" sz="2400" dirty="0"/>
              <a:t>To ask a True-False question</a:t>
            </a:r>
          </a:p>
          <a:p>
            <a:pPr marL="342900" indent="-342900">
              <a:buAutoNum type="arabicPeriod"/>
            </a:pPr>
            <a:r>
              <a:rPr lang="en-US" sz="2400" dirty="0"/>
              <a:t>To ask students about an aspect of the course. Because the responses are anonymous, it can provide information that might otherwise be elusive (e.g., Were you able to read </a:t>
            </a:r>
            <a:r>
              <a:rPr lang="en-US" sz="2400" i="1" dirty="0"/>
              <a:t>Federalist #10 </a:t>
            </a:r>
            <a:r>
              <a:rPr lang="en-US" sz="2400" dirty="0"/>
              <a:t>before coming to class today?).</a:t>
            </a:r>
          </a:p>
        </p:txBody>
      </p:sp>
      <p:sp>
        <p:nvSpPr>
          <p:cNvPr id="4" name="Footer Placeholder 3">
            <a:extLst>
              <a:ext uri="{FF2B5EF4-FFF2-40B4-BE49-F238E27FC236}">
                <a16:creationId xmlns:a16="http://schemas.microsoft.com/office/drawing/2014/main" id="{976D9D37-CBA5-460B-AB5F-74B3445FEF1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A123A201-8C6A-4C3F-8192-D142CCA588CC}"/>
              </a:ext>
            </a:extLst>
          </p:cNvPr>
          <p:cNvSpPr>
            <a:spLocks noGrp="1"/>
          </p:cNvSpPr>
          <p:nvPr>
            <p:ph type="sldNum" sz="quarter" idx="12"/>
          </p:nvPr>
        </p:nvSpPr>
        <p:spPr/>
        <p:txBody>
          <a:bodyPr>
            <a:normAutofit lnSpcReduction="10000"/>
          </a:bodyPr>
          <a:lstStyle/>
          <a:p>
            <a:fld id="{F0C94032-CD4C-4C25-B0C2-CEC720522D92}" type="slidenum">
              <a:rPr kumimoji="0" lang="en-US" smtClean="0"/>
              <a:pPr/>
              <a:t>8</a:t>
            </a:fld>
            <a:endParaRPr kumimoji="0" lang="en-US" dirty="0">
              <a:solidFill>
                <a:srgbClr val="FFFFFF"/>
              </a:solidFill>
            </a:endParaRPr>
          </a:p>
        </p:txBody>
      </p:sp>
    </p:spTree>
    <p:extLst>
      <p:ext uri="{BB962C8B-B14F-4D97-AF65-F5344CB8AC3E}">
        <p14:creationId xmlns:p14="http://schemas.microsoft.com/office/powerpoint/2010/main" val="151990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0E422E-9060-4A0A-92F7-890FD466FC8E}"/>
              </a:ext>
            </a:extLst>
          </p:cNvPr>
          <p:cNvSpPr>
            <a:spLocks noGrp="1"/>
          </p:cNvSpPr>
          <p:nvPr>
            <p:ph type="title"/>
          </p:nvPr>
        </p:nvSpPr>
        <p:spPr>
          <a:xfrm>
            <a:off x="457200" y="304801"/>
            <a:ext cx="11277600" cy="723899"/>
          </a:xfrm>
        </p:spPr>
        <p:txBody>
          <a:bodyPr>
            <a:normAutofit/>
          </a:bodyPr>
          <a:lstStyle/>
          <a:p>
            <a:pPr algn="ctr"/>
            <a:r>
              <a:rPr lang="en-US" sz="4000" b="1" dirty="0">
                <a:solidFill>
                  <a:srgbClr val="C00000"/>
                </a:solidFill>
              </a:rPr>
              <a:t>Freedom of Religion</a:t>
            </a:r>
          </a:p>
        </p:txBody>
      </p:sp>
      <p:sp>
        <p:nvSpPr>
          <p:cNvPr id="9" name="Content Placeholder 8">
            <a:extLst>
              <a:ext uri="{FF2B5EF4-FFF2-40B4-BE49-F238E27FC236}">
                <a16:creationId xmlns:a16="http://schemas.microsoft.com/office/drawing/2014/main" id="{FB6CD513-9ADF-4FF6-92B2-8AAA3B36AC7F}"/>
              </a:ext>
            </a:extLst>
          </p:cNvPr>
          <p:cNvSpPr>
            <a:spLocks noGrp="1"/>
          </p:cNvSpPr>
          <p:nvPr>
            <p:ph sz="quarter" idx="11"/>
          </p:nvPr>
        </p:nvSpPr>
        <p:spPr>
          <a:xfrm>
            <a:off x="457200" y="1960880"/>
            <a:ext cx="11277600" cy="4287521"/>
          </a:xfrm>
        </p:spPr>
        <p:txBody>
          <a:bodyPr>
            <a:normAutofit/>
          </a:bodyPr>
          <a:lstStyle/>
          <a:p>
            <a:r>
              <a:rPr lang="en-US" sz="2800" dirty="0"/>
              <a:t>The First Amendment has two clauses relating to freedom of religion</a:t>
            </a:r>
          </a:p>
          <a:p>
            <a:r>
              <a:rPr lang="en-US" sz="2800" dirty="0"/>
              <a:t>	- </a:t>
            </a:r>
            <a:r>
              <a:rPr lang="en-US" sz="2800" b="1" dirty="0"/>
              <a:t>the free exercise clause</a:t>
            </a:r>
            <a:r>
              <a:rPr lang="en-US" sz="2800" dirty="0"/>
              <a:t>, which gives Americans the freedom to hold 	religious beliefs of their choosing</a:t>
            </a:r>
          </a:p>
          <a:p>
            <a:r>
              <a:rPr lang="en-US" sz="2800" dirty="0"/>
              <a:t>	- </a:t>
            </a:r>
            <a:r>
              <a:rPr lang="en-US" sz="2800" b="1" dirty="0"/>
              <a:t>the establishment clause</a:t>
            </a:r>
            <a:r>
              <a:rPr lang="en-US" sz="2800" dirty="0"/>
              <a:t>, which holds that the government cannot 	favor one religion over another and cannot favor religion over no 	religion</a:t>
            </a:r>
          </a:p>
        </p:txBody>
      </p:sp>
      <p:sp>
        <p:nvSpPr>
          <p:cNvPr id="10" name="Text Placeholder 9">
            <a:extLst>
              <a:ext uri="{FF2B5EF4-FFF2-40B4-BE49-F238E27FC236}">
                <a16:creationId xmlns:a16="http://schemas.microsoft.com/office/drawing/2014/main" id="{AF8FCA0F-30DF-41E2-9ADD-16B17F7D136F}"/>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4E68552E-636B-401D-A46A-25CC8D62A1C6}"/>
              </a:ext>
            </a:extLst>
          </p:cNvPr>
          <p:cNvSpPr>
            <a:spLocks noGrp="1"/>
          </p:cNvSpPr>
          <p:nvPr>
            <p:ph type="sldNum" sz="quarter" idx="10"/>
          </p:nvPr>
        </p:nvSpPr>
        <p:spPr/>
        <p:txBody>
          <a:bodyPr>
            <a:normAutofit lnSpcReduction="10000"/>
          </a:bodyPr>
          <a:lstStyle/>
          <a:p>
            <a:fld id="{68151E55-6873-49E2-B8D5-2F265E6F1973}" type="slidenum">
              <a:rPr lang="en-US" smtClean="0"/>
              <a:t>80</a:t>
            </a:fld>
            <a:endParaRPr lang="en-US" dirty="0"/>
          </a:p>
        </p:txBody>
      </p:sp>
      <p:sp>
        <p:nvSpPr>
          <p:cNvPr id="11" name="Text Placeholder 10">
            <a:extLst>
              <a:ext uri="{FF2B5EF4-FFF2-40B4-BE49-F238E27FC236}">
                <a16:creationId xmlns:a16="http://schemas.microsoft.com/office/drawing/2014/main" id="{AC062D58-3710-4A60-9719-A3ACEF44E13A}"/>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2BAE6621-865E-4DB8-8D22-C7294A638CEF}"/>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412727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E3078C-7B87-4B15-9BBD-956E43150C41}"/>
              </a:ext>
            </a:extLst>
          </p:cNvPr>
          <p:cNvSpPr>
            <a:spLocks noGrp="1"/>
          </p:cNvSpPr>
          <p:nvPr>
            <p:ph type="title"/>
          </p:nvPr>
        </p:nvSpPr>
        <p:spPr/>
        <p:txBody>
          <a:bodyPr>
            <a:noAutofit/>
          </a:bodyPr>
          <a:lstStyle/>
          <a:p>
            <a:pPr algn="ctr"/>
            <a:r>
              <a:rPr lang="en-US" sz="4400" b="1" dirty="0">
                <a:solidFill>
                  <a:srgbClr val="C00000"/>
                </a:solidFill>
              </a:rPr>
              <a:t>Conflicting Rights</a:t>
            </a:r>
          </a:p>
        </p:txBody>
      </p:sp>
      <p:sp>
        <p:nvSpPr>
          <p:cNvPr id="9" name="Content Placeholder 8">
            <a:extLst>
              <a:ext uri="{FF2B5EF4-FFF2-40B4-BE49-F238E27FC236}">
                <a16:creationId xmlns:a16="http://schemas.microsoft.com/office/drawing/2014/main" id="{3029605F-7780-4253-A679-07E05BF89686}"/>
              </a:ext>
            </a:extLst>
          </p:cNvPr>
          <p:cNvSpPr>
            <a:spLocks noGrp="1"/>
          </p:cNvSpPr>
          <p:nvPr>
            <p:ph sz="quarter" idx="11"/>
          </p:nvPr>
        </p:nvSpPr>
        <p:spPr>
          <a:xfrm>
            <a:off x="457200" y="1615757"/>
            <a:ext cx="11277600" cy="4632644"/>
          </a:xfrm>
        </p:spPr>
        <p:txBody>
          <a:bodyPr>
            <a:normAutofit/>
          </a:bodyPr>
          <a:lstStyle/>
          <a:p>
            <a:r>
              <a:rPr lang="en-US" sz="2800" dirty="0"/>
              <a:t>Constitutional rights can conflict in practice. Freedom of the press, for example, can conflict with the right to a fair trial. Sensationalized news coverage of a horrific crime can make it harder for the accused to get a fair trial.</a:t>
            </a:r>
          </a:p>
          <a:p>
            <a:endParaRPr lang="en-US" sz="2800" dirty="0"/>
          </a:p>
          <a:p>
            <a:r>
              <a:rPr lang="en-US" sz="2800" dirty="0"/>
              <a:t>The First Amendment’s two clauses on religious freedom – the free exercise clause and the establishment clause. The two clauses can conflict in practice. Several important Supreme Court cases have involved conflict between the two clauses, which has forced the Court to decide which of the two rights will prevail. </a:t>
            </a:r>
          </a:p>
        </p:txBody>
      </p:sp>
      <p:sp>
        <p:nvSpPr>
          <p:cNvPr id="10" name="Text Placeholder 9">
            <a:extLst>
              <a:ext uri="{FF2B5EF4-FFF2-40B4-BE49-F238E27FC236}">
                <a16:creationId xmlns:a16="http://schemas.microsoft.com/office/drawing/2014/main" id="{48A30290-DFE2-4D1F-A0D5-65CADEE0D07D}"/>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AAF890EE-6109-4CA0-98C5-5BE3C5CD8134}"/>
              </a:ext>
            </a:extLst>
          </p:cNvPr>
          <p:cNvSpPr>
            <a:spLocks noGrp="1"/>
          </p:cNvSpPr>
          <p:nvPr>
            <p:ph type="sldNum" sz="quarter" idx="10"/>
          </p:nvPr>
        </p:nvSpPr>
        <p:spPr/>
        <p:txBody>
          <a:bodyPr>
            <a:normAutofit lnSpcReduction="10000"/>
          </a:bodyPr>
          <a:lstStyle/>
          <a:p>
            <a:fld id="{68151E55-6873-49E2-B8D5-2F265E6F1973}" type="slidenum">
              <a:rPr lang="en-US" smtClean="0"/>
              <a:t>81</a:t>
            </a:fld>
            <a:endParaRPr lang="en-US" dirty="0"/>
          </a:p>
        </p:txBody>
      </p:sp>
      <p:sp>
        <p:nvSpPr>
          <p:cNvPr id="11" name="Text Placeholder 10">
            <a:extLst>
              <a:ext uri="{FF2B5EF4-FFF2-40B4-BE49-F238E27FC236}">
                <a16:creationId xmlns:a16="http://schemas.microsoft.com/office/drawing/2014/main" id="{C25FEE5B-2215-4326-B808-10956094B294}"/>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FD307ACC-69D9-4C75-B7E7-2DB689B7F982}"/>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4121503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8EDC06-B41C-465B-987B-B2C5B15C723D}"/>
              </a:ext>
            </a:extLst>
          </p:cNvPr>
          <p:cNvSpPr>
            <a:spLocks noGrp="1"/>
          </p:cNvSpPr>
          <p:nvPr>
            <p:ph type="title"/>
          </p:nvPr>
        </p:nvSpPr>
        <p:spPr>
          <a:xfrm>
            <a:off x="457200" y="213359"/>
            <a:ext cx="11277600" cy="1238249"/>
          </a:xfrm>
        </p:spPr>
        <p:txBody>
          <a:bodyPr>
            <a:normAutofit/>
          </a:bodyPr>
          <a:lstStyle/>
          <a:p>
            <a:r>
              <a:rPr lang="en-US" sz="3200" b="1" dirty="0">
                <a:solidFill>
                  <a:schemeClr val="tx1"/>
                </a:solidFill>
              </a:rPr>
              <a:t>POLL:</a:t>
            </a:r>
            <a:r>
              <a:rPr lang="en-US" sz="3200" b="1" dirty="0"/>
              <a:t> </a:t>
            </a:r>
            <a:r>
              <a:rPr lang="en-US" sz="3200" b="1" dirty="0">
                <a:solidFill>
                  <a:srgbClr val="C00000"/>
                </a:solidFill>
              </a:rPr>
              <a:t>In cases involving conflict between the free exercise clause and the establishment clause, the Supreme Court has …</a:t>
            </a:r>
          </a:p>
        </p:txBody>
      </p:sp>
      <p:sp>
        <p:nvSpPr>
          <p:cNvPr id="9" name="Content Placeholder 8">
            <a:extLst>
              <a:ext uri="{FF2B5EF4-FFF2-40B4-BE49-F238E27FC236}">
                <a16:creationId xmlns:a16="http://schemas.microsoft.com/office/drawing/2014/main" id="{CAD9E8EE-266C-482D-9FFD-8B80364A725E}"/>
              </a:ext>
            </a:extLst>
          </p:cNvPr>
          <p:cNvSpPr>
            <a:spLocks noGrp="1"/>
          </p:cNvSpPr>
          <p:nvPr>
            <p:ph sz="quarter" idx="11"/>
          </p:nvPr>
        </p:nvSpPr>
        <p:spPr>
          <a:xfrm>
            <a:off x="1381126" y="1866900"/>
            <a:ext cx="10353674" cy="4381501"/>
          </a:xfrm>
        </p:spPr>
        <p:txBody>
          <a:bodyPr>
            <a:normAutofit/>
          </a:bodyPr>
          <a:lstStyle/>
          <a:p>
            <a:pPr marL="457200" indent="-457200">
              <a:buAutoNum type="arabicPeriod"/>
            </a:pPr>
            <a:r>
              <a:rPr lang="en-US" sz="2800" dirty="0">
                <a:solidFill>
                  <a:srgbClr val="FF0000"/>
                </a:solidFill>
              </a:rPr>
              <a:t>usually favored the establishment clause over the free exercise clause.</a:t>
            </a:r>
          </a:p>
          <a:p>
            <a:pPr marL="457200" indent="-457200">
              <a:buAutoNum type="arabicPeriod"/>
            </a:pPr>
            <a:r>
              <a:rPr lang="en-US" sz="2800" dirty="0"/>
              <a:t>usually favored the free exercise clause over the establishment clause.</a:t>
            </a:r>
          </a:p>
          <a:p>
            <a:pPr marL="457200" indent="-457200">
              <a:buAutoNum type="arabicPeriod"/>
            </a:pPr>
            <a:r>
              <a:rPr lang="en-US" sz="2800" dirty="0"/>
              <a:t>not clearly favored one clause over the other</a:t>
            </a:r>
          </a:p>
          <a:p>
            <a:pPr marL="457200" indent="-457200">
              <a:buAutoNum type="arabicPeriod"/>
            </a:pPr>
            <a:endParaRPr lang="en-US" sz="2800" dirty="0"/>
          </a:p>
          <a:p>
            <a:pPr marL="457200" indent="-457200">
              <a:buAutoNum type="arabicPeriod"/>
            </a:pPr>
            <a:endParaRPr lang="en-US" sz="2800" dirty="0"/>
          </a:p>
        </p:txBody>
      </p:sp>
      <p:sp>
        <p:nvSpPr>
          <p:cNvPr id="10" name="Text Placeholder 9">
            <a:extLst>
              <a:ext uri="{FF2B5EF4-FFF2-40B4-BE49-F238E27FC236}">
                <a16:creationId xmlns:a16="http://schemas.microsoft.com/office/drawing/2014/main" id="{6F65CFF9-7169-4842-AAB7-78E3DF726AC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E6BE59EC-3BB9-490B-B81A-65D4DB829D89}"/>
              </a:ext>
            </a:extLst>
          </p:cNvPr>
          <p:cNvSpPr>
            <a:spLocks noGrp="1"/>
          </p:cNvSpPr>
          <p:nvPr>
            <p:ph type="sldNum" sz="quarter" idx="10"/>
          </p:nvPr>
        </p:nvSpPr>
        <p:spPr/>
        <p:txBody>
          <a:bodyPr>
            <a:normAutofit lnSpcReduction="10000"/>
          </a:bodyPr>
          <a:lstStyle/>
          <a:p>
            <a:fld id="{68151E55-6873-49E2-B8D5-2F265E6F1973}" type="slidenum">
              <a:rPr lang="en-US" smtClean="0"/>
              <a:t>82</a:t>
            </a:fld>
            <a:endParaRPr lang="en-US" dirty="0"/>
          </a:p>
        </p:txBody>
      </p:sp>
      <p:sp>
        <p:nvSpPr>
          <p:cNvPr id="11" name="Text Placeholder 10">
            <a:extLst>
              <a:ext uri="{FF2B5EF4-FFF2-40B4-BE49-F238E27FC236}">
                <a16:creationId xmlns:a16="http://schemas.microsoft.com/office/drawing/2014/main" id="{80569A9B-32C0-4C0D-8C1F-C866B9430E5D}"/>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F59F8ACA-2350-4559-A255-D5E95CCEBF6D}"/>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279110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FD249B-B0B3-4A30-80A4-C001B267AD70}"/>
              </a:ext>
            </a:extLst>
          </p:cNvPr>
          <p:cNvSpPr>
            <a:spLocks noGrp="1"/>
          </p:cNvSpPr>
          <p:nvPr>
            <p:ph type="title"/>
          </p:nvPr>
        </p:nvSpPr>
        <p:spPr>
          <a:xfrm>
            <a:off x="228600" y="304801"/>
            <a:ext cx="11506200" cy="678611"/>
          </a:xfrm>
        </p:spPr>
        <p:txBody>
          <a:bodyPr>
            <a:noAutofit/>
          </a:bodyPr>
          <a:lstStyle/>
          <a:p>
            <a:pPr algn="ctr"/>
            <a:r>
              <a:rPr lang="en-US" sz="2800" dirty="0">
                <a:solidFill>
                  <a:srgbClr val="C00000"/>
                </a:solidFill>
              </a:rPr>
              <a:t>Trend in Supreme Court Rulings on </a:t>
            </a:r>
            <a:br>
              <a:rPr lang="en-US" sz="2800" dirty="0">
                <a:solidFill>
                  <a:srgbClr val="C00000"/>
                </a:solidFill>
              </a:rPr>
            </a:br>
            <a:r>
              <a:rPr lang="en-US" sz="2800" dirty="0">
                <a:solidFill>
                  <a:srgbClr val="C00000"/>
                </a:solidFill>
              </a:rPr>
              <a:t>Free Exercise of Religion vs. Establishment of Religion</a:t>
            </a:r>
          </a:p>
        </p:txBody>
      </p:sp>
      <p:sp>
        <p:nvSpPr>
          <p:cNvPr id="9" name="Content Placeholder 8">
            <a:extLst>
              <a:ext uri="{FF2B5EF4-FFF2-40B4-BE49-F238E27FC236}">
                <a16:creationId xmlns:a16="http://schemas.microsoft.com/office/drawing/2014/main" id="{7E316D4C-4665-4FD1-B2E1-5DD15C11824A}"/>
              </a:ext>
            </a:extLst>
          </p:cNvPr>
          <p:cNvSpPr>
            <a:spLocks noGrp="1"/>
          </p:cNvSpPr>
          <p:nvPr>
            <p:ph sz="quarter" idx="11"/>
          </p:nvPr>
        </p:nvSpPr>
        <p:spPr>
          <a:xfrm>
            <a:off x="457200" y="2030093"/>
            <a:ext cx="11277600" cy="4523106"/>
          </a:xfrm>
        </p:spPr>
        <p:txBody>
          <a:bodyPr>
            <a:normAutofit fontScale="92500" lnSpcReduction="20000"/>
          </a:bodyPr>
          <a:lstStyle/>
          <a:p>
            <a:r>
              <a:rPr lang="en-US" dirty="0"/>
              <a:t>Until the post-WW II era, religious practices were an everyday part of life in many U.S. public schools and other government entities. These arrangements came under constitutional challenge and the Supreme Court has usually acted to prohibit such practices, concluding that the Establishment Clause overrides the Free Exercise Clause. Examples:</a:t>
            </a:r>
          </a:p>
          <a:p>
            <a:r>
              <a:rPr lang="en-US" b="1" i="1" dirty="0"/>
              <a:t>Engle v. Vitale </a:t>
            </a:r>
            <a:r>
              <a:rPr lang="en-US" dirty="0"/>
              <a:t>(1962) – struck down the reciting of prayers in public schools as a violation of the Establishment Clause</a:t>
            </a:r>
          </a:p>
          <a:p>
            <a:r>
              <a:rPr lang="en-US" b="1" i="1" dirty="0"/>
              <a:t>Abington Township v. Schempp </a:t>
            </a:r>
            <a:r>
              <a:rPr lang="en-US" dirty="0"/>
              <a:t>(1963) –struck down Bible readings in public schools as a violation of Establishment Clause </a:t>
            </a:r>
          </a:p>
          <a:p>
            <a:r>
              <a:rPr lang="fi-FI" b="1" i="1" dirty="0"/>
              <a:t>Lemon v. Kurtzman </a:t>
            </a:r>
            <a:r>
              <a:rPr lang="fi-FI" dirty="0"/>
              <a:t>(1971) – restricted use of government funds to assist religious schools as a violation of Establishment Clause</a:t>
            </a:r>
          </a:p>
          <a:p>
            <a:r>
              <a:rPr lang="en-US" b="1" i="1" dirty="0"/>
              <a:t>Wallace v. </a:t>
            </a:r>
            <a:r>
              <a:rPr lang="en-US" b="1" i="1" dirty="0" err="1"/>
              <a:t>Jaffree</a:t>
            </a:r>
            <a:r>
              <a:rPr lang="en-US" b="1" dirty="0"/>
              <a:t> </a:t>
            </a:r>
            <a:r>
              <a:rPr lang="en-US" dirty="0"/>
              <a:t>(1985) – banned setting aside a minute each day in public schools for silent prayer or meditation as a violation of Establishment Cluse</a:t>
            </a:r>
            <a:endParaRPr lang="fi-FI" dirty="0"/>
          </a:p>
          <a:p>
            <a:r>
              <a:rPr lang="en-US" b="1" i="1" dirty="0">
                <a:solidFill>
                  <a:srgbClr val="202124"/>
                </a:solidFill>
                <a:effectLst/>
                <a:latin typeface="Roboto" panose="02000000000000000000" pitchFamily="2" charset="0"/>
              </a:rPr>
              <a:t>Edwards v. </a:t>
            </a:r>
            <a:r>
              <a:rPr lang="en-US" b="1" i="1" dirty="0" err="1">
                <a:solidFill>
                  <a:srgbClr val="202124"/>
                </a:solidFill>
                <a:effectLst/>
                <a:latin typeface="Roboto" panose="02000000000000000000" pitchFamily="2" charset="0"/>
              </a:rPr>
              <a:t>Aguillard</a:t>
            </a:r>
            <a:r>
              <a:rPr lang="en-US" b="1"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(1987) banned </a:t>
            </a:r>
            <a:r>
              <a:rPr lang="fi-FI" dirty="0"/>
              <a:t>teaching of creationism alongside the teaching of evolution in public school science courses as violation of Establishment Clause</a:t>
            </a:r>
          </a:p>
          <a:p>
            <a:r>
              <a:rPr lang="en-US" b="1" i="1" dirty="0"/>
              <a:t>McCreary County v. American Civil Liberties Union </a:t>
            </a:r>
            <a:r>
              <a:rPr lang="en-US" dirty="0"/>
              <a:t>(2005) </a:t>
            </a:r>
            <a:r>
              <a:rPr lang="fi-FI" dirty="0"/>
              <a:t>Ordered removal of recently hung displays of Ten Commandments from two courthouses as violation of Establishment Clause.</a:t>
            </a:r>
            <a:endParaRPr lang="en-US" dirty="0"/>
          </a:p>
        </p:txBody>
      </p:sp>
      <p:sp>
        <p:nvSpPr>
          <p:cNvPr id="10" name="Text Placeholder 9">
            <a:extLst>
              <a:ext uri="{FF2B5EF4-FFF2-40B4-BE49-F238E27FC236}">
                <a16:creationId xmlns:a16="http://schemas.microsoft.com/office/drawing/2014/main" id="{875E46A0-DAD7-429A-B5D5-9B869B0B2F2A}"/>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0F445AAB-7912-4FFD-90A7-F7EDA8DE0F4E}"/>
              </a:ext>
            </a:extLst>
          </p:cNvPr>
          <p:cNvSpPr>
            <a:spLocks noGrp="1"/>
          </p:cNvSpPr>
          <p:nvPr>
            <p:ph type="sldNum" sz="quarter" idx="10"/>
          </p:nvPr>
        </p:nvSpPr>
        <p:spPr/>
        <p:txBody>
          <a:bodyPr>
            <a:normAutofit lnSpcReduction="10000"/>
          </a:bodyPr>
          <a:lstStyle/>
          <a:p>
            <a:fld id="{68151E55-6873-49E2-B8D5-2F265E6F1973}" type="slidenum">
              <a:rPr lang="en-US" smtClean="0"/>
              <a:t>83</a:t>
            </a:fld>
            <a:endParaRPr lang="en-US" dirty="0"/>
          </a:p>
        </p:txBody>
      </p:sp>
      <p:sp>
        <p:nvSpPr>
          <p:cNvPr id="12" name="Footer Placeholder 3">
            <a:extLst>
              <a:ext uri="{FF2B5EF4-FFF2-40B4-BE49-F238E27FC236}">
                <a16:creationId xmlns:a16="http://schemas.microsoft.com/office/drawing/2014/main" id="{A88E671B-1A42-4B22-B21F-04B3C5C22E75}"/>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8073581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103743-EAFC-4CE5-9DBC-5D0607A44FD8}"/>
              </a:ext>
            </a:extLst>
          </p:cNvPr>
          <p:cNvSpPr>
            <a:spLocks noGrp="1"/>
          </p:cNvSpPr>
          <p:nvPr>
            <p:ph type="title"/>
          </p:nvPr>
        </p:nvSpPr>
        <p:spPr/>
        <p:txBody>
          <a:bodyPr>
            <a:noAutofit/>
          </a:bodyPr>
          <a:lstStyle/>
          <a:p>
            <a:pPr algn="ctr"/>
            <a:r>
              <a:rPr lang="en-US" sz="4000" b="1" dirty="0">
                <a:solidFill>
                  <a:srgbClr val="C00000"/>
                </a:solidFill>
              </a:rPr>
              <a:t>Rights in Conflict: Example</a:t>
            </a:r>
          </a:p>
        </p:txBody>
      </p:sp>
      <p:sp>
        <p:nvSpPr>
          <p:cNvPr id="9" name="Content Placeholder 8">
            <a:extLst>
              <a:ext uri="{FF2B5EF4-FFF2-40B4-BE49-F238E27FC236}">
                <a16:creationId xmlns:a16="http://schemas.microsoft.com/office/drawing/2014/main" id="{9B98ED42-17D2-4C34-B6D7-6CABA8D2FDCD}"/>
              </a:ext>
            </a:extLst>
          </p:cNvPr>
          <p:cNvSpPr>
            <a:spLocks noGrp="1"/>
          </p:cNvSpPr>
          <p:nvPr>
            <p:ph sz="quarter" idx="11"/>
          </p:nvPr>
        </p:nvSpPr>
        <p:spPr>
          <a:xfrm>
            <a:off x="457200" y="1689735"/>
            <a:ext cx="11277600" cy="4558666"/>
          </a:xfrm>
        </p:spPr>
        <p:txBody>
          <a:bodyPr>
            <a:normAutofit fontScale="92500"/>
          </a:bodyPr>
          <a:lstStyle/>
          <a:p>
            <a:r>
              <a:rPr lang="en-US" b="1" i="1" dirty="0">
                <a:solidFill>
                  <a:srgbClr val="202124"/>
                </a:solidFill>
                <a:effectLst/>
                <a:latin typeface="Roboto" panose="02000000000000000000" pitchFamily="2" charset="0"/>
              </a:rPr>
              <a:t>Edwards v. </a:t>
            </a:r>
            <a:r>
              <a:rPr lang="en-US" b="1" i="1" dirty="0" err="1">
                <a:solidFill>
                  <a:srgbClr val="202124"/>
                </a:solidFill>
                <a:effectLst/>
                <a:latin typeface="Roboto" panose="02000000000000000000" pitchFamily="2" charset="0"/>
              </a:rPr>
              <a:t>Aguillard</a:t>
            </a:r>
            <a:r>
              <a:rPr lang="en-US" b="1" i="0" dirty="0">
                <a:solidFill>
                  <a:srgbClr val="202124"/>
                </a:solidFill>
                <a:effectLst/>
                <a:latin typeface="Roboto" panose="02000000000000000000" pitchFamily="2" charset="0"/>
              </a:rPr>
              <a:t>  </a:t>
            </a:r>
            <a:r>
              <a:rPr lang="en-US" b="0" i="0" dirty="0">
                <a:solidFill>
                  <a:srgbClr val="202124"/>
                </a:solidFill>
                <a:effectLst/>
                <a:latin typeface="Roboto" panose="02000000000000000000" pitchFamily="2" charset="0"/>
              </a:rPr>
              <a:t>(1987): In this case, t</a:t>
            </a:r>
            <a:r>
              <a:rPr lang="en-US" dirty="0">
                <a:solidFill>
                  <a:srgbClr val="202124"/>
                </a:solidFill>
                <a:latin typeface="Roboto" panose="02000000000000000000" pitchFamily="2" charset="0"/>
              </a:rPr>
              <a:t>he Supreme Court </a:t>
            </a:r>
            <a:r>
              <a:rPr lang="en-US" b="0" i="0" dirty="0">
                <a:solidFill>
                  <a:srgbClr val="202124"/>
                </a:solidFill>
                <a:effectLst/>
                <a:latin typeface="Roboto" panose="02000000000000000000" pitchFamily="2" charset="0"/>
              </a:rPr>
              <a:t>banned </a:t>
            </a:r>
            <a:r>
              <a:rPr lang="fi-FI" dirty="0"/>
              <a:t>teaching of creationism alongside the teaching of evolution in public school science courses.</a:t>
            </a:r>
          </a:p>
          <a:p>
            <a:r>
              <a:rPr lang="fi-FI" dirty="0"/>
              <a:t>One party to the case argued that creationism is a religious doctrine, not a scientific finding, and that the teaching of it in science classes would promote religion, which would violate the establishment clause.</a:t>
            </a:r>
          </a:p>
          <a:p>
            <a:r>
              <a:rPr lang="fi-FI" dirty="0"/>
              <a:t>The other party argued that the theory of evolution contradicts the Biblical account of how the world was created and the teaching of it violates the free exercise right of students whose religious teachings include the Biblical account.</a:t>
            </a:r>
          </a:p>
          <a:p>
            <a:r>
              <a:rPr lang="fi-FI" dirty="0"/>
              <a:t>In such cases, the Court typically has to choose which right takes precedence. In this case, the Court concluded that, because science courses are based on scientific findings and methods, the teaching of creationism as an alternative explanation of the origin of life would constitute the promotion of religion.</a:t>
            </a:r>
          </a:p>
          <a:p>
            <a:r>
              <a:rPr lang="fi-FI" dirty="0"/>
              <a:t>Presumably, if a public school had a course on comparative religions, and the course included origin of life doctrines, creationism could be taught but only if the origin doctrines of other religions were also taught. </a:t>
            </a:r>
          </a:p>
          <a:p>
            <a:endParaRPr lang="en-US" dirty="0"/>
          </a:p>
        </p:txBody>
      </p:sp>
      <p:sp>
        <p:nvSpPr>
          <p:cNvPr id="10" name="Text Placeholder 9">
            <a:extLst>
              <a:ext uri="{FF2B5EF4-FFF2-40B4-BE49-F238E27FC236}">
                <a16:creationId xmlns:a16="http://schemas.microsoft.com/office/drawing/2014/main" id="{F03BC395-5AB0-43A0-B8B4-D3A2375C3F5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366A544D-8CD9-42C9-A9A5-1C901FEE55B1}"/>
              </a:ext>
            </a:extLst>
          </p:cNvPr>
          <p:cNvSpPr>
            <a:spLocks noGrp="1"/>
          </p:cNvSpPr>
          <p:nvPr>
            <p:ph type="sldNum" sz="quarter" idx="10"/>
          </p:nvPr>
        </p:nvSpPr>
        <p:spPr/>
        <p:txBody>
          <a:bodyPr>
            <a:normAutofit lnSpcReduction="10000"/>
          </a:bodyPr>
          <a:lstStyle/>
          <a:p>
            <a:fld id="{68151E55-6873-49E2-B8D5-2F265E6F1973}" type="slidenum">
              <a:rPr lang="en-US" smtClean="0"/>
              <a:t>84</a:t>
            </a:fld>
            <a:endParaRPr lang="en-US" dirty="0"/>
          </a:p>
        </p:txBody>
      </p:sp>
      <p:sp>
        <p:nvSpPr>
          <p:cNvPr id="12" name="Footer Placeholder 3">
            <a:extLst>
              <a:ext uri="{FF2B5EF4-FFF2-40B4-BE49-F238E27FC236}">
                <a16:creationId xmlns:a16="http://schemas.microsoft.com/office/drawing/2014/main" id="{D3FF1B62-124E-45E0-9706-B5D18A0F3563}"/>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518720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66876" y="247651"/>
            <a:ext cx="8839377" cy="847725"/>
          </a:xfrm>
        </p:spPr>
        <p:txBody>
          <a:bodyPr>
            <a:noAutofit/>
          </a:bodyPr>
          <a:lstStyle/>
          <a:p>
            <a:pPr algn="ctr" defTabSz="457200"/>
            <a:endParaRPr lang="en-IN" sz="3600" b="0" dirty="0">
              <a:solidFill>
                <a:srgbClr val="AC0000"/>
              </a:solidFill>
              <a:latin typeface="Sanserif"/>
            </a:endParaRPr>
          </a:p>
        </p:txBody>
      </p:sp>
      <p:sp>
        <p:nvSpPr>
          <p:cNvPr id="13" name="Content Placeholder 2"/>
          <p:cNvSpPr>
            <a:spLocks noGrp="1"/>
          </p:cNvSpPr>
          <p:nvPr>
            <p:ph sz="quarter" idx="11"/>
          </p:nvPr>
        </p:nvSpPr>
        <p:spPr>
          <a:xfrm>
            <a:off x="1927189" y="2398643"/>
            <a:ext cx="8283512" cy="4068833"/>
          </a:xfrm>
        </p:spPr>
        <p:txBody>
          <a:bodyPr/>
          <a:lstStyle/>
          <a:p>
            <a:pPr marL="0" indent="0" algn="ctr" defTabSz="457200">
              <a:spcBef>
                <a:spcPts val="1800"/>
              </a:spcBef>
              <a:spcAft>
                <a:spcPts val="0"/>
              </a:spcAft>
              <a:buNone/>
              <a:defRPr/>
            </a:pPr>
            <a:r>
              <a:rPr lang="en-US" altLang="en-US" sz="4400" b="1" dirty="0">
                <a:solidFill>
                  <a:srgbClr val="C00000"/>
                </a:solidFill>
                <a:latin typeface="Sanserif"/>
              </a:rPr>
              <a:t>Chapter 4, </a:t>
            </a:r>
          </a:p>
          <a:p>
            <a:pPr marL="0" indent="0" algn="ctr" defTabSz="457200">
              <a:spcBef>
                <a:spcPts val="1800"/>
              </a:spcBef>
              <a:spcAft>
                <a:spcPts val="0"/>
              </a:spcAft>
              <a:buNone/>
              <a:defRPr/>
            </a:pPr>
            <a:r>
              <a:rPr lang="en-US" altLang="en-US" sz="4400" b="1" dirty="0">
                <a:solidFill>
                  <a:srgbClr val="C00000"/>
                </a:solidFill>
                <a:latin typeface="Sanserif"/>
              </a:rPr>
              <a:t>Civil Liberties </a:t>
            </a:r>
          </a:p>
          <a:p>
            <a:pPr marL="0" indent="0" algn="ctr" defTabSz="457200">
              <a:spcBef>
                <a:spcPts val="1800"/>
              </a:spcBef>
              <a:spcAft>
                <a:spcPts val="0"/>
              </a:spcAft>
              <a:buNone/>
              <a:defRPr/>
            </a:pPr>
            <a:r>
              <a:rPr lang="en-US" altLang="en-US" sz="4000" dirty="0">
                <a:solidFill>
                  <a:srgbClr val="C00000"/>
                </a:solidFill>
                <a:latin typeface="Sanserif"/>
              </a:rPr>
              <a:t>Poll Everywhere Exercise 3</a:t>
            </a: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85</a:t>
            </a:fld>
            <a:endParaRPr lang="en-US" dirty="0">
              <a:solidFill>
                <a:srgbClr val="000000"/>
              </a:solidFill>
              <a:latin typeface="Sanserif"/>
            </a:endParaRPr>
          </a:p>
        </p:txBody>
      </p:sp>
    </p:spTree>
    <p:extLst>
      <p:ext uri="{BB962C8B-B14F-4D97-AF65-F5344CB8AC3E}">
        <p14:creationId xmlns:p14="http://schemas.microsoft.com/office/powerpoint/2010/main" val="18478271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34721" y="172721"/>
            <a:ext cx="9571534" cy="922656"/>
          </a:xfrm>
        </p:spPr>
        <p:txBody>
          <a:bodyPr>
            <a:noAutofit/>
          </a:bodyPr>
          <a:lstStyle/>
          <a:p>
            <a:pPr algn="ctr" defTabSz="457200"/>
            <a:r>
              <a:rPr lang="en-US" sz="3600" b="1" dirty="0">
                <a:solidFill>
                  <a:schemeClr val="tx1"/>
                </a:solidFill>
                <a:latin typeface="Sanserif"/>
              </a:rPr>
              <a:t>POLL: </a:t>
            </a:r>
            <a:r>
              <a:rPr lang="en-US" sz="3600" b="1" dirty="0">
                <a:solidFill>
                  <a:srgbClr val="AC0000"/>
                </a:solidFill>
                <a:latin typeface="Sanserif"/>
              </a:rPr>
              <a:t>Which level of government is more likely to violate your constitutional rights?</a:t>
            </a:r>
            <a:endParaRPr lang="en-IN" sz="3600" b="1" dirty="0">
              <a:solidFill>
                <a:srgbClr val="AC0000"/>
              </a:solidFill>
              <a:latin typeface="Sanserif"/>
            </a:endParaRPr>
          </a:p>
        </p:txBody>
      </p:sp>
      <p:sp>
        <p:nvSpPr>
          <p:cNvPr id="13" name="Content Placeholder 2"/>
          <p:cNvSpPr>
            <a:spLocks noGrp="1"/>
          </p:cNvSpPr>
          <p:nvPr>
            <p:ph sz="quarter" idx="11"/>
          </p:nvPr>
        </p:nvSpPr>
        <p:spPr>
          <a:xfrm>
            <a:off x="2146851" y="1892410"/>
            <a:ext cx="8063849" cy="4575066"/>
          </a:xfrm>
        </p:spPr>
        <p:txBody>
          <a:bodyPr/>
          <a:lstStyle/>
          <a:p>
            <a:pPr marL="514350" indent="-514350" defTabSz="457200">
              <a:spcBef>
                <a:spcPts val="1800"/>
              </a:spcBef>
              <a:spcAft>
                <a:spcPts val="0"/>
              </a:spcAft>
              <a:buAutoNum type="arabicPeriod"/>
              <a:defRPr/>
            </a:pPr>
            <a:r>
              <a:rPr lang="en-US" altLang="en-US" sz="2800" dirty="0">
                <a:solidFill>
                  <a:prstClr val="black"/>
                </a:solidFill>
                <a:latin typeface="Sanserif"/>
              </a:rPr>
              <a:t>National government</a:t>
            </a:r>
          </a:p>
          <a:p>
            <a:pPr marL="514350" indent="-514350" defTabSz="457200">
              <a:spcBef>
                <a:spcPts val="1800"/>
              </a:spcBef>
              <a:spcAft>
                <a:spcPts val="0"/>
              </a:spcAft>
              <a:buAutoNum type="arabicPeriod"/>
              <a:defRPr/>
            </a:pPr>
            <a:r>
              <a:rPr lang="en-US" altLang="en-US" sz="2800" dirty="0">
                <a:solidFill>
                  <a:prstClr val="black"/>
                </a:solidFill>
                <a:latin typeface="Sanserif"/>
              </a:rPr>
              <a:t>State government</a:t>
            </a:r>
          </a:p>
          <a:p>
            <a:pPr marL="514350" indent="-514350" defTabSz="457200">
              <a:spcBef>
                <a:spcPts val="1800"/>
              </a:spcBef>
              <a:spcAft>
                <a:spcPts val="0"/>
              </a:spcAft>
              <a:buAutoNum type="arabicPeriod"/>
              <a:defRPr/>
            </a:pPr>
            <a:r>
              <a:rPr lang="en-US" altLang="en-US" sz="2800" dirty="0">
                <a:solidFill>
                  <a:srgbClr val="FF0000"/>
                </a:solidFill>
                <a:latin typeface="Sanserif"/>
              </a:rPr>
              <a:t>Local government</a:t>
            </a:r>
          </a:p>
          <a:p>
            <a:pPr marL="514350" indent="-514350" defTabSz="457200">
              <a:spcBef>
                <a:spcPts val="1800"/>
              </a:spcBef>
              <a:spcAft>
                <a:spcPts val="0"/>
              </a:spcAft>
              <a:buAutoNum type="arabicPeriod"/>
              <a:defRPr/>
            </a:pPr>
            <a:r>
              <a:rPr lang="en-US" altLang="en-US" sz="2800" dirty="0">
                <a:solidFill>
                  <a:prstClr val="black"/>
                </a:solidFill>
                <a:latin typeface="Sanserif"/>
              </a:rPr>
              <a:t>All about equally</a:t>
            </a:r>
          </a:p>
          <a:p>
            <a:pPr defTabSz="457200">
              <a:spcBef>
                <a:spcPts val="1800"/>
              </a:spcBef>
              <a:spcAft>
                <a:spcPts val="0"/>
              </a:spcAft>
              <a:defRPr/>
            </a:pPr>
            <a:endParaRPr lang="en-US" altLang="en-US" sz="2400" dirty="0">
              <a:solidFill>
                <a:prstClr val="black"/>
              </a:solidFill>
              <a:latin typeface="Sanserif"/>
            </a:endParaRPr>
          </a:p>
        </p:txBody>
      </p:sp>
      <p:sp>
        <p:nvSpPr>
          <p:cNvPr id="11" name="Slide Number Placeholder 3"/>
          <p:cNvSpPr>
            <a:spLocks noGrp="1"/>
          </p:cNvSpPr>
          <p:nvPr>
            <p:ph type="sldNum" sz="quarter" idx="10"/>
          </p:nvPr>
        </p:nvSpPr>
        <p:spPr/>
        <p:txBody>
          <a:bodyPr>
            <a:normAutofit lnSpcReduction="10000"/>
          </a:bodyPr>
          <a:lstStyle/>
          <a:p>
            <a:fld id="{68151E55-6873-49E2-B8D5-2F265E6F1973}" type="slidenum">
              <a:rPr lang="en-US">
                <a:solidFill>
                  <a:srgbClr val="000000"/>
                </a:solidFill>
                <a:latin typeface="Sanserif"/>
              </a:rPr>
              <a:pPr/>
              <a:t>86</a:t>
            </a:fld>
            <a:endParaRPr lang="en-US" dirty="0">
              <a:solidFill>
                <a:srgbClr val="000000"/>
              </a:solidFill>
              <a:latin typeface="Sanserif"/>
            </a:endParaRPr>
          </a:p>
        </p:txBody>
      </p:sp>
      <p:sp>
        <p:nvSpPr>
          <p:cNvPr id="5" name="Footer Placeholder 3">
            <a:extLst>
              <a:ext uri="{FF2B5EF4-FFF2-40B4-BE49-F238E27FC236}">
                <a16:creationId xmlns:a16="http://schemas.microsoft.com/office/drawing/2014/main" id="{13884E59-D6C7-4B29-A55E-19D9582404C7}"/>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1602157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5642EC-D8CB-4B97-A84C-7F3311B802FA}"/>
              </a:ext>
            </a:extLst>
          </p:cNvPr>
          <p:cNvSpPr>
            <a:spLocks noGrp="1"/>
          </p:cNvSpPr>
          <p:nvPr>
            <p:ph type="title"/>
          </p:nvPr>
        </p:nvSpPr>
        <p:spPr/>
        <p:txBody>
          <a:bodyPr>
            <a:noAutofit/>
          </a:bodyPr>
          <a:lstStyle/>
          <a:p>
            <a:pPr algn="ctr"/>
            <a:r>
              <a:rPr lang="en-US" sz="3200" b="1" dirty="0">
                <a:solidFill>
                  <a:srgbClr val="C00000"/>
                </a:solidFill>
              </a:rPr>
              <a:t>Violations of constitutional rights occur most often in context of law enforcement</a:t>
            </a:r>
          </a:p>
        </p:txBody>
      </p:sp>
      <p:sp>
        <p:nvSpPr>
          <p:cNvPr id="9" name="Content Placeholder 8">
            <a:extLst>
              <a:ext uri="{FF2B5EF4-FFF2-40B4-BE49-F238E27FC236}">
                <a16:creationId xmlns:a16="http://schemas.microsoft.com/office/drawing/2014/main" id="{036FC32D-6EB7-425D-B876-847E691B7B95}"/>
              </a:ext>
            </a:extLst>
          </p:cNvPr>
          <p:cNvSpPr>
            <a:spLocks noGrp="1"/>
          </p:cNvSpPr>
          <p:nvPr>
            <p:ph sz="quarter" idx="11"/>
          </p:nvPr>
        </p:nvSpPr>
        <p:spPr>
          <a:xfrm>
            <a:off x="711200" y="1899919"/>
            <a:ext cx="11176000" cy="4348481"/>
          </a:xfrm>
        </p:spPr>
        <p:txBody>
          <a:bodyPr>
            <a:noAutofit/>
          </a:bodyPr>
          <a:lstStyle/>
          <a:p>
            <a:r>
              <a:rPr lang="en-US" sz="2400" b="1" dirty="0"/>
              <a:t>Fair trial rights under U.S. Constitution:</a:t>
            </a:r>
          </a:p>
          <a:p>
            <a:r>
              <a:rPr lang="en-US" sz="2400" dirty="0"/>
              <a:t>	- protection against unreasonable search &amp; seizure (4</a:t>
            </a:r>
            <a:r>
              <a:rPr lang="en-US" sz="2400" baseline="30000" dirty="0"/>
              <a:t>th</a:t>
            </a:r>
            <a:r>
              <a:rPr lang="en-US" sz="2400" dirty="0"/>
              <a:t> Amendment)</a:t>
            </a:r>
            <a:br>
              <a:rPr lang="en-US" sz="2400" dirty="0"/>
            </a:br>
            <a:r>
              <a:rPr lang="en-US" sz="2400" dirty="0"/>
              <a:t>	- protection against self-incrimination – “right to remain silent” (5</a:t>
            </a:r>
            <a:r>
              <a:rPr lang="en-US" sz="2400" baseline="30000" dirty="0"/>
              <a:t>th</a:t>
            </a:r>
            <a:r>
              <a:rPr lang="en-US" sz="2400" dirty="0"/>
              <a:t> Amendment)</a:t>
            </a:r>
            <a:br>
              <a:rPr lang="en-US" sz="2400" dirty="0"/>
            </a:br>
            <a:r>
              <a:rPr lang="en-US" sz="2400" dirty="0"/>
              <a:t>	- protection against double jeopardy (5</a:t>
            </a:r>
            <a:r>
              <a:rPr lang="en-US" sz="2400" baseline="30000" dirty="0"/>
              <a:t>th</a:t>
            </a:r>
            <a:r>
              <a:rPr lang="en-US" sz="2400" dirty="0"/>
              <a:t> Amendment)</a:t>
            </a:r>
            <a:br>
              <a:rPr lang="en-US" sz="2400" dirty="0"/>
            </a:br>
            <a:r>
              <a:rPr lang="en-US" sz="2400" dirty="0"/>
              <a:t>	- protection against imprisonment without due process (Habeas Corpus &amp; 5</a:t>
            </a:r>
            <a:r>
              <a:rPr lang="en-US" sz="2400" baseline="30000" dirty="0"/>
              <a:t>th</a:t>
            </a:r>
            <a:r>
              <a:rPr lang="en-US" sz="2400" dirty="0"/>
              <a:t> 		Amendment)</a:t>
            </a:r>
            <a:br>
              <a:rPr lang="en-US" sz="2400" dirty="0"/>
            </a:br>
            <a:r>
              <a:rPr lang="en-US" sz="2400" dirty="0"/>
              <a:t>	- right to an attorney (6</a:t>
            </a:r>
            <a:r>
              <a:rPr lang="en-US" sz="2400" baseline="30000" dirty="0"/>
              <a:t>th</a:t>
            </a:r>
            <a:r>
              <a:rPr lang="en-US" sz="2400" dirty="0"/>
              <a:t> Amendment)</a:t>
            </a:r>
            <a:br>
              <a:rPr lang="en-US" sz="2400" dirty="0"/>
            </a:br>
            <a:r>
              <a:rPr lang="en-US" sz="2400" dirty="0"/>
              <a:t>	- right to trial by jury (6</a:t>
            </a:r>
            <a:r>
              <a:rPr lang="en-US" sz="2400" baseline="30000" dirty="0"/>
              <a:t>th</a:t>
            </a:r>
            <a:r>
              <a:rPr lang="en-US" sz="2400" dirty="0"/>
              <a:t> Amendment)</a:t>
            </a:r>
            <a:br>
              <a:rPr lang="en-US" sz="2400" dirty="0"/>
            </a:br>
            <a:r>
              <a:rPr lang="en-US" sz="2400" dirty="0"/>
              <a:t>	- right to expeditious hearing and trial (6</a:t>
            </a:r>
            <a:r>
              <a:rPr lang="en-US" sz="2400" baseline="30000" dirty="0"/>
              <a:t>th</a:t>
            </a:r>
            <a:r>
              <a:rPr lang="en-US" sz="2400" dirty="0"/>
              <a:t> Amendment)</a:t>
            </a:r>
            <a:br>
              <a:rPr lang="en-US" sz="2400" dirty="0"/>
            </a:br>
            <a:r>
              <a:rPr lang="en-US" sz="2400" dirty="0"/>
              <a:t>	- right to confront witnesses (6</a:t>
            </a:r>
            <a:r>
              <a:rPr lang="en-US" sz="2400" baseline="30000" dirty="0"/>
              <a:t>th</a:t>
            </a:r>
            <a:r>
              <a:rPr lang="en-US" sz="2400" dirty="0"/>
              <a:t> Amendment)</a:t>
            </a:r>
            <a:br>
              <a:rPr lang="en-US" sz="2400" dirty="0"/>
            </a:br>
            <a:r>
              <a:rPr lang="en-US" sz="2400" dirty="0"/>
              <a:t>	- protection against excessive bail or fines (8</a:t>
            </a:r>
            <a:r>
              <a:rPr lang="en-US" sz="2400" baseline="30000" dirty="0"/>
              <a:t>th</a:t>
            </a:r>
            <a:r>
              <a:rPr lang="en-US" sz="2400" dirty="0"/>
              <a:t> Amendment)</a:t>
            </a:r>
            <a:br>
              <a:rPr lang="en-US" sz="2400" dirty="0"/>
            </a:br>
            <a:r>
              <a:rPr lang="en-US" sz="2400" dirty="0"/>
              <a:t>	- protection against cruel and unusual punishment (8</a:t>
            </a:r>
            <a:r>
              <a:rPr lang="en-US" sz="2400" baseline="30000" dirty="0"/>
              <a:t>th</a:t>
            </a:r>
            <a:r>
              <a:rPr lang="en-US" sz="2400" dirty="0"/>
              <a:t> Amendment)</a:t>
            </a:r>
          </a:p>
          <a:p>
            <a:endParaRPr lang="en-US" sz="2400" dirty="0"/>
          </a:p>
          <a:p>
            <a:r>
              <a:rPr lang="en-US" sz="2400" dirty="0"/>
              <a:t>	_</a:t>
            </a:r>
            <a:br>
              <a:rPr lang="en-US" sz="2400" dirty="0"/>
            </a:br>
            <a:r>
              <a:rPr lang="en-US" sz="2400" dirty="0"/>
              <a:t>	 </a:t>
            </a:r>
          </a:p>
        </p:txBody>
      </p:sp>
      <p:sp>
        <p:nvSpPr>
          <p:cNvPr id="10" name="Text Placeholder 9">
            <a:extLst>
              <a:ext uri="{FF2B5EF4-FFF2-40B4-BE49-F238E27FC236}">
                <a16:creationId xmlns:a16="http://schemas.microsoft.com/office/drawing/2014/main" id="{8CB9B976-9515-4D88-AAAD-7F2D9CB2DCA4}"/>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DE935B71-68AB-40F5-BF71-8908225D6422}"/>
              </a:ext>
            </a:extLst>
          </p:cNvPr>
          <p:cNvSpPr>
            <a:spLocks noGrp="1"/>
          </p:cNvSpPr>
          <p:nvPr>
            <p:ph type="sldNum" sz="quarter" idx="10"/>
          </p:nvPr>
        </p:nvSpPr>
        <p:spPr/>
        <p:txBody>
          <a:bodyPr>
            <a:normAutofit lnSpcReduction="10000"/>
          </a:bodyPr>
          <a:lstStyle/>
          <a:p>
            <a:fld id="{68151E55-6873-49E2-B8D5-2F265E6F1973}" type="slidenum">
              <a:rPr lang="en-US" smtClean="0"/>
              <a:t>87</a:t>
            </a:fld>
            <a:endParaRPr lang="en-US" dirty="0"/>
          </a:p>
        </p:txBody>
      </p:sp>
      <p:sp>
        <p:nvSpPr>
          <p:cNvPr id="12" name="Footer Placeholder 3">
            <a:extLst>
              <a:ext uri="{FF2B5EF4-FFF2-40B4-BE49-F238E27FC236}">
                <a16:creationId xmlns:a16="http://schemas.microsoft.com/office/drawing/2014/main" id="{2B627C20-ACB3-46E6-9058-E59AE7431C22}"/>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30121714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BD0622-0C55-4038-B48D-16D0061DAE86}"/>
              </a:ext>
            </a:extLst>
          </p:cNvPr>
          <p:cNvSpPr>
            <a:spLocks noGrp="1"/>
          </p:cNvSpPr>
          <p:nvPr>
            <p:ph type="title"/>
          </p:nvPr>
        </p:nvSpPr>
        <p:spPr/>
        <p:txBody>
          <a:bodyPr>
            <a:noAutofit/>
          </a:bodyPr>
          <a:lstStyle/>
          <a:p>
            <a:pPr algn="ctr"/>
            <a:r>
              <a:rPr lang="en-US" sz="4000" b="1" dirty="0">
                <a:solidFill>
                  <a:srgbClr val="C00000"/>
                </a:solidFill>
              </a:rPr>
              <a:t>The Bill of Rights and the States</a:t>
            </a:r>
          </a:p>
        </p:txBody>
      </p:sp>
      <p:sp>
        <p:nvSpPr>
          <p:cNvPr id="9" name="Content Placeholder 8">
            <a:extLst>
              <a:ext uri="{FF2B5EF4-FFF2-40B4-BE49-F238E27FC236}">
                <a16:creationId xmlns:a16="http://schemas.microsoft.com/office/drawing/2014/main" id="{4535487C-1319-473B-AD22-5BAC059450A9}"/>
              </a:ext>
            </a:extLst>
          </p:cNvPr>
          <p:cNvSpPr>
            <a:spLocks noGrp="1"/>
          </p:cNvSpPr>
          <p:nvPr>
            <p:ph sz="quarter" idx="11"/>
          </p:nvPr>
        </p:nvSpPr>
        <p:spPr>
          <a:xfrm>
            <a:off x="1113183" y="1862772"/>
            <a:ext cx="10266018" cy="4385629"/>
          </a:xfrm>
        </p:spPr>
        <p:txBody>
          <a:bodyPr>
            <a:normAutofit/>
          </a:bodyPr>
          <a:lstStyle/>
          <a:p>
            <a:r>
              <a:rPr lang="en-US" sz="2400" dirty="0"/>
              <a:t>The fair trial protections (as well as free expression protections) in the Bill of Rights originally applied only to the actions of the national government.</a:t>
            </a:r>
          </a:p>
          <a:p>
            <a:r>
              <a:rPr lang="en-US" sz="2400" dirty="0"/>
              <a:t>The First Amendment says, for example, “Congress shall make no law . . . abridging the freedom of speech.”  It does </a:t>
            </a:r>
            <a:r>
              <a:rPr lang="en-US" sz="2400" u="sng" dirty="0"/>
              <a:t>not</a:t>
            </a:r>
            <a:r>
              <a:rPr lang="en-US" sz="2400" dirty="0"/>
              <a:t> say “Congress and the states shall make law . . .”</a:t>
            </a:r>
          </a:p>
          <a:p>
            <a:r>
              <a:rPr lang="en-US" sz="2400" dirty="0"/>
              <a:t>Accordingly, states and local governments (which legally are units of the state government) were </a:t>
            </a:r>
            <a:r>
              <a:rPr lang="en-US" sz="2400" u="sng" dirty="0"/>
              <a:t>not</a:t>
            </a:r>
            <a:r>
              <a:rPr lang="en-US" sz="2400" dirty="0"/>
              <a:t> obligated to uphold the rights contained in the Bill of Rights.</a:t>
            </a:r>
          </a:p>
        </p:txBody>
      </p:sp>
      <p:sp>
        <p:nvSpPr>
          <p:cNvPr id="10" name="Text Placeholder 9">
            <a:extLst>
              <a:ext uri="{FF2B5EF4-FFF2-40B4-BE49-F238E27FC236}">
                <a16:creationId xmlns:a16="http://schemas.microsoft.com/office/drawing/2014/main" id="{E4AA7CD1-F296-4FA7-92B3-C70064F79163}"/>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0828A5E-A227-462D-BFCC-B6228EAC8091}"/>
              </a:ext>
            </a:extLst>
          </p:cNvPr>
          <p:cNvSpPr>
            <a:spLocks noGrp="1"/>
          </p:cNvSpPr>
          <p:nvPr>
            <p:ph type="sldNum" sz="quarter" idx="10"/>
          </p:nvPr>
        </p:nvSpPr>
        <p:spPr/>
        <p:txBody>
          <a:bodyPr>
            <a:normAutofit lnSpcReduction="10000"/>
          </a:bodyPr>
          <a:lstStyle/>
          <a:p>
            <a:fld id="{68151E55-6873-49E2-B8D5-2F265E6F1973}" type="slidenum">
              <a:rPr lang="en-US" smtClean="0"/>
              <a:t>88</a:t>
            </a:fld>
            <a:endParaRPr lang="en-US" dirty="0"/>
          </a:p>
        </p:txBody>
      </p:sp>
      <p:sp>
        <p:nvSpPr>
          <p:cNvPr id="11" name="Text Placeholder 10">
            <a:extLst>
              <a:ext uri="{FF2B5EF4-FFF2-40B4-BE49-F238E27FC236}">
                <a16:creationId xmlns:a16="http://schemas.microsoft.com/office/drawing/2014/main" id="{6F7733EA-B40C-4643-A23F-7C9B53DC735C}"/>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B983D5B5-0952-4C8F-9BD7-2C668C27636E}"/>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27571222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BD0622-0C55-4038-B48D-16D0061DAE86}"/>
              </a:ext>
            </a:extLst>
          </p:cNvPr>
          <p:cNvSpPr>
            <a:spLocks noGrp="1"/>
          </p:cNvSpPr>
          <p:nvPr>
            <p:ph type="title"/>
          </p:nvPr>
        </p:nvSpPr>
        <p:spPr/>
        <p:txBody>
          <a:bodyPr>
            <a:normAutofit/>
          </a:bodyPr>
          <a:lstStyle/>
          <a:p>
            <a:pPr algn="ctr"/>
            <a:r>
              <a:rPr lang="en-US" sz="3600" b="1" dirty="0">
                <a:solidFill>
                  <a:srgbClr val="C00000"/>
                </a:solidFill>
              </a:rPr>
              <a:t>The Fourteenth Amendment</a:t>
            </a:r>
          </a:p>
        </p:txBody>
      </p:sp>
      <p:sp>
        <p:nvSpPr>
          <p:cNvPr id="9" name="Content Placeholder 8">
            <a:extLst>
              <a:ext uri="{FF2B5EF4-FFF2-40B4-BE49-F238E27FC236}">
                <a16:creationId xmlns:a16="http://schemas.microsoft.com/office/drawing/2014/main" id="{4535487C-1319-473B-AD22-5BAC059450A9}"/>
              </a:ext>
            </a:extLst>
          </p:cNvPr>
          <p:cNvSpPr>
            <a:spLocks noGrp="1"/>
          </p:cNvSpPr>
          <p:nvPr>
            <p:ph sz="quarter" idx="11"/>
          </p:nvPr>
        </p:nvSpPr>
        <p:spPr>
          <a:xfrm>
            <a:off x="1113183" y="2133917"/>
            <a:ext cx="10266018" cy="4114484"/>
          </a:xfrm>
        </p:spPr>
        <p:txBody>
          <a:bodyPr>
            <a:normAutofit/>
          </a:bodyPr>
          <a:lstStyle/>
          <a:p>
            <a:r>
              <a:rPr lang="en-US" sz="2400" dirty="0"/>
              <a:t>The fair trial protections (as well as the free expression protections) in the Bill of Rights originally applied only to the actions of the national government.</a:t>
            </a:r>
          </a:p>
          <a:p>
            <a:r>
              <a:rPr lang="en-US" sz="2400" dirty="0"/>
              <a:t>The First Amendment says, for example, “Congress shall make no law . . . abridging the freedom of speech.”  It does </a:t>
            </a:r>
            <a:r>
              <a:rPr lang="en-US" sz="2400" u="sng" dirty="0"/>
              <a:t>not</a:t>
            </a:r>
            <a:r>
              <a:rPr lang="en-US" sz="2400" dirty="0"/>
              <a:t> say “Congress and the states shall make law . . .”</a:t>
            </a:r>
          </a:p>
          <a:p>
            <a:r>
              <a:rPr lang="en-US" sz="2400" dirty="0"/>
              <a:t>Accordingly, states and local governments (which legally are units of the state government) were </a:t>
            </a:r>
            <a:r>
              <a:rPr lang="en-US" sz="2400" u="sng" dirty="0"/>
              <a:t>not</a:t>
            </a:r>
            <a:r>
              <a:rPr lang="en-US" sz="2400" dirty="0"/>
              <a:t> obligated to uphold the rights provided in the Bill of Rights.</a:t>
            </a:r>
          </a:p>
        </p:txBody>
      </p:sp>
      <p:sp>
        <p:nvSpPr>
          <p:cNvPr id="10" name="Text Placeholder 9">
            <a:extLst>
              <a:ext uri="{FF2B5EF4-FFF2-40B4-BE49-F238E27FC236}">
                <a16:creationId xmlns:a16="http://schemas.microsoft.com/office/drawing/2014/main" id="{E4AA7CD1-F296-4FA7-92B3-C70064F79163}"/>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20828A5E-A227-462D-BFCC-B6228EAC8091}"/>
              </a:ext>
            </a:extLst>
          </p:cNvPr>
          <p:cNvSpPr>
            <a:spLocks noGrp="1"/>
          </p:cNvSpPr>
          <p:nvPr>
            <p:ph type="sldNum" sz="quarter" idx="10"/>
          </p:nvPr>
        </p:nvSpPr>
        <p:spPr/>
        <p:txBody>
          <a:bodyPr>
            <a:normAutofit lnSpcReduction="10000"/>
          </a:bodyPr>
          <a:lstStyle/>
          <a:p>
            <a:fld id="{68151E55-6873-49E2-B8D5-2F265E6F1973}" type="slidenum">
              <a:rPr lang="en-US" smtClean="0"/>
              <a:t>89</a:t>
            </a:fld>
            <a:endParaRPr lang="en-US" dirty="0"/>
          </a:p>
        </p:txBody>
      </p:sp>
      <p:sp>
        <p:nvSpPr>
          <p:cNvPr id="11" name="Text Placeholder 10">
            <a:extLst>
              <a:ext uri="{FF2B5EF4-FFF2-40B4-BE49-F238E27FC236}">
                <a16:creationId xmlns:a16="http://schemas.microsoft.com/office/drawing/2014/main" id="{6F7733EA-B40C-4643-A23F-7C9B53DC735C}"/>
              </a:ext>
            </a:extLst>
          </p:cNvPr>
          <p:cNvSpPr>
            <a:spLocks noGrp="1"/>
          </p:cNvSpPr>
          <p:nvPr>
            <p:ph type="body" sz="quarter" idx="14"/>
          </p:nvPr>
        </p:nvSpPr>
        <p:spPr/>
        <p:txBody>
          <a:bodyPr/>
          <a:lstStyle/>
          <a:p>
            <a:endParaRPr lang="en-US"/>
          </a:p>
        </p:txBody>
      </p:sp>
      <p:sp>
        <p:nvSpPr>
          <p:cNvPr id="12" name="Footer Placeholder 3">
            <a:extLst>
              <a:ext uri="{FF2B5EF4-FFF2-40B4-BE49-F238E27FC236}">
                <a16:creationId xmlns:a16="http://schemas.microsoft.com/office/drawing/2014/main" id="{B79B9395-6D9E-40B4-9D55-58DF66B2200B}"/>
              </a:ext>
            </a:extLst>
          </p:cNvPr>
          <p:cNvSpPr txBox="1">
            <a:spLocks/>
          </p:cNvSpPr>
          <p:nvPr/>
        </p:nvSpPr>
        <p:spPr>
          <a:xfrm>
            <a:off x="711200" y="6613528"/>
            <a:ext cx="1503678" cy="228791"/>
          </a:xfrm>
          <a:prstGeom prst="rect">
            <a:avLst/>
          </a:prstGeom>
        </p:spPr>
        <p:txBody>
          <a:bodyPr vert="horz">
            <a:normAutofit fontScale="40000" lnSpcReduction="20000"/>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t>© Thomas E. Patterson</a:t>
            </a:r>
          </a:p>
        </p:txBody>
      </p:sp>
    </p:spTree>
    <p:extLst>
      <p:ext uri="{BB962C8B-B14F-4D97-AF65-F5344CB8AC3E}">
        <p14:creationId xmlns:p14="http://schemas.microsoft.com/office/powerpoint/2010/main" val="95505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76DB-B713-4D05-B0CE-87A7A3933F1E}"/>
              </a:ext>
            </a:extLst>
          </p:cNvPr>
          <p:cNvSpPr>
            <a:spLocks noGrp="1"/>
          </p:cNvSpPr>
          <p:nvPr>
            <p:ph type="title"/>
          </p:nvPr>
        </p:nvSpPr>
        <p:spPr/>
        <p:txBody>
          <a:bodyPr>
            <a:normAutofit/>
          </a:bodyPr>
          <a:lstStyle/>
          <a:p>
            <a:r>
              <a:rPr lang="en-US" sz="3600" dirty="0">
                <a:solidFill>
                  <a:srgbClr val="C00000"/>
                </a:solidFill>
              </a:rPr>
              <a:t>Note on the Slides in this Deck</a:t>
            </a:r>
          </a:p>
        </p:txBody>
      </p:sp>
      <p:sp>
        <p:nvSpPr>
          <p:cNvPr id="3" name="Content Placeholder 2">
            <a:extLst>
              <a:ext uri="{FF2B5EF4-FFF2-40B4-BE49-F238E27FC236}">
                <a16:creationId xmlns:a16="http://schemas.microsoft.com/office/drawing/2014/main" id="{42F8E90F-4E15-463E-BE14-6423A0CAA885}"/>
              </a:ext>
            </a:extLst>
          </p:cNvPr>
          <p:cNvSpPr>
            <a:spLocks noGrp="1"/>
          </p:cNvSpPr>
          <p:nvPr>
            <p:ph idx="1"/>
          </p:nvPr>
        </p:nvSpPr>
        <p:spPr>
          <a:xfrm>
            <a:off x="564542" y="1704230"/>
            <a:ext cx="10889311" cy="5454331"/>
          </a:xfrm>
        </p:spPr>
        <p:txBody>
          <a:bodyPr>
            <a:normAutofit fontScale="85000" lnSpcReduction="20000"/>
          </a:bodyPr>
          <a:lstStyle/>
          <a:p>
            <a:r>
              <a:rPr lang="en-US" dirty="0"/>
              <a:t>The slide deck has four or five Poll Everywhere exercises for each American government topic area (e.g., federalism, political parties, Congress, foreign policy).</a:t>
            </a:r>
          </a:p>
          <a:p>
            <a:r>
              <a:rPr lang="en-US" dirty="0"/>
              <a:t>Each Poll Everywhere exercise in this deck includes a slide with the Poll Everywhere question and a slide or slides intended to help students to understand why one of the alternatives is better than the others.</a:t>
            </a:r>
          </a:p>
          <a:p>
            <a:r>
              <a:rPr lang="en-US" dirty="0"/>
              <a:t>      	In preparing your lecture, keep in mind that you will be presenting a Poll 	Everywhere question twice: the first to get students’ initial opinion and the 	second to get their opinion after they have had a chance to hear the 	views of other students.</a:t>
            </a:r>
          </a:p>
          <a:p>
            <a:r>
              <a:rPr lang="en-US" dirty="0"/>
              <a:t>Keep in mind that the questions are not designed to “test” the students but instead to help them develop their critical thinking skills. Accordingly, some of the questions will push the limits of their understanding of what they’ve read. It’s less important that students get the “right” answer than that they go through the process of trying to think through why one alternative might be better than the others. The questions are less about the answers than about the “why” – the reasoning that led students to think one alternative was better than the others.</a:t>
            </a:r>
          </a:p>
        </p:txBody>
      </p:sp>
      <p:sp>
        <p:nvSpPr>
          <p:cNvPr id="4" name="Footer Placeholder 3">
            <a:extLst>
              <a:ext uri="{FF2B5EF4-FFF2-40B4-BE49-F238E27FC236}">
                <a16:creationId xmlns:a16="http://schemas.microsoft.com/office/drawing/2014/main" id="{A8205FC6-535B-42EC-81A8-63ECF983FC67}"/>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9995F858-2FC6-421B-9AB9-A1EC7CE5B749}"/>
              </a:ext>
            </a:extLst>
          </p:cNvPr>
          <p:cNvSpPr>
            <a:spLocks noGrp="1"/>
          </p:cNvSpPr>
          <p:nvPr>
            <p:ph type="sldNum" sz="quarter" idx="12"/>
          </p:nvPr>
        </p:nvSpPr>
        <p:spPr/>
        <p:txBody>
          <a:bodyPr>
            <a:normAutofit lnSpcReduction="10000"/>
          </a:bodyPr>
          <a:lstStyle/>
          <a:p>
            <a:fld id="{20BC5037-A240-4F61-9152-036A0AF9E395}" type="slidenum">
              <a:rPr lang="en-US" smtClean="0"/>
              <a:t>9</a:t>
            </a:fld>
            <a:endParaRPr lang="en-US"/>
          </a:p>
        </p:txBody>
      </p:sp>
    </p:spTree>
    <p:extLst>
      <p:ext uri="{BB962C8B-B14F-4D97-AF65-F5344CB8AC3E}">
        <p14:creationId xmlns:p14="http://schemas.microsoft.com/office/powerpoint/2010/main" val="27194444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14th Amendment</a:t>
            </a:r>
            <a:endParaRPr lang="en-US" dirty="0"/>
          </a:p>
        </p:txBody>
      </p:sp>
      <p:sp>
        <p:nvSpPr>
          <p:cNvPr id="3" name="Content Placeholder 2"/>
          <p:cNvSpPr>
            <a:spLocks noGrp="1"/>
          </p:cNvSpPr>
          <p:nvPr>
            <p:ph sz="quarter" idx="1"/>
          </p:nvPr>
        </p:nvSpPr>
        <p:spPr>
          <a:xfrm>
            <a:off x="1440953" y="1587610"/>
            <a:ext cx="9151951" cy="4934042"/>
          </a:xfrm>
        </p:spPr>
        <p:txBody>
          <a:bodyPr vert="horz" lIns="91440" tIns="45720" rIns="91440" bIns="45720" rtlCol="0" anchor="t">
            <a:normAutofit/>
          </a:bodyPr>
          <a:lstStyle/>
          <a:p>
            <a:r>
              <a:rPr lang="en-US" sz="2400" dirty="0"/>
              <a:t>Ratified after the Civil War, the 14</a:t>
            </a:r>
            <a:r>
              <a:rPr lang="en-US" sz="2400" baseline="30000" dirty="0"/>
              <a:t>th</a:t>
            </a:r>
            <a:r>
              <a:rPr lang="en-US" sz="2400" dirty="0"/>
              <a:t> Amendment held out the possibility that state and local governments would be required to uphold the guarantees in the Bill of Rights.</a:t>
            </a:r>
          </a:p>
          <a:p>
            <a:r>
              <a:rPr lang="en-US" sz="2400" dirty="0"/>
              <a:t>The 14</a:t>
            </a:r>
            <a:r>
              <a:rPr lang="en-US" sz="2400" baseline="30000" dirty="0"/>
              <a:t>th</a:t>
            </a:r>
            <a:r>
              <a:rPr lang="en-US" sz="2400" dirty="0"/>
              <a:t> Amendment reads in part: "</a:t>
            </a:r>
            <a:r>
              <a:rPr lang="en-US" sz="2400" b="1" dirty="0"/>
              <a:t>no State shall . . . deprive any person of life, liberty, or property, without due process of law.</a:t>
            </a:r>
            <a:r>
              <a:rPr lang="en-US" sz="2400" dirty="0"/>
              <a:t>" </a:t>
            </a:r>
          </a:p>
          <a:p>
            <a:r>
              <a:rPr lang="en-US" sz="2400" b="1" dirty="0"/>
              <a:t>However</a:t>
            </a:r>
            <a:r>
              <a:rPr lang="en-US" sz="2400" dirty="0"/>
              <a:t> - notice that the 14</a:t>
            </a:r>
            <a:r>
              <a:rPr lang="en-US" sz="2400" baseline="30000" dirty="0"/>
              <a:t>th</a:t>
            </a:r>
            <a:r>
              <a:rPr lang="en-US" sz="2400" dirty="0"/>
              <a:t> Amendment does </a:t>
            </a:r>
            <a:r>
              <a:rPr lang="en-US" sz="2400" u="sng" dirty="0"/>
              <a:t>not</a:t>
            </a:r>
            <a:r>
              <a:rPr lang="en-US" sz="2400" dirty="0"/>
              <a:t> read: "no State shall . . . deprive any person of free expression or a fair trial, etc.” (as prescribed in the Bill of Rights).</a:t>
            </a:r>
          </a:p>
          <a:p>
            <a:r>
              <a:rPr lang="en-US" sz="2400" dirty="0"/>
              <a:t>Accordingly, whether the 14</a:t>
            </a:r>
            <a:r>
              <a:rPr lang="en-US" sz="2400" baseline="30000" dirty="0"/>
              <a:t>th</a:t>
            </a:r>
            <a:r>
              <a:rPr lang="en-US" sz="2400" dirty="0"/>
              <a:t> Amendment would actually protect Americans’ civil liberties from the action of state and local governments was an undecided question.</a:t>
            </a:r>
          </a:p>
        </p:txBody>
      </p:sp>
      <p:sp>
        <p:nvSpPr>
          <p:cNvPr id="4" name="Footer Placeholder 3">
            <a:extLst>
              <a:ext uri="{FF2B5EF4-FFF2-40B4-BE49-F238E27FC236}">
                <a16:creationId xmlns:a16="http://schemas.microsoft.com/office/drawing/2014/main" id="{05C150D9-FFE3-4307-81D9-B14FB7510BF2}"/>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3E49F27D-3D79-4C2E-9D8A-0D27FA185D04}"/>
              </a:ext>
            </a:extLst>
          </p:cNvPr>
          <p:cNvSpPr>
            <a:spLocks noGrp="1"/>
          </p:cNvSpPr>
          <p:nvPr>
            <p:ph type="sldNum" sz="quarter" idx="12"/>
          </p:nvPr>
        </p:nvSpPr>
        <p:spPr/>
        <p:txBody>
          <a:bodyPr>
            <a:normAutofit lnSpcReduction="10000"/>
          </a:bodyPr>
          <a:lstStyle/>
          <a:p>
            <a:fld id="{F0C94032-CD4C-4C25-B0C2-CEC720522D92}" type="slidenum">
              <a:rPr kumimoji="0" lang="en-US" smtClean="0"/>
              <a:pPr/>
              <a:t>90</a:t>
            </a:fld>
            <a:endParaRPr kumimoji="0" lang="en-US" dirty="0">
              <a:solidFill>
                <a:srgbClr val="FFFFFF"/>
              </a:solidFill>
            </a:endParaRPr>
          </a:p>
        </p:txBody>
      </p:sp>
    </p:spTree>
    <p:extLst>
      <p:ext uri="{BB962C8B-B14F-4D97-AF65-F5344CB8AC3E}">
        <p14:creationId xmlns:p14="http://schemas.microsoft.com/office/powerpoint/2010/main" val="4213419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A457-B572-47E3-84B2-FBD4E5C9D3DF}"/>
              </a:ext>
            </a:extLst>
          </p:cNvPr>
          <p:cNvSpPr>
            <a:spLocks noGrp="1"/>
          </p:cNvSpPr>
          <p:nvPr>
            <p:ph type="title"/>
          </p:nvPr>
        </p:nvSpPr>
        <p:spPr/>
        <p:txBody>
          <a:bodyPr/>
          <a:lstStyle/>
          <a:p>
            <a:r>
              <a:rPr lang="en-US" dirty="0"/>
              <a:t>Beginning in the 1920s</a:t>
            </a:r>
          </a:p>
        </p:txBody>
      </p:sp>
      <p:sp>
        <p:nvSpPr>
          <p:cNvPr id="3" name="Content Placeholder 2">
            <a:extLst>
              <a:ext uri="{FF2B5EF4-FFF2-40B4-BE49-F238E27FC236}">
                <a16:creationId xmlns:a16="http://schemas.microsoft.com/office/drawing/2014/main" id="{012F8DF4-86DF-4798-B80E-9FE2759576E1}"/>
              </a:ext>
            </a:extLst>
          </p:cNvPr>
          <p:cNvSpPr>
            <a:spLocks noGrp="1"/>
          </p:cNvSpPr>
          <p:nvPr>
            <p:ph idx="1"/>
          </p:nvPr>
        </p:nvSpPr>
        <p:spPr>
          <a:xfrm>
            <a:off x="609600" y="1747520"/>
            <a:ext cx="10972800" cy="4291330"/>
          </a:xfrm>
        </p:spPr>
        <p:txBody>
          <a:bodyPr>
            <a:normAutofit/>
          </a:bodyPr>
          <a:lstStyle/>
          <a:p>
            <a:r>
              <a:rPr lang="en-US" dirty="0"/>
              <a:t>A half century lapsed before the Supreme Court applied the 14</a:t>
            </a:r>
            <a:r>
              <a:rPr lang="en-US" baseline="30000" dirty="0"/>
              <a:t>th</a:t>
            </a:r>
            <a:r>
              <a:rPr lang="en-US" dirty="0"/>
              <a:t> Amendment’s due process clause as protection against state and local government action.</a:t>
            </a:r>
          </a:p>
          <a:p>
            <a:r>
              <a:rPr lang="en-US" i="1" dirty="0"/>
              <a:t>Gitlow v New York </a:t>
            </a:r>
            <a:r>
              <a:rPr lang="en-US" dirty="0"/>
              <a:t>(1925) was the first case. In it, the Supreme Court held that the 14</a:t>
            </a:r>
            <a:r>
              <a:rPr lang="en-US" baseline="30000" dirty="0"/>
              <a:t>th</a:t>
            </a:r>
            <a:r>
              <a:rPr lang="en-US" dirty="0"/>
              <a:t> Amendment’s due process clause protected Americans’ right of free speech from action by state and local governments.</a:t>
            </a:r>
          </a:p>
          <a:p>
            <a:r>
              <a:rPr lang="en-US" dirty="0"/>
              <a:t>Over the next decade and a half, the Supreme Court in a series of decisions extended 14</a:t>
            </a:r>
            <a:r>
              <a:rPr lang="en-US" baseline="30000" dirty="0"/>
              <a:t>th</a:t>
            </a:r>
            <a:r>
              <a:rPr lang="en-US" dirty="0"/>
              <a:t> protections to include other 1</a:t>
            </a:r>
            <a:r>
              <a:rPr lang="en-US" baseline="30000" dirty="0"/>
              <a:t>st</a:t>
            </a:r>
            <a:r>
              <a:rPr lang="en-US" dirty="0"/>
              <a:t> Amendment freedoms - press, assembly, petition, and religion. </a:t>
            </a:r>
          </a:p>
          <a:p>
            <a:endParaRPr lang="en-US" dirty="0"/>
          </a:p>
        </p:txBody>
      </p:sp>
      <p:sp>
        <p:nvSpPr>
          <p:cNvPr id="5" name="Slide Number Placeholder 4">
            <a:extLst>
              <a:ext uri="{FF2B5EF4-FFF2-40B4-BE49-F238E27FC236}">
                <a16:creationId xmlns:a16="http://schemas.microsoft.com/office/drawing/2014/main" id="{DA928262-8BF1-4880-B479-01E7F83173C8}"/>
              </a:ext>
            </a:extLst>
          </p:cNvPr>
          <p:cNvSpPr>
            <a:spLocks noGrp="1"/>
          </p:cNvSpPr>
          <p:nvPr>
            <p:ph type="sldNum" sz="quarter" idx="12"/>
          </p:nvPr>
        </p:nvSpPr>
        <p:spPr/>
        <p:txBody>
          <a:bodyPr>
            <a:normAutofit lnSpcReduction="10000"/>
          </a:bodyPr>
          <a:lstStyle/>
          <a:p>
            <a:fld id="{20BC5037-A240-4F61-9152-036A0AF9E395}" type="slidenum">
              <a:rPr lang="en-US" smtClean="0"/>
              <a:t>91</a:t>
            </a:fld>
            <a:endParaRPr lang="en-US"/>
          </a:p>
        </p:txBody>
      </p:sp>
      <p:sp>
        <p:nvSpPr>
          <p:cNvPr id="6" name="Footer Placeholder 5">
            <a:extLst>
              <a:ext uri="{FF2B5EF4-FFF2-40B4-BE49-F238E27FC236}">
                <a16:creationId xmlns:a16="http://schemas.microsoft.com/office/drawing/2014/main" id="{3C97282F-C97E-47CA-B707-71E58FC3170B}"/>
              </a:ext>
            </a:extLst>
          </p:cNvPr>
          <p:cNvSpPr>
            <a:spLocks noGrp="1"/>
          </p:cNvSpPr>
          <p:nvPr>
            <p:ph type="ftr" sz="quarter" idx="11"/>
          </p:nvPr>
        </p:nvSpPr>
        <p:spPr/>
        <p:txBody>
          <a:bodyPr/>
          <a:lstStyle/>
          <a:p>
            <a:r>
              <a:rPr kumimoji="0" lang="en-US"/>
              <a:t>© Thomas E. Patterson</a:t>
            </a:r>
          </a:p>
        </p:txBody>
      </p:sp>
    </p:spTree>
    <p:extLst>
      <p:ext uri="{BB962C8B-B14F-4D97-AF65-F5344CB8AC3E}">
        <p14:creationId xmlns:p14="http://schemas.microsoft.com/office/powerpoint/2010/main" val="36896236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2CA0-4785-4A75-BD53-0BAE703A93D7}"/>
              </a:ext>
            </a:extLst>
          </p:cNvPr>
          <p:cNvSpPr>
            <a:spLocks noGrp="1"/>
          </p:cNvSpPr>
          <p:nvPr>
            <p:ph type="title"/>
          </p:nvPr>
        </p:nvSpPr>
        <p:spPr>
          <a:xfrm>
            <a:off x="182880" y="136256"/>
            <a:ext cx="11551920" cy="1042304"/>
          </a:xfrm>
        </p:spPr>
        <p:txBody>
          <a:bodyPr>
            <a:noAutofit/>
          </a:bodyPr>
          <a:lstStyle/>
          <a:p>
            <a:r>
              <a:rPr lang="en-US" sz="2400" dirty="0"/>
              <a:t>Rather than simply declaring that the 1st Amendment in its entirety applied to state and local governments, the Supreme Court proceeded case-by-case to use the 14</a:t>
            </a:r>
            <a:r>
              <a:rPr lang="en-US" sz="2400" baseline="30000" dirty="0"/>
              <a:t>th</a:t>
            </a:r>
            <a:r>
              <a:rPr lang="en-US" sz="2400" dirty="0"/>
              <a:t> Amendment to protect 1</a:t>
            </a:r>
            <a:r>
              <a:rPr lang="en-US" sz="2400" baseline="30000" dirty="0"/>
              <a:t>st</a:t>
            </a:r>
            <a:r>
              <a:rPr lang="en-US" sz="2400" dirty="0"/>
              <a:t> Amendment freedoms.  Why a case-by-case approach?</a:t>
            </a:r>
          </a:p>
        </p:txBody>
      </p:sp>
      <p:sp>
        <p:nvSpPr>
          <p:cNvPr id="3" name="Content Placeholder 2">
            <a:extLst>
              <a:ext uri="{FF2B5EF4-FFF2-40B4-BE49-F238E27FC236}">
                <a16:creationId xmlns:a16="http://schemas.microsoft.com/office/drawing/2014/main" id="{B8025974-587E-4602-BB5D-154D284008F0}"/>
              </a:ext>
            </a:extLst>
          </p:cNvPr>
          <p:cNvSpPr>
            <a:spLocks noGrp="1"/>
          </p:cNvSpPr>
          <p:nvPr>
            <p:ph idx="1"/>
          </p:nvPr>
        </p:nvSpPr>
        <p:spPr>
          <a:xfrm>
            <a:off x="609600" y="1817370"/>
            <a:ext cx="10972800" cy="4118610"/>
          </a:xfrm>
        </p:spPr>
        <p:txBody>
          <a:bodyPr>
            <a:normAutofit lnSpcReduction="10000"/>
          </a:bodyPr>
          <a:lstStyle/>
          <a:p>
            <a:r>
              <a:rPr lang="en-US" dirty="0"/>
              <a:t>The U.S. Constitution limits the jurisdiction of federal courts to “actual cases” (in other words, the courts are prohibited from blanket rulings). This limit confines a court ruling to the legal issue at stake in the case being heard. The issue in </a:t>
            </a:r>
            <a:r>
              <a:rPr lang="en-US" i="1" dirty="0"/>
              <a:t>Gitlow</a:t>
            </a:r>
            <a:r>
              <a:rPr lang="en-US" dirty="0"/>
              <a:t> was freedom of speech, and not freedom of religion. Accordingly, the Supreme Court in the Gitlow case could rule only on whether the 14</a:t>
            </a:r>
            <a:r>
              <a:rPr lang="en-US" baseline="30000" dirty="0"/>
              <a:t>th</a:t>
            </a:r>
            <a:r>
              <a:rPr lang="en-US" dirty="0"/>
              <a:t> Amendment protected free speech from the action of state and local government. The Court didn’t have the option of adding freedom of religion to its ruling. To rule on that issue, the Court would need a case that raised the issue. </a:t>
            </a:r>
            <a:r>
              <a:rPr lang="en-US" i="1" dirty="0"/>
              <a:t>Cantwell v. Connecticut </a:t>
            </a:r>
            <a:r>
              <a:rPr lang="en-US" dirty="0"/>
              <a:t>(1940) was that case.</a:t>
            </a:r>
          </a:p>
        </p:txBody>
      </p:sp>
      <p:sp>
        <p:nvSpPr>
          <p:cNvPr id="4" name="Footer Placeholder 3">
            <a:extLst>
              <a:ext uri="{FF2B5EF4-FFF2-40B4-BE49-F238E27FC236}">
                <a16:creationId xmlns:a16="http://schemas.microsoft.com/office/drawing/2014/main" id="{90066D06-4025-41C5-AB80-8DBD058F46F0}"/>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33EDCA1A-89D9-47CF-9E0E-90923D390065}"/>
              </a:ext>
            </a:extLst>
          </p:cNvPr>
          <p:cNvSpPr>
            <a:spLocks noGrp="1"/>
          </p:cNvSpPr>
          <p:nvPr>
            <p:ph type="sldNum" sz="quarter" idx="12"/>
          </p:nvPr>
        </p:nvSpPr>
        <p:spPr/>
        <p:txBody>
          <a:bodyPr>
            <a:normAutofit lnSpcReduction="10000"/>
          </a:bodyPr>
          <a:lstStyle/>
          <a:p>
            <a:fld id="{20BC5037-A240-4F61-9152-036A0AF9E395}" type="slidenum">
              <a:rPr lang="en-US" smtClean="0"/>
              <a:t>92</a:t>
            </a:fld>
            <a:endParaRPr lang="en-US"/>
          </a:p>
        </p:txBody>
      </p:sp>
    </p:spTree>
    <p:extLst>
      <p:ext uri="{BB962C8B-B14F-4D97-AF65-F5344CB8AC3E}">
        <p14:creationId xmlns:p14="http://schemas.microsoft.com/office/powerpoint/2010/main" val="7877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1960s: Fair Trial Rights</a:t>
            </a:r>
          </a:p>
        </p:txBody>
      </p:sp>
      <p:sp>
        <p:nvSpPr>
          <p:cNvPr id="3" name="Content Placeholder 2"/>
          <p:cNvSpPr>
            <a:spLocks noGrp="1"/>
          </p:cNvSpPr>
          <p:nvPr>
            <p:ph sz="quarter" idx="1"/>
          </p:nvPr>
        </p:nvSpPr>
        <p:spPr>
          <a:xfrm>
            <a:off x="1565910" y="1676400"/>
            <a:ext cx="8644890" cy="5029201"/>
          </a:xfrm>
        </p:spPr>
        <p:txBody>
          <a:bodyPr vert="horz" lIns="91440" tIns="45720" rIns="91440" bIns="45720" rtlCol="0" anchor="t">
            <a:normAutofit/>
          </a:bodyPr>
          <a:lstStyle/>
          <a:p>
            <a:r>
              <a:rPr lang="en-US" sz="3200" dirty="0"/>
              <a:t>The Supreme Court waited until the 1960s before acting to protect fair trial rights against action by state and local governments.</a:t>
            </a:r>
          </a:p>
          <a:p>
            <a:r>
              <a:rPr lang="en-US" sz="3200" dirty="0"/>
              <a:t>Included were decisions relating, for example, to search and seizure (4</a:t>
            </a:r>
            <a:r>
              <a:rPr lang="en-US" sz="3200" baseline="30000" dirty="0"/>
              <a:t>th</a:t>
            </a:r>
            <a:r>
              <a:rPr lang="en-US" sz="3200" dirty="0"/>
              <a:t> Amendment), right to remain silent (5</a:t>
            </a:r>
            <a:r>
              <a:rPr lang="en-US" sz="3200" baseline="30000" dirty="0"/>
              <a:t>th</a:t>
            </a:r>
            <a:r>
              <a:rPr lang="en-US" sz="3200" dirty="0"/>
              <a:t> Amendment), and right to an attorney (6</a:t>
            </a:r>
            <a:r>
              <a:rPr lang="en-US" sz="3200" baseline="30000" dirty="0"/>
              <a:t>th</a:t>
            </a:r>
            <a:r>
              <a:rPr lang="en-US" sz="3200" dirty="0"/>
              <a:t> Amendment).</a:t>
            </a:r>
          </a:p>
          <a:p>
            <a:endParaRPr lang="en-US" dirty="0"/>
          </a:p>
        </p:txBody>
      </p:sp>
      <p:sp>
        <p:nvSpPr>
          <p:cNvPr id="4" name="Footer Placeholder 3">
            <a:extLst>
              <a:ext uri="{FF2B5EF4-FFF2-40B4-BE49-F238E27FC236}">
                <a16:creationId xmlns:a16="http://schemas.microsoft.com/office/drawing/2014/main" id="{486D0E45-E14E-4603-8F1F-9D586B8F1D0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DE50528A-4D4D-4BEE-A7CB-824839546642}"/>
              </a:ext>
            </a:extLst>
          </p:cNvPr>
          <p:cNvSpPr>
            <a:spLocks noGrp="1"/>
          </p:cNvSpPr>
          <p:nvPr>
            <p:ph type="sldNum" sz="quarter" idx="12"/>
          </p:nvPr>
        </p:nvSpPr>
        <p:spPr/>
        <p:txBody>
          <a:bodyPr>
            <a:normAutofit lnSpcReduction="10000"/>
          </a:bodyPr>
          <a:lstStyle/>
          <a:p>
            <a:fld id="{F0C94032-CD4C-4C25-B0C2-CEC720522D92}" type="slidenum">
              <a:rPr kumimoji="0" lang="en-US" smtClean="0"/>
              <a:pPr/>
              <a:t>93</a:t>
            </a:fld>
            <a:endParaRPr kumimoji="0" lang="en-US" dirty="0">
              <a:solidFill>
                <a:srgbClr val="FFFFFF"/>
              </a:solidFill>
            </a:endParaRPr>
          </a:p>
        </p:txBody>
      </p:sp>
    </p:spTree>
    <p:extLst>
      <p:ext uri="{BB962C8B-B14F-4D97-AF65-F5344CB8AC3E}">
        <p14:creationId xmlns:p14="http://schemas.microsoft.com/office/powerpoint/2010/main" val="13814965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228600"/>
            <a:ext cx="9479280" cy="990600"/>
          </a:xfrm>
        </p:spPr>
        <p:txBody>
          <a:bodyPr>
            <a:normAutofit fontScale="90000"/>
          </a:bodyPr>
          <a:lstStyle/>
          <a:p>
            <a:pPr marL="320040" indent="-320040">
              <a:spcBef>
                <a:spcPts val="700"/>
              </a:spcBef>
            </a:pPr>
            <a:br>
              <a:rPr lang="en-US" sz="2900" dirty="0">
                <a:solidFill>
                  <a:srgbClr val="002060"/>
                </a:solidFill>
                <a:ea typeface="+mn-ea"/>
                <a:cs typeface="+mn-cs"/>
              </a:rPr>
            </a:br>
            <a:br>
              <a:rPr lang="en-US" sz="2900" dirty="0">
                <a:solidFill>
                  <a:srgbClr val="002060"/>
                </a:solidFill>
                <a:ea typeface="+mn-ea"/>
                <a:cs typeface="+mn-cs"/>
              </a:rPr>
            </a:br>
            <a:r>
              <a:rPr lang="en-US" dirty="0">
                <a:ea typeface="+mn-ea"/>
                <a:cs typeface="+mn-cs"/>
              </a:rPr>
              <a:t>Best known of 1960s decision is </a:t>
            </a:r>
            <a:r>
              <a:rPr lang="en-US" i="1" dirty="0">
                <a:ea typeface="+mn-ea"/>
                <a:cs typeface="+mn-cs"/>
              </a:rPr>
              <a:t>Miranda </a:t>
            </a:r>
            <a:br>
              <a:rPr lang="en-US" i="1" dirty="0">
                <a:ea typeface="+mn-ea"/>
                <a:cs typeface="+mn-cs"/>
              </a:rPr>
            </a:br>
            <a:r>
              <a:rPr lang="en-US" i="1" dirty="0">
                <a:ea typeface="+mn-ea"/>
                <a:cs typeface="+mn-cs"/>
              </a:rPr>
              <a:t>v. Arizona</a:t>
            </a:r>
            <a:r>
              <a:rPr lang="en-US" dirty="0">
                <a:ea typeface="+mn-ea"/>
                <a:cs typeface="+mn-cs"/>
              </a:rPr>
              <a:t> (1966), which resulted in Miranda Rules.</a:t>
            </a:r>
            <a:br>
              <a:rPr lang="en-US" dirty="0">
                <a:ea typeface="+mn-ea"/>
                <a:cs typeface="+mn-cs"/>
              </a:rPr>
            </a:br>
            <a:br>
              <a:rPr lang="en-US" dirty="0">
                <a:solidFill>
                  <a:srgbClr val="002060"/>
                </a:solidFill>
                <a:ea typeface="+mn-ea"/>
                <a:cs typeface="+mn-cs"/>
              </a:rPr>
            </a:br>
            <a:endParaRPr lang="en-US" dirty="0"/>
          </a:p>
        </p:txBody>
      </p:sp>
      <p:sp>
        <p:nvSpPr>
          <p:cNvPr id="3" name="Content Placeholder 2"/>
          <p:cNvSpPr>
            <a:spLocks noGrp="1"/>
          </p:cNvSpPr>
          <p:nvPr>
            <p:ph sz="quarter" idx="1"/>
          </p:nvPr>
        </p:nvSpPr>
        <p:spPr/>
        <p:txBody>
          <a:bodyPr/>
          <a:lstStyle/>
          <a:p>
            <a:r>
              <a:rPr lang="en-US" dirty="0">
                <a:solidFill>
                  <a:srgbClr val="222222"/>
                </a:solidFill>
                <a:latin typeface="Roboto"/>
              </a:rPr>
              <a:t>			</a:t>
            </a:r>
            <a:r>
              <a:rPr lang="en-US" sz="2400" dirty="0">
                <a:solidFill>
                  <a:srgbClr val="222222"/>
                </a:solidFill>
                <a:latin typeface="Roboto"/>
              </a:rPr>
              <a:t>5</a:t>
            </a:r>
            <a:r>
              <a:rPr lang="en-US" sz="2400" baseline="30000" dirty="0">
                <a:solidFill>
                  <a:srgbClr val="222222"/>
                </a:solidFill>
                <a:latin typeface="Roboto"/>
              </a:rPr>
              <a:t>th</a:t>
            </a:r>
            <a:r>
              <a:rPr lang="en-US" sz="2400" dirty="0">
                <a:solidFill>
                  <a:srgbClr val="222222"/>
                </a:solidFill>
                <a:latin typeface="Roboto"/>
              </a:rPr>
              <a:t> Amendment</a:t>
            </a:r>
          </a:p>
          <a:p>
            <a:endParaRPr lang="en-US" dirty="0">
              <a:solidFill>
                <a:srgbClr val="222222"/>
              </a:solidFill>
              <a:latin typeface="Roboto"/>
            </a:endParaRPr>
          </a:p>
          <a:p>
            <a:r>
              <a:rPr lang="en-US" dirty="0">
                <a:solidFill>
                  <a:srgbClr val="222222"/>
                </a:solidFill>
                <a:latin typeface="Roboto"/>
              </a:rPr>
              <a:t>“You have the </a:t>
            </a:r>
            <a:r>
              <a:rPr lang="en-US" u="sng" dirty="0">
                <a:solidFill>
                  <a:srgbClr val="222222"/>
                </a:solidFill>
                <a:latin typeface="Roboto"/>
              </a:rPr>
              <a:t>right to remain silent</a:t>
            </a:r>
            <a:r>
              <a:rPr lang="en-US" dirty="0">
                <a:solidFill>
                  <a:srgbClr val="222222"/>
                </a:solidFill>
                <a:latin typeface="Roboto"/>
              </a:rPr>
              <a:t>. Anything you say can and will be used against you in a court of law. You have </a:t>
            </a:r>
            <a:r>
              <a:rPr lang="en-US" u="sng" dirty="0">
                <a:solidFill>
                  <a:srgbClr val="222222"/>
                </a:solidFill>
                <a:latin typeface="Roboto"/>
              </a:rPr>
              <a:t>the right to an attorney</a:t>
            </a:r>
            <a:r>
              <a:rPr lang="en-US" dirty="0">
                <a:solidFill>
                  <a:srgbClr val="222222"/>
                </a:solidFill>
                <a:latin typeface="Roboto"/>
              </a:rPr>
              <a:t>. If you cannot afford an attorney, one will be provided for you.</a:t>
            </a:r>
            <a:endParaRPr lang="en-US" dirty="0"/>
          </a:p>
          <a:p>
            <a:r>
              <a:rPr lang="en-US" dirty="0">
                <a:solidFill>
                  <a:srgbClr val="222222"/>
                </a:solidFill>
                <a:latin typeface="Roboto"/>
              </a:rPr>
              <a:t>				</a:t>
            </a:r>
            <a:r>
              <a:rPr lang="en-US" sz="2400" dirty="0">
                <a:solidFill>
                  <a:srgbClr val="222222"/>
                </a:solidFill>
                <a:latin typeface="Roboto"/>
              </a:rPr>
              <a:t>6</a:t>
            </a:r>
            <a:r>
              <a:rPr lang="en-US" sz="2400" baseline="30000" dirty="0">
                <a:solidFill>
                  <a:srgbClr val="222222"/>
                </a:solidFill>
                <a:latin typeface="Roboto"/>
              </a:rPr>
              <a:t>th</a:t>
            </a:r>
            <a:r>
              <a:rPr lang="en-US" sz="2400" dirty="0">
                <a:solidFill>
                  <a:srgbClr val="222222"/>
                </a:solidFill>
                <a:latin typeface="Roboto"/>
              </a:rPr>
              <a:t> Amendment</a:t>
            </a:r>
          </a:p>
        </p:txBody>
      </p:sp>
      <p:cxnSp>
        <p:nvCxnSpPr>
          <p:cNvPr id="5" name="Straight Arrow Connector 4"/>
          <p:cNvCxnSpPr>
            <a:cxnSpLocks/>
          </p:cNvCxnSpPr>
          <p:nvPr/>
        </p:nvCxnSpPr>
        <p:spPr>
          <a:xfrm flipH="1">
            <a:off x="4818490" y="2122998"/>
            <a:ext cx="119270" cy="4929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flipV="1">
            <a:off x="1828800" y="3959750"/>
            <a:ext cx="2479040" cy="5716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F0F4851-BC7D-493E-8DA6-F2C150636A31}"/>
              </a:ext>
            </a:extLst>
          </p:cNvPr>
          <p:cNvSpPr>
            <a:spLocks noGrp="1"/>
          </p:cNvSpPr>
          <p:nvPr>
            <p:ph type="ftr" sz="quarter" idx="11"/>
          </p:nvPr>
        </p:nvSpPr>
        <p:spPr/>
        <p:txBody>
          <a:bodyPr/>
          <a:lstStyle/>
          <a:p>
            <a:r>
              <a:rPr kumimoji="0" lang="en-US"/>
              <a:t>© Thomas E. Patterson</a:t>
            </a:r>
          </a:p>
        </p:txBody>
      </p:sp>
      <p:sp>
        <p:nvSpPr>
          <p:cNvPr id="8" name="Slide Number Placeholder 7">
            <a:extLst>
              <a:ext uri="{FF2B5EF4-FFF2-40B4-BE49-F238E27FC236}">
                <a16:creationId xmlns:a16="http://schemas.microsoft.com/office/drawing/2014/main" id="{DC530E7E-9D2B-46DB-BF87-C8A96ACB098E}"/>
              </a:ext>
            </a:extLst>
          </p:cNvPr>
          <p:cNvSpPr>
            <a:spLocks noGrp="1"/>
          </p:cNvSpPr>
          <p:nvPr>
            <p:ph type="sldNum" sz="quarter" idx="12"/>
          </p:nvPr>
        </p:nvSpPr>
        <p:spPr/>
        <p:txBody>
          <a:bodyPr>
            <a:normAutofit lnSpcReduction="10000"/>
          </a:bodyPr>
          <a:lstStyle/>
          <a:p>
            <a:fld id="{F0C94032-CD4C-4C25-B0C2-CEC720522D92}" type="slidenum">
              <a:rPr kumimoji="0" lang="en-US" smtClean="0"/>
              <a:pPr/>
              <a:t>94</a:t>
            </a:fld>
            <a:endParaRPr kumimoji="0" lang="en-US" dirty="0">
              <a:solidFill>
                <a:srgbClr val="FFFFFF"/>
              </a:solidFill>
            </a:endParaRPr>
          </a:p>
        </p:txBody>
      </p:sp>
    </p:spTree>
    <p:extLst>
      <p:ext uri="{BB962C8B-B14F-4D97-AF65-F5344CB8AC3E}">
        <p14:creationId xmlns:p14="http://schemas.microsoft.com/office/powerpoint/2010/main" val="319848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Initial Public Reaction to Miranda Ruling</a:t>
            </a:r>
          </a:p>
        </p:txBody>
      </p:sp>
      <p:graphicFrame>
        <p:nvGraphicFramePr>
          <p:cNvPr id="6" name="Content Placeholder 5"/>
          <p:cNvGraphicFramePr>
            <a:graphicFrameLocks noGrp="1"/>
          </p:cNvGraphicFramePr>
          <p:nvPr>
            <p:ph sz="quarter" idx="1"/>
          </p:nvPr>
        </p:nvGraphicFramePr>
        <p:xfrm>
          <a:off x="2003659" y="16764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947" y="6202364"/>
            <a:ext cx="3091424" cy="369332"/>
          </a:xfrm>
          <a:prstGeom prst="rect">
            <a:avLst/>
          </a:prstGeom>
          <a:noFill/>
        </p:spPr>
        <p:txBody>
          <a:bodyPr wrap="none" rtlCol="0">
            <a:spAutoFit/>
          </a:bodyPr>
          <a:lstStyle/>
          <a:p>
            <a:r>
              <a:rPr lang="en-US" dirty="0"/>
              <a:t>Source: Harris survey, 1966.</a:t>
            </a:r>
          </a:p>
        </p:txBody>
      </p:sp>
      <p:sp>
        <p:nvSpPr>
          <p:cNvPr id="3" name="Footer Placeholder 2">
            <a:extLst>
              <a:ext uri="{FF2B5EF4-FFF2-40B4-BE49-F238E27FC236}">
                <a16:creationId xmlns:a16="http://schemas.microsoft.com/office/drawing/2014/main" id="{0CBAF453-3270-4334-A4AE-AADE2A7263F9}"/>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083B58BB-EBF1-4390-8EFF-0DEFC6AECC7B}"/>
              </a:ext>
            </a:extLst>
          </p:cNvPr>
          <p:cNvSpPr>
            <a:spLocks noGrp="1"/>
          </p:cNvSpPr>
          <p:nvPr>
            <p:ph type="sldNum" sz="quarter" idx="12"/>
          </p:nvPr>
        </p:nvSpPr>
        <p:spPr/>
        <p:txBody>
          <a:bodyPr>
            <a:normAutofit lnSpcReduction="10000"/>
          </a:bodyPr>
          <a:lstStyle/>
          <a:p>
            <a:fld id="{F0C94032-CD4C-4C25-B0C2-CEC720522D92}" type="slidenum">
              <a:rPr kumimoji="0" lang="en-US" smtClean="0"/>
              <a:pPr/>
              <a:t>95</a:t>
            </a:fld>
            <a:endParaRPr kumimoji="0" lang="en-US" dirty="0">
              <a:solidFill>
                <a:srgbClr val="FFFFFF"/>
              </a:solidFill>
            </a:endParaRPr>
          </a:p>
        </p:txBody>
      </p:sp>
    </p:spTree>
    <p:extLst>
      <p:ext uri="{BB962C8B-B14F-4D97-AF65-F5344CB8AC3E}">
        <p14:creationId xmlns:p14="http://schemas.microsoft.com/office/powerpoint/2010/main" val="8334535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Later Public Opinion on Miranda Decision</a:t>
            </a:r>
          </a:p>
        </p:txBody>
      </p:sp>
      <p:graphicFrame>
        <p:nvGraphicFramePr>
          <p:cNvPr id="6" name="Content Placeholder 5"/>
          <p:cNvGraphicFramePr>
            <a:graphicFrameLocks noGrp="1"/>
          </p:cNvGraphicFramePr>
          <p:nvPr>
            <p:ph sz="quarter" idx="1"/>
          </p:nvPr>
        </p:nvGraphicFramePr>
        <p:xfrm>
          <a:off x="2424113" y="1828800"/>
          <a:ext cx="7345362"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8610" y="6352411"/>
            <a:ext cx="3403496" cy="369332"/>
          </a:xfrm>
          <a:prstGeom prst="rect">
            <a:avLst/>
          </a:prstGeom>
          <a:noFill/>
        </p:spPr>
        <p:txBody>
          <a:bodyPr wrap="none" rtlCol="0">
            <a:spAutoFit/>
          </a:bodyPr>
          <a:lstStyle/>
          <a:p>
            <a:r>
              <a:rPr lang="en-US" dirty="0"/>
              <a:t>Source: Gallup poll, June 2000.</a:t>
            </a:r>
          </a:p>
        </p:txBody>
      </p:sp>
      <p:sp>
        <p:nvSpPr>
          <p:cNvPr id="3" name="Footer Placeholder 2">
            <a:extLst>
              <a:ext uri="{FF2B5EF4-FFF2-40B4-BE49-F238E27FC236}">
                <a16:creationId xmlns:a16="http://schemas.microsoft.com/office/drawing/2014/main" id="{1FD76275-5E78-4F29-B86A-BF8977F4B7E7}"/>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9C9E7F0B-8B5A-4FB4-9895-2CFB38E62C55}"/>
              </a:ext>
            </a:extLst>
          </p:cNvPr>
          <p:cNvSpPr>
            <a:spLocks noGrp="1"/>
          </p:cNvSpPr>
          <p:nvPr>
            <p:ph type="sldNum" sz="quarter" idx="12"/>
          </p:nvPr>
        </p:nvSpPr>
        <p:spPr/>
        <p:txBody>
          <a:bodyPr>
            <a:normAutofit lnSpcReduction="10000"/>
          </a:bodyPr>
          <a:lstStyle/>
          <a:p>
            <a:fld id="{F0C94032-CD4C-4C25-B0C2-CEC720522D92}" type="slidenum">
              <a:rPr kumimoji="0" lang="en-US" smtClean="0"/>
              <a:pPr/>
              <a:t>96</a:t>
            </a:fld>
            <a:endParaRPr kumimoji="0" lang="en-US" dirty="0">
              <a:solidFill>
                <a:srgbClr val="FFFFFF"/>
              </a:solidFill>
            </a:endParaRPr>
          </a:p>
        </p:txBody>
      </p:sp>
    </p:spTree>
    <p:extLst>
      <p:ext uri="{BB962C8B-B14F-4D97-AF65-F5344CB8AC3E}">
        <p14:creationId xmlns:p14="http://schemas.microsoft.com/office/powerpoint/2010/main" val="4862240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Republicans &amp; Democrats alike agree on the importance of right to an attorney</a:t>
            </a:r>
          </a:p>
        </p:txBody>
      </p:sp>
      <p:graphicFrame>
        <p:nvGraphicFramePr>
          <p:cNvPr id="6" name="Content Placeholder 5"/>
          <p:cNvGraphicFramePr>
            <a:graphicFrameLocks noGrp="1"/>
          </p:cNvGraphicFramePr>
          <p:nvPr>
            <p:ph sz="quarter" idx="1"/>
          </p:nvPr>
        </p:nvGraphicFramePr>
        <p:xfrm>
          <a:off x="2160629" y="1496833"/>
          <a:ext cx="8153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221233"/>
            <a:ext cx="4699043" cy="369332"/>
          </a:xfrm>
          <a:prstGeom prst="rect">
            <a:avLst/>
          </a:prstGeom>
          <a:noFill/>
        </p:spPr>
        <p:txBody>
          <a:bodyPr wrap="none" rtlCol="0">
            <a:spAutoFit/>
          </a:bodyPr>
          <a:lstStyle/>
          <a:p>
            <a:r>
              <a:rPr lang="en-US" dirty="0"/>
              <a:t>Source: </a:t>
            </a:r>
            <a:r>
              <a:rPr lang="en-US" dirty="0" err="1"/>
              <a:t>YouGov</a:t>
            </a:r>
            <a:r>
              <a:rPr lang="en-US" dirty="0"/>
              <a:t> poll, September 8 - 9, 2016</a:t>
            </a:r>
          </a:p>
        </p:txBody>
      </p:sp>
      <p:sp>
        <p:nvSpPr>
          <p:cNvPr id="3" name="Footer Placeholder 2">
            <a:extLst>
              <a:ext uri="{FF2B5EF4-FFF2-40B4-BE49-F238E27FC236}">
                <a16:creationId xmlns:a16="http://schemas.microsoft.com/office/drawing/2014/main" id="{765889DD-887C-4467-ABD8-A0830D09C393}"/>
              </a:ext>
            </a:extLst>
          </p:cNvPr>
          <p:cNvSpPr>
            <a:spLocks noGrp="1"/>
          </p:cNvSpPr>
          <p:nvPr>
            <p:ph type="ftr" sz="quarter" idx="11"/>
          </p:nvPr>
        </p:nvSpPr>
        <p:spPr/>
        <p:txBody>
          <a:bodyPr/>
          <a:lstStyle/>
          <a:p>
            <a:r>
              <a:rPr kumimoji="0" lang="en-US"/>
              <a:t>© Thomas E. Patterson</a:t>
            </a:r>
          </a:p>
        </p:txBody>
      </p:sp>
      <p:sp>
        <p:nvSpPr>
          <p:cNvPr id="4" name="Slide Number Placeholder 3">
            <a:extLst>
              <a:ext uri="{FF2B5EF4-FFF2-40B4-BE49-F238E27FC236}">
                <a16:creationId xmlns:a16="http://schemas.microsoft.com/office/drawing/2014/main" id="{B3419FC6-F910-46A7-A97E-B6A80B852BCA}"/>
              </a:ext>
            </a:extLst>
          </p:cNvPr>
          <p:cNvSpPr>
            <a:spLocks noGrp="1"/>
          </p:cNvSpPr>
          <p:nvPr>
            <p:ph type="sldNum" sz="quarter" idx="12"/>
          </p:nvPr>
        </p:nvSpPr>
        <p:spPr/>
        <p:txBody>
          <a:bodyPr>
            <a:normAutofit lnSpcReduction="10000"/>
          </a:bodyPr>
          <a:lstStyle/>
          <a:p>
            <a:fld id="{F0C94032-CD4C-4C25-B0C2-CEC720522D92}" type="slidenum">
              <a:rPr kumimoji="0" lang="en-US" smtClean="0"/>
              <a:pPr/>
              <a:t>97</a:t>
            </a:fld>
            <a:endParaRPr kumimoji="0" lang="en-US" dirty="0">
              <a:solidFill>
                <a:srgbClr val="FFFFFF"/>
              </a:solidFill>
            </a:endParaRPr>
          </a:p>
        </p:txBody>
      </p:sp>
    </p:spTree>
    <p:extLst>
      <p:ext uri="{BB962C8B-B14F-4D97-AF65-F5344CB8AC3E}">
        <p14:creationId xmlns:p14="http://schemas.microsoft.com/office/powerpoint/2010/main" val="2869906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Incorporation</a:t>
            </a:r>
          </a:p>
        </p:txBody>
      </p:sp>
      <p:sp>
        <p:nvSpPr>
          <p:cNvPr id="3" name="Content Placeholder 2"/>
          <p:cNvSpPr>
            <a:spLocks noGrp="1"/>
          </p:cNvSpPr>
          <p:nvPr>
            <p:ph sz="quarter" idx="1"/>
          </p:nvPr>
        </p:nvSpPr>
        <p:spPr>
          <a:xfrm>
            <a:off x="1184744" y="1940560"/>
            <a:ext cx="9026056" cy="4460240"/>
          </a:xfrm>
        </p:spPr>
        <p:txBody>
          <a:bodyPr vert="horz" lIns="91440" tIns="45720" rIns="91440" bIns="45720" rtlCol="0" anchor="t">
            <a:normAutofit/>
          </a:bodyPr>
          <a:lstStyle/>
          <a:p>
            <a:r>
              <a:rPr lang="en-US" b="1" dirty="0"/>
              <a:t>Selective incorporation </a:t>
            </a:r>
            <a:r>
              <a:rPr lang="en-US" dirty="0"/>
              <a:t>is the term for process by which Supreme Court has invoked 14</a:t>
            </a:r>
            <a:r>
              <a:rPr lang="en-US" baseline="30000" dirty="0"/>
              <a:t>th</a:t>
            </a:r>
            <a:r>
              <a:rPr lang="en-US" dirty="0"/>
              <a:t> Amendment to protect Americans’ rights from action by state and local governments.</a:t>
            </a:r>
          </a:p>
          <a:p>
            <a:pPr lvl="2"/>
            <a:r>
              <a:rPr lang="en-US" sz="2000" dirty="0"/>
              <a:t>It’s </a:t>
            </a:r>
            <a:r>
              <a:rPr lang="en-US" sz="2000" u="sng" dirty="0"/>
              <a:t>selective</a:t>
            </a:r>
            <a:r>
              <a:rPr lang="en-US" sz="2000" dirty="0"/>
              <a:t> in sense that particular rights (free speech in </a:t>
            </a:r>
            <a:r>
              <a:rPr lang="en-US" sz="2000" i="1" dirty="0" err="1"/>
              <a:t>Gitlow</a:t>
            </a:r>
            <a:r>
              <a:rPr lang="en-US" sz="2000" dirty="0"/>
              <a:t> case) are given protection.</a:t>
            </a:r>
          </a:p>
          <a:p>
            <a:pPr lvl="2"/>
            <a:r>
              <a:rPr lang="en-US" sz="2000" dirty="0"/>
              <a:t>It’s </a:t>
            </a:r>
            <a:r>
              <a:rPr lang="en-US" sz="2000" u="sng" dirty="0"/>
              <a:t>incorporation</a:t>
            </a:r>
            <a:r>
              <a:rPr lang="en-US" sz="2000" dirty="0"/>
              <a:t> in sense that a right contained in Bill of Rights is incorporated (brought into) the 14</a:t>
            </a:r>
            <a:r>
              <a:rPr lang="en-US" sz="2000" baseline="30000" dirty="0"/>
              <a:t>th</a:t>
            </a:r>
            <a:r>
              <a:rPr lang="en-US" sz="2000" dirty="0"/>
              <a:t> Amendment. (The </a:t>
            </a:r>
            <a:r>
              <a:rPr lang="en-US" sz="2000" b="1" dirty="0"/>
              <a:t>14</a:t>
            </a:r>
            <a:r>
              <a:rPr lang="en-US" sz="2000" b="1" baseline="30000" dirty="0"/>
              <a:t>th</a:t>
            </a:r>
            <a:r>
              <a:rPr lang="en-US" sz="2000" dirty="0"/>
              <a:t> </a:t>
            </a:r>
            <a:r>
              <a:rPr lang="en-US" sz="2000" b="1" dirty="0"/>
              <a:t>Amendment </a:t>
            </a:r>
            <a:r>
              <a:rPr lang="en-US" sz="2000" dirty="0"/>
              <a:t>and not 1</a:t>
            </a:r>
            <a:r>
              <a:rPr lang="en-US" sz="2000" baseline="30000" dirty="0"/>
              <a:t>st</a:t>
            </a:r>
            <a:r>
              <a:rPr lang="en-US" sz="2000" dirty="0"/>
              <a:t> Amendment protects free speech from infringement by state and local governments.)</a:t>
            </a:r>
          </a:p>
          <a:p>
            <a:endParaRPr lang="en-US" dirty="0"/>
          </a:p>
          <a:p>
            <a:endParaRPr lang="en-US" dirty="0"/>
          </a:p>
        </p:txBody>
      </p:sp>
      <p:sp>
        <p:nvSpPr>
          <p:cNvPr id="4" name="Footer Placeholder 3">
            <a:extLst>
              <a:ext uri="{FF2B5EF4-FFF2-40B4-BE49-F238E27FC236}">
                <a16:creationId xmlns:a16="http://schemas.microsoft.com/office/drawing/2014/main" id="{A967356C-9A4D-46B9-982A-9D5D7CED1695}"/>
              </a:ext>
            </a:extLst>
          </p:cNvPr>
          <p:cNvSpPr>
            <a:spLocks noGrp="1"/>
          </p:cNvSpPr>
          <p:nvPr>
            <p:ph type="ftr" sz="quarter" idx="11"/>
          </p:nvPr>
        </p:nvSpPr>
        <p:spPr/>
        <p:txBody>
          <a:bodyPr/>
          <a:lstStyle/>
          <a:p>
            <a:r>
              <a:rPr kumimoji="0" lang="en-US"/>
              <a:t>© Thomas E. Patterson</a:t>
            </a:r>
          </a:p>
        </p:txBody>
      </p:sp>
      <p:sp>
        <p:nvSpPr>
          <p:cNvPr id="5" name="Slide Number Placeholder 4">
            <a:extLst>
              <a:ext uri="{FF2B5EF4-FFF2-40B4-BE49-F238E27FC236}">
                <a16:creationId xmlns:a16="http://schemas.microsoft.com/office/drawing/2014/main" id="{97AC68D6-8C1F-4AEE-A8AF-354594937226}"/>
              </a:ext>
            </a:extLst>
          </p:cNvPr>
          <p:cNvSpPr>
            <a:spLocks noGrp="1"/>
          </p:cNvSpPr>
          <p:nvPr>
            <p:ph type="sldNum" sz="quarter" idx="12"/>
          </p:nvPr>
        </p:nvSpPr>
        <p:spPr/>
        <p:txBody>
          <a:bodyPr>
            <a:normAutofit lnSpcReduction="10000"/>
          </a:bodyPr>
          <a:lstStyle/>
          <a:p>
            <a:fld id="{F0C94032-CD4C-4C25-B0C2-CEC720522D92}" type="slidenum">
              <a:rPr kumimoji="0" lang="en-US" smtClean="0"/>
              <a:pPr/>
              <a:t>98</a:t>
            </a:fld>
            <a:endParaRPr kumimoji="0" lang="en-US" dirty="0">
              <a:solidFill>
                <a:srgbClr val="FFFFFF"/>
              </a:solidFill>
            </a:endParaRPr>
          </a:p>
        </p:txBody>
      </p:sp>
    </p:spTree>
    <p:extLst>
      <p:ext uri="{BB962C8B-B14F-4D97-AF65-F5344CB8AC3E}">
        <p14:creationId xmlns:p14="http://schemas.microsoft.com/office/powerpoint/2010/main" val="19688692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Selective Incorporation Process: </a:t>
            </a:r>
            <a:br>
              <a:rPr lang="en-US" sz="4000" dirty="0"/>
            </a:br>
            <a:r>
              <a:rPr lang="en-US" sz="4000" i="1" dirty="0"/>
              <a:t>Gitlow</a:t>
            </a:r>
            <a:r>
              <a:rPr lang="en-US" sz="4000" dirty="0"/>
              <a:t> Example</a:t>
            </a:r>
          </a:p>
        </p:txBody>
      </p:sp>
      <p:sp>
        <p:nvSpPr>
          <p:cNvPr id="4" name="Rectangle 3"/>
          <p:cNvSpPr/>
          <p:nvPr/>
        </p:nvSpPr>
        <p:spPr>
          <a:xfrm>
            <a:off x="2504830" y="2971800"/>
            <a:ext cx="1533771"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Amendment right of free speech</a:t>
            </a:r>
          </a:p>
        </p:txBody>
      </p:sp>
      <p:sp>
        <p:nvSpPr>
          <p:cNvPr id="5" name="Rectangle 4"/>
          <p:cNvSpPr/>
          <p:nvPr/>
        </p:nvSpPr>
        <p:spPr>
          <a:xfrm>
            <a:off x="4953000" y="2971800"/>
            <a:ext cx="196215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Fourteenth Amendment right to protection against state action</a:t>
            </a:r>
          </a:p>
        </p:txBody>
      </p:sp>
      <p:sp>
        <p:nvSpPr>
          <p:cNvPr id="6" name="Rectangle 5"/>
          <p:cNvSpPr/>
          <p:nvPr/>
        </p:nvSpPr>
        <p:spPr>
          <a:xfrm>
            <a:off x="7886700" y="2971800"/>
            <a:ext cx="1714500" cy="150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cannot unreasonably infringe on speech</a:t>
            </a:r>
          </a:p>
        </p:txBody>
      </p:sp>
      <p:sp>
        <p:nvSpPr>
          <p:cNvPr id="9" name="TextBox 8"/>
          <p:cNvSpPr txBox="1"/>
          <p:nvPr/>
        </p:nvSpPr>
        <p:spPr>
          <a:xfrm>
            <a:off x="4267200" y="3429001"/>
            <a:ext cx="415498" cy="646331"/>
          </a:xfrm>
          <a:prstGeom prst="rect">
            <a:avLst/>
          </a:prstGeom>
          <a:noFill/>
        </p:spPr>
        <p:txBody>
          <a:bodyPr wrap="none" rtlCol="0">
            <a:spAutoFit/>
          </a:bodyPr>
          <a:lstStyle/>
          <a:p>
            <a:r>
              <a:rPr lang="en-US" sz="3600" b="1" dirty="0">
                <a:solidFill>
                  <a:srgbClr val="FF0000"/>
                </a:solidFill>
                <a:latin typeface="ＭＳ ゴシック"/>
                <a:ea typeface="ＭＳ ゴシック"/>
                <a:cs typeface="ＭＳ ゴシック"/>
              </a:rPr>
              <a:t>+</a:t>
            </a:r>
            <a:endParaRPr lang="en-US" sz="3600" b="1" dirty="0">
              <a:solidFill>
                <a:srgbClr val="FF0000"/>
              </a:solidFill>
            </a:endParaRPr>
          </a:p>
        </p:txBody>
      </p:sp>
      <p:sp>
        <p:nvSpPr>
          <p:cNvPr id="10" name="TextBox 9"/>
          <p:cNvSpPr txBox="1"/>
          <p:nvPr/>
        </p:nvSpPr>
        <p:spPr>
          <a:xfrm>
            <a:off x="7162800" y="3429001"/>
            <a:ext cx="425116" cy="584775"/>
          </a:xfrm>
          <a:prstGeom prst="rect">
            <a:avLst/>
          </a:prstGeom>
          <a:noFill/>
        </p:spPr>
        <p:txBody>
          <a:bodyPr wrap="none" rtlCol="0">
            <a:spAutoFit/>
          </a:bodyPr>
          <a:lstStyle/>
          <a:p>
            <a:r>
              <a:rPr lang="en-US" sz="3200" b="1" dirty="0">
                <a:solidFill>
                  <a:srgbClr val="FF0000"/>
                </a:solidFill>
              </a:rPr>
              <a:t>=</a:t>
            </a:r>
            <a:endParaRPr lang="en-US" b="1" dirty="0">
              <a:solidFill>
                <a:srgbClr val="FF0000"/>
              </a:solidFill>
            </a:endParaRPr>
          </a:p>
        </p:txBody>
      </p:sp>
      <p:sp>
        <p:nvSpPr>
          <p:cNvPr id="3" name="Footer Placeholder 2">
            <a:extLst>
              <a:ext uri="{FF2B5EF4-FFF2-40B4-BE49-F238E27FC236}">
                <a16:creationId xmlns:a16="http://schemas.microsoft.com/office/drawing/2014/main" id="{869DFD0D-5996-4911-9FC3-72A7EBD6B14C}"/>
              </a:ext>
            </a:extLst>
          </p:cNvPr>
          <p:cNvSpPr>
            <a:spLocks noGrp="1"/>
          </p:cNvSpPr>
          <p:nvPr>
            <p:ph type="ftr" sz="quarter" idx="11"/>
          </p:nvPr>
        </p:nvSpPr>
        <p:spPr/>
        <p:txBody>
          <a:bodyPr/>
          <a:lstStyle/>
          <a:p>
            <a:r>
              <a:rPr kumimoji="0" lang="en-US"/>
              <a:t>© Thomas E. Patterson</a:t>
            </a:r>
          </a:p>
        </p:txBody>
      </p:sp>
      <p:sp>
        <p:nvSpPr>
          <p:cNvPr id="7" name="Slide Number Placeholder 6">
            <a:extLst>
              <a:ext uri="{FF2B5EF4-FFF2-40B4-BE49-F238E27FC236}">
                <a16:creationId xmlns:a16="http://schemas.microsoft.com/office/drawing/2014/main" id="{7C4262BA-6B24-4756-9FA4-DB64730D5040}"/>
              </a:ext>
            </a:extLst>
          </p:cNvPr>
          <p:cNvSpPr>
            <a:spLocks noGrp="1"/>
          </p:cNvSpPr>
          <p:nvPr>
            <p:ph type="sldNum" sz="quarter" idx="12"/>
          </p:nvPr>
        </p:nvSpPr>
        <p:spPr/>
        <p:txBody>
          <a:bodyPr>
            <a:normAutofit lnSpcReduction="10000"/>
          </a:bodyPr>
          <a:lstStyle/>
          <a:p>
            <a:fld id="{F0C94032-CD4C-4C25-B0C2-CEC720522D92}" type="slidenum">
              <a:rPr kumimoji="0" lang="en-US" smtClean="0"/>
              <a:pPr/>
              <a:t>99</a:t>
            </a:fld>
            <a:endParaRPr kumimoji="0" lang="en-US" dirty="0">
              <a:solidFill>
                <a:srgbClr val="FFFFFF"/>
              </a:solidFill>
            </a:endParaRPr>
          </a:p>
        </p:txBody>
      </p:sp>
    </p:spTree>
    <p:extLst>
      <p:ext uri="{BB962C8B-B14F-4D97-AF65-F5344CB8AC3E}">
        <p14:creationId xmlns:p14="http://schemas.microsoft.com/office/powerpoint/2010/main" val="1072815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Override1.xml.rels><?xml version="1.0" encoding="UTF-8" standalone="yes"?>
<Relationships xmlns="http://schemas.openxmlformats.org/package/2006/relationships"><Relationship Id="rId1" Type="http://schemas.openxmlformats.org/officeDocument/2006/relationships/image" Target="NULL"/></Relationships>
</file>

<file path=ppt/theme/_rels/themeOverrid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Default Theme">
  <a:themeElements>
    <a:clrScheme name="dpi101">
      <a:dk1>
        <a:srgbClr val="002060"/>
      </a:dk1>
      <a:lt1>
        <a:sysClr val="window" lastClr="FFFFFF"/>
      </a:lt1>
      <a:dk2>
        <a:srgbClr val="002060"/>
      </a:dk2>
      <a:lt2>
        <a:srgbClr val="FFFFFF"/>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8339</TotalTime>
  <Words>32020</Words>
  <Application>Microsoft Office PowerPoint</Application>
  <PresentationFormat>Widescreen</PresentationFormat>
  <Paragraphs>2873</Paragraphs>
  <Slides>423</Slides>
  <Notes>87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423</vt:i4>
      </vt:variant>
    </vt:vector>
  </HeadingPairs>
  <TitlesOfParts>
    <vt:vector size="437" baseType="lpstr">
      <vt:lpstr>ＭＳ ゴシック</vt:lpstr>
      <vt:lpstr>aktiv-grotesk</vt:lpstr>
      <vt:lpstr>Arial</vt:lpstr>
      <vt:lpstr>Calibri</vt:lpstr>
      <vt:lpstr>Franklin Gothic Medium</vt:lpstr>
      <vt:lpstr>Roboto</vt:lpstr>
      <vt:lpstr>Sanserif</vt:lpstr>
      <vt:lpstr>TiemposText</vt:lpstr>
      <vt:lpstr>Times New Roman</vt:lpstr>
      <vt:lpstr>Tw Cen MT</vt:lpstr>
      <vt:lpstr>Verdana</vt:lpstr>
      <vt:lpstr>Wingdings</vt:lpstr>
      <vt:lpstr>Wingdings 2</vt:lpstr>
      <vt:lpstr>Default Theme</vt:lpstr>
      <vt:lpstr>    Poll Everywhere  in the Classroom </vt:lpstr>
      <vt:lpstr>Why Use Poll Everywhere in Your Classroom?</vt:lpstr>
      <vt:lpstr>Activating Poll Everywhere</vt:lpstr>
      <vt:lpstr>Using Poll Everywhere in the Classroom –  Suggestion 1</vt:lpstr>
      <vt:lpstr>Using Poll Everywhere in the Classroom –  Suggestion 2</vt:lpstr>
      <vt:lpstr>Using Poll Everywhere in the Classroom –  Suggestion 3</vt:lpstr>
      <vt:lpstr>Using Poll Everywhere in the Classroom –  Suggestion 4</vt:lpstr>
      <vt:lpstr>Other Uses of Poll Everywhere</vt:lpstr>
      <vt:lpstr>Note on the Slides in this Deck</vt:lpstr>
      <vt:lpstr>Note to Instructor</vt:lpstr>
      <vt:lpstr>Note to Instructor</vt:lpstr>
      <vt:lpstr>Chapter 1 Critical Thinking and Political Culture Becoming a Responsible Citizen </vt:lpstr>
      <vt:lpstr>PowerPoint Presentation</vt:lpstr>
      <vt:lpstr>POLL: Critical thinking in forming a political opinion is associated with which of the following?</vt:lpstr>
      <vt:lpstr>The Critical Thinking Process</vt:lpstr>
      <vt:lpstr>PowerPoint Presentation</vt:lpstr>
      <vt:lpstr>America’s Founding Ideals</vt:lpstr>
      <vt:lpstr>POLL: America’s founding ideals can conflict in practice. Which two ideals are the least likely to conflict? </vt:lpstr>
      <vt:lpstr>Conflicting Ideals in Practice</vt:lpstr>
      <vt:lpstr>NOTE TO INSTRUCTOR</vt:lpstr>
      <vt:lpstr>Individualism and Public Opinion: Caring for needy or pursuing one’s goals?</vt:lpstr>
      <vt:lpstr>Individualism and   Welfare Spending Policy</vt:lpstr>
      <vt:lpstr>Individualism and Tax Policy </vt:lpstr>
      <vt:lpstr>Individualism and Income Inequality </vt:lpstr>
      <vt:lpstr>Individualism and Poverty Level </vt:lpstr>
      <vt:lpstr>PowerPoint Presentation</vt:lpstr>
      <vt:lpstr>Politics and Power</vt:lpstr>
      <vt:lpstr>POLL: Which statement about power is not accurate?</vt:lpstr>
      <vt:lpstr>America’s Three Systems of Power</vt:lpstr>
      <vt:lpstr>PowerPoint Presentation</vt:lpstr>
      <vt:lpstr> The U.S. immigration level has varied widely at different times in the nation’s history. POLL: Thinking of today’s situation, do you believe immigration to the United States should be kept at its current level, increased, or decreased?    </vt:lpstr>
      <vt:lpstr>NOTE FOR INSTRUCTOR</vt:lpstr>
      <vt:lpstr> The U.S. immigration level has varied widely at different times in the nation’s history. POLL: Thinking of today’s situation, do you believe immigration to the United States should be kept at its current level, increased, or decreased?    </vt:lpstr>
      <vt:lpstr>Americans’ opinions on immigration level  </vt:lpstr>
      <vt:lpstr>Chapter 2 Constitutional Democracy</vt:lpstr>
      <vt:lpstr>PowerPoint Presentation</vt:lpstr>
      <vt:lpstr>POLL: The U.S. Constitution’s provisions most clearly reflect the Framers’ intent to create . . . ?</vt:lpstr>
      <vt:lpstr>The Framers’ Main Concern</vt:lpstr>
      <vt:lpstr>What are the ways that the Constitution limits the powers of government?</vt:lpstr>
      <vt:lpstr>Main Component of Limited Government - a system of “checks and balances” in which each branch share some of the powers of the other branches as a means of checking their power </vt:lpstr>
      <vt:lpstr>Examples of Shared Power</vt:lpstr>
      <vt:lpstr>POLL: Which federal institution is greatest threat  to limited government?</vt:lpstr>
      <vt:lpstr>Features of Presidency that make it  greatest threat to limited government</vt:lpstr>
      <vt:lpstr>PowerPoint Presentation</vt:lpstr>
      <vt:lpstr>POLL: Compared with the governing systems of most Western European democracies, the American governing system is . . .</vt:lpstr>
      <vt:lpstr>Western European Democracies vs. American Democracy</vt:lpstr>
      <vt:lpstr>PowerPoint Presentation</vt:lpstr>
      <vt:lpstr> POLL: Should the Constitution be changed so that the presidential candidate who receives the most total votes nationwide wins the election?  </vt:lpstr>
      <vt:lpstr>NOTE FOR INSTRUCTOR</vt:lpstr>
      <vt:lpstr> POLL: Should the Constitution be changed so that the presidential candidae who receives the most total votes nationwide wins the election?  </vt:lpstr>
      <vt:lpstr>Americans’ opinions on the Electoral College</vt:lpstr>
      <vt:lpstr>Chapter 3 Federalism</vt:lpstr>
      <vt:lpstr>PowerPoint Presentation</vt:lpstr>
      <vt:lpstr>POLL: During debate over ratification of Constitution, its supporters made all the arguments in favor of federalism except which one?</vt:lpstr>
      <vt:lpstr>Why Federalism?</vt:lpstr>
      <vt:lpstr>What the Framers Said about Size of Government</vt:lpstr>
      <vt:lpstr>NOTE TO INSTRUCTOR </vt:lpstr>
      <vt:lpstr>PowerPoint Presentation</vt:lpstr>
      <vt:lpstr>POLL: Which statement about the historical evolution of federalism is inaccurate?</vt:lpstr>
      <vt:lpstr>Federalism’s Earliest Decades</vt:lpstr>
      <vt:lpstr>Key Supreme Court Rulings on Federalism</vt:lpstr>
      <vt:lpstr>PowerPoint Presentation</vt:lpstr>
      <vt:lpstr>POLL: Which statement best describes American federalism in the period since the 1930s Great Depression?</vt:lpstr>
      <vt:lpstr>Contemporary Federalism</vt:lpstr>
      <vt:lpstr>Fiscal Federalism: Federal Grants to States &amp; Localities</vt:lpstr>
      <vt:lpstr>Federal Grants to State &amp; Local Governments, by Function </vt:lpstr>
      <vt:lpstr>Federal Grants Example – COVID-19 Relief</vt:lpstr>
      <vt:lpstr>PowerPoint Presentation</vt:lpstr>
      <vt:lpstr> POLL: Do you think the federal government today has too much power, about the right amount of power or too little power? </vt:lpstr>
      <vt:lpstr>NOTE FOR INSTRUCTOR</vt:lpstr>
      <vt:lpstr> POLL: Do you think the federal government today has too much power, about the right amount of power or too little power? </vt:lpstr>
      <vt:lpstr>What the American public thinks aboutthe power of federal government </vt:lpstr>
      <vt:lpstr>Chapter 4 Civil Liberties</vt:lpstr>
      <vt:lpstr>PowerPoint Presentation</vt:lpstr>
      <vt:lpstr>Free Expression Rights</vt:lpstr>
      <vt:lpstr>POLL: In which of the following situations is your right of free speech protected by 1st Amendment?  </vt:lpstr>
      <vt:lpstr>Supreme Court’s position on free expression rights</vt:lpstr>
      <vt:lpstr>Key Supreme Ruling on Hate Speech</vt:lpstr>
      <vt:lpstr>PowerPoint Presentation</vt:lpstr>
      <vt:lpstr>Freedom of Religion</vt:lpstr>
      <vt:lpstr>Conflicting Rights</vt:lpstr>
      <vt:lpstr>POLL: In cases involving conflict between the free exercise clause and the establishment clause, the Supreme Court has …</vt:lpstr>
      <vt:lpstr>Trend in Supreme Court Rulings on  Free Exercise of Religion vs. Establishment of Religion</vt:lpstr>
      <vt:lpstr>Rights in Conflict: Example</vt:lpstr>
      <vt:lpstr>PowerPoint Presentation</vt:lpstr>
      <vt:lpstr>POLL: Which level of government is more likely to violate your constitutional rights?</vt:lpstr>
      <vt:lpstr>Violations of constitutional rights occur most often in context of law enforcement</vt:lpstr>
      <vt:lpstr>The Bill of Rights and the States</vt:lpstr>
      <vt:lpstr>The Fourteenth Amendment</vt:lpstr>
      <vt:lpstr>14th Amendment</vt:lpstr>
      <vt:lpstr>Beginning in the 1920s</vt:lpstr>
      <vt:lpstr>Rather than simply declaring that the 1st Amendment in its entirety applied to state and local governments, the Supreme Court proceeded case-by-case to use the 14th Amendment to protect 1st Amendment freedoms.  Why a case-by-case approach?</vt:lpstr>
      <vt:lpstr>The 1960s: Fair Trial Rights</vt:lpstr>
      <vt:lpstr>  Best known of 1960s decision is Miranda  v. Arizona (1966), which resulted in Miranda Rules.  </vt:lpstr>
      <vt:lpstr>Initial Public Reaction to Miranda Ruling</vt:lpstr>
      <vt:lpstr>Later Public Opinion on Miranda Decision</vt:lpstr>
      <vt:lpstr>Republicans &amp; Democrats alike agree on the importance of right to an attorney</vt:lpstr>
      <vt:lpstr>Selective Incorporation</vt:lpstr>
      <vt:lpstr>Selective Incorporation Process:  Gitlow Example</vt:lpstr>
      <vt:lpstr>Why is selective incorporation important?</vt:lpstr>
      <vt:lpstr>PowerPoint Presentation</vt:lpstr>
      <vt:lpstr>   POLL: Government should take the steps necessary to prevent acts of terrorism in the U.S. even if it requires curtailing people’s basic civil liberties. </vt:lpstr>
      <vt:lpstr>NOTE FOR INSTRUCTOR</vt:lpstr>
      <vt:lpstr>   POLL: Government should take the steps necessary to prevent acts of terrorism in the U.S. even if it requires curtailing people’s basic civil liberties. </vt:lpstr>
      <vt:lpstr>What Americans think of curtailing civil liberties in context of terrorism -</vt:lpstr>
      <vt:lpstr>Chapter 5 Equal Rights</vt:lpstr>
      <vt:lpstr>PowerPoint Presentation</vt:lpstr>
      <vt:lpstr>POLL: Although many disadvantaged groups are protected by law from discrimination, only some of them are legally protected as a result of the 1964 Civil Rights Act. Which groupsis not protected by that 1964 law?</vt:lpstr>
      <vt:lpstr>Groups Protected by 1964 Civil Rights Act</vt:lpstr>
      <vt:lpstr>PowerPoint Presentation</vt:lpstr>
      <vt:lpstr>NOTE TO INSTRUCTOR</vt:lpstr>
      <vt:lpstr>POLL: Which of the following has been most important in helping disadvantaged Americans get ahead?</vt:lpstr>
      <vt:lpstr>Civil Rights Policy</vt:lpstr>
      <vt:lpstr>Impact of 1964 Civil Rights Act</vt:lpstr>
      <vt:lpstr> Impact of 14th Amendment’s Equal Protection Clause  </vt:lpstr>
      <vt:lpstr>Impact of 1965 Voting Rights Act</vt:lpstr>
      <vt:lpstr>Efforts at Suppressing Black Vote in White South </vt:lpstr>
      <vt:lpstr>Black vote was suppressed throughout the South – Mississippi was extreme case</vt:lpstr>
      <vt:lpstr>Effect of 1965 Voting Rights Act on Black Registration</vt:lpstr>
      <vt:lpstr>Impact of Affirmative Action</vt:lpstr>
      <vt:lpstr>Impact of Affirmative Action: Undergraduate Admission to Highly Selective Colleges, by Gender, Race, and Ethnicity</vt:lpstr>
      <vt:lpstr>PowerPoint Presentation</vt:lpstr>
      <vt:lpstr>The Continuing Struggle for Equality</vt:lpstr>
      <vt:lpstr>POLL: Members of which group are most likely to live in poverty (as defined by the federal government’s poverty-line measure)?</vt:lpstr>
      <vt:lpstr>Poverty Rate of Various Groups</vt:lpstr>
      <vt:lpstr>PowerPoint Presentation</vt:lpstr>
      <vt:lpstr>   POLL: How large a factor should race or ethnicity be in  deciding college admissions? </vt:lpstr>
      <vt:lpstr>NOTE FOR INSTRUCTOR</vt:lpstr>
      <vt:lpstr>   POLL: How large a factor should race or ethnicity be in  deciding college admissions? </vt:lpstr>
      <vt:lpstr>Americans’ opinion on race/ethnicity as factor in college admissions -</vt:lpstr>
      <vt:lpstr>Chapter 6: Public Opinion and Political Socialization</vt:lpstr>
      <vt:lpstr>PowerPoint Presentation</vt:lpstr>
      <vt:lpstr>POLL: Which statement best describes the influence of public opinion on elected officials? </vt:lpstr>
      <vt:lpstr>Reasons why election officials pay attention to public opinion but are controlled by it.</vt:lpstr>
      <vt:lpstr>PowerPoint Presentation</vt:lpstr>
      <vt:lpstr>Poll: On most policy issues, which groups differ the most in their opinions?</vt:lpstr>
      <vt:lpstr>On most policy issues, the largest divide is partisanship – examples of Republican-Democratic divide</vt:lpstr>
      <vt:lpstr>PowerPoint Presentation</vt:lpstr>
      <vt:lpstr>POLL: Which factor is most likely to affect the accuracy of a public opinion poll?</vt:lpstr>
      <vt:lpstr>Everything else being equal, the accuracy of a poll depends chiefly on the size of the sample</vt:lpstr>
      <vt:lpstr>PowerPoint Presentation</vt:lpstr>
      <vt:lpstr>   POLL: Most elected officials care what people like me think.</vt:lpstr>
      <vt:lpstr>NOTE FOR INSTRUCTOR</vt:lpstr>
      <vt:lpstr>   POLL: Most elected officials care what people like me think.</vt:lpstr>
      <vt:lpstr>What Americans think on the question of whether public officials care about them</vt:lpstr>
      <vt:lpstr>PowerPoint Presentation</vt:lpstr>
      <vt:lpstr>   POLL: Do you think of yourself as a liberal, a moderate, or a conservative?</vt:lpstr>
      <vt:lpstr>NOTE FOR INSTRUCTOR</vt:lpstr>
      <vt:lpstr>   POLL: Do you think of yourself as a liberal, a moderate, or a conservative?</vt:lpstr>
      <vt:lpstr>What Americans say is their ideology -</vt:lpstr>
      <vt:lpstr>Chapter 7: Political Participation</vt:lpstr>
      <vt:lpstr>PowerPoint Presentation</vt:lpstr>
      <vt:lpstr>POLL: What is the major reason the United States has a lower turnout rate than nearly all European democracies?</vt:lpstr>
      <vt:lpstr>America’s Lower Voter Turnout</vt:lpstr>
      <vt:lpstr>Relationship between Barriers to Voting  and Voter Turnout Rate in the 50 States</vt:lpstr>
      <vt:lpstr>PowerPoint Presentation</vt:lpstr>
      <vt:lpstr>POLL: Which difference in voter turnout rate is the largest?</vt:lpstr>
      <vt:lpstr>Voter turnout rates</vt:lpstr>
      <vt:lpstr>Why Income Level Affects Turnout</vt:lpstr>
      <vt:lpstr>PowerPoint Presentation</vt:lpstr>
      <vt:lpstr>Political Movement, by definition</vt:lpstr>
      <vt:lpstr> POLL: Which statement about protest movements is not true?</vt:lpstr>
      <vt:lpstr>Americans support free expression in the abstract, but often have a negative view of protest activity - an example is the Vietnam War Protest Movement</vt:lpstr>
      <vt:lpstr>Examples of Political Movements</vt:lpstr>
      <vt:lpstr>Successful &amp; unsuccessful movements</vt:lpstr>
      <vt:lpstr>PowerPoint Presentation</vt:lpstr>
      <vt:lpstr>   POLL: Voters should be allowed to vote early or by mail-in absentee ballot only if they have a documented reason for not being able to vote in-person on Election Day. </vt:lpstr>
      <vt:lpstr>NOTE FOR INSTRUCTOR</vt:lpstr>
      <vt:lpstr>   POLL: Voters should be allowed to vote early or by mail-in absentee ballot only if they have a documented reason for not being able to vote in-person on Election Day. </vt:lpstr>
      <vt:lpstr>Americans’ opinions on requiring documentation for being allowed to cast an early or absentee ballot</vt:lpstr>
      <vt:lpstr>Chapter 8 Political Parties, Candidates, and Campaigns</vt:lpstr>
      <vt:lpstr>PowerPoint Presentation</vt:lpstr>
      <vt:lpstr>Party Realignment</vt:lpstr>
      <vt:lpstr>POLL: How has the most recent party alignment differed from previous ones in U.S. history?</vt:lpstr>
      <vt:lpstr>The Distinguishing Feature  of the Most Recent Realignment</vt:lpstr>
      <vt:lpstr>Indicator of a Gradual Realignment Political Party of House Members from Southern and New England States</vt:lpstr>
      <vt:lpstr>PowerPoint Presentation</vt:lpstr>
      <vt:lpstr>Today’s political parties are distinguished  by their competitiveness</vt:lpstr>
      <vt:lpstr>Closely Matched Parties –  Presidency</vt:lpstr>
      <vt:lpstr>Closely Matched Parties: Average Margin of House Majority</vt:lpstr>
      <vt:lpstr>Closely Matched Parties: Average Margin of Senate Majority</vt:lpstr>
      <vt:lpstr> POLL: Which statement best describes the advantage that each party has over the other party in terms of eventually emerging as the country’s dominant party?</vt:lpstr>
      <vt:lpstr>Democratic Party’s Comparative Advantage – Demographic trends – groups that make up an increasingly larger part of electorate strongly favor the Democratic Party</vt:lpstr>
      <vt:lpstr>Republican Party’s Comparative Advantage – Geography</vt:lpstr>
      <vt:lpstr>PowerPoint Presentation</vt:lpstr>
      <vt:lpstr>Candidate-Centered Campaigns  vs. Party-Centered Campaigns</vt:lpstr>
      <vt:lpstr>POLL: What is an advantage of candidate-centered campaigns compared with party-centered campaigns?</vt:lpstr>
      <vt:lpstr>America’s Candidate-Centered Campaign</vt:lpstr>
      <vt:lpstr>PowerPoint Presentation</vt:lpstr>
      <vt:lpstr>   POLL: Do the Republican and Democratic do an adequate job of representing the American people or such a poor job that a third party is needed?</vt:lpstr>
      <vt:lpstr>NOTE FOR INSTRUCTOR</vt:lpstr>
      <vt:lpstr>   POLL: Do the Republican and Democratic do an adequate job of representing the American people or such a poor job that a third party is needed?</vt:lpstr>
      <vt:lpstr>Americans’ opinions of the performance of the Democratic and Republican parties </vt:lpstr>
      <vt:lpstr>Chapter 9 Interest Groups</vt:lpstr>
      <vt:lpstr>PowerPoint Presentation</vt:lpstr>
      <vt:lpstr>Lobbying is Big Business in America</vt:lpstr>
      <vt:lpstr>Lobbying – How Big a Business?</vt:lpstr>
      <vt:lpstr>POLL: What’s main reason U.S. has so many more lobbyists than do other democracies?</vt:lpstr>
      <vt:lpstr>Large Number of Lobbyists in Washington Is Largely a Result of the Structure of US political system</vt:lpstr>
      <vt:lpstr>PowerPoint Presentation</vt:lpstr>
      <vt:lpstr>Business-Based Interest Groups Are More Fully Organized than Citizen-Based Interest Groups </vt:lpstr>
      <vt:lpstr>Business-Based Interest Groups Also Spend More on Political Campaigns than Citizen-Based Groups</vt:lpstr>
      <vt:lpstr>POLL: What’s the major reason that citizen-based groups are not as fully organized as business-based groups?</vt:lpstr>
      <vt:lpstr>Main Problem that Citizen Groups Face in Trying to Organize </vt:lpstr>
      <vt:lpstr>Free Rider Problem also creates a related problem - Citizen PACs need to spend most of what they raise trying to raise more money</vt:lpstr>
      <vt:lpstr>PowerPoint Presentation</vt:lpstr>
      <vt:lpstr>2010 Dodd-Frank  Wall Street Reform and Consumer Protection Act </vt:lpstr>
      <vt:lpstr>When the Dodd-Frank Act was working its way through Congress, one lobby was able to getting its loans exempted from the stricter requirements. Which loans do you think were exempted?</vt:lpstr>
      <vt:lpstr>Auto loans were stripped from bill</vt:lpstr>
      <vt:lpstr>Why do you think the auto industry’s lobbying effort succeeded?</vt:lpstr>
      <vt:lpstr>PowerPoint Presentation</vt:lpstr>
      <vt:lpstr>   POLL: In general, do you think there is too much, too little or about the right amount of government regulation of business and industry? </vt:lpstr>
      <vt:lpstr>NOTE FOR INSTRUCTOR</vt:lpstr>
      <vt:lpstr>   POLL: In general, do you think there is too much, too little or about the right amount of government regulation of business and industry? </vt:lpstr>
      <vt:lpstr>Americans’ opinions on the level of business regulation</vt:lpstr>
      <vt:lpstr>Chapter 10: The News Media and the Internet</vt:lpstr>
      <vt:lpstr>PowerPoint Presentation</vt:lpstr>
      <vt:lpstr>   POLL: Which statement about America’s media system is not true?</vt:lpstr>
      <vt:lpstr>Media Trends – Key Developments</vt:lpstr>
      <vt:lpstr>Effect of Eliminating Fairness Doctrine in 1987 </vt:lpstr>
      <vt:lpstr>Audience Share of Partisan Talk Shows  (weekly Arbitron ratings, 2021) </vt:lpstr>
      <vt:lpstr>Partisan News Comes to Cable</vt:lpstr>
      <vt:lpstr>Partisan Sorting: Cable News Audience</vt:lpstr>
      <vt:lpstr>Rise of Cable and the Internet – Ended news monopoly of TV networks and local papers and spawned numerous cable and internet news outlets</vt:lpstr>
      <vt:lpstr>What’s been lost in the transition from a “low choice” news system to a “high choice” news system</vt:lpstr>
      <vt:lpstr>Competing Realities – Covid Coverage on Fox &amp; CBS</vt:lpstr>
      <vt:lpstr>The Rise of Objective Journalism</vt:lpstr>
      <vt:lpstr>PowerPoint Presentation</vt:lpstr>
      <vt:lpstr>NOTE TO INSTRUCTOR</vt:lpstr>
      <vt:lpstr>POLL:  Which function of the U.S. news media is most important?</vt:lpstr>
      <vt:lpstr>PowerPoint Presentation</vt:lpstr>
      <vt:lpstr>   POLL: Assume that a fake news message is seen by every American adult. Which group is least likely to believe that it’s true?</vt:lpstr>
      <vt:lpstr>Why people are vulnerable to misinformation - </vt:lpstr>
      <vt:lpstr>Susceptibility to Misinformation</vt:lpstr>
      <vt:lpstr>As Americans have increasing relied on partisan and social media, the level of misinformation has steadily increased</vt:lpstr>
      <vt:lpstr>PowerPoint Presentation</vt:lpstr>
      <vt:lpstr>   POLL: Social media companies like  Facebook and Twitter should</vt:lpstr>
      <vt:lpstr>NOTE FOR INSTRUCTOR</vt:lpstr>
      <vt:lpstr>   POLL: Social media companies like  Facebook and Twitter should</vt:lpstr>
      <vt:lpstr>What Americans think about the issue of regulating content of social media platforms -</vt:lpstr>
      <vt:lpstr>Chapter 11: Congress</vt:lpstr>
      <vt:lpstr>PowerPoint Presentation</vt:lpstr>
      <vt:lpstr>Goals of a Member of Congress</vt:lpstr>
      <vt:lpstr>Compared with members of European parliaments, members of Congress are typically more attentive to the constituents. POLL: Which factor is not a reason why members of Congress are closely attentive to their constituents?</vt:lpstr>
      <vt:lpstr>Reasons why members of Congress are more attentive to their constituents than is typical of members of European parliaments.</vt:lpstr>
      <vt:lpstr>Although burden of reelection falls largely on incumbent members of Congress, the fact that they hold office has advantages</vt:lpstr>
      <vt:lpstr>A Second Advantage of Incumbency: Campaign Fundraising</vt:lpstr>
      <vt:lpstr>Another Advantage of Incumbency:  Safe Seats (House of Representatives) </vt:lpstr>
      <vt:lpstr>Safe seats are largely the result of</vt:lpstr>
      <vt:lpstr>Incumbent Reelection Rates</vt:lpstr>
      <vt:lpstr>PowerPoint Presentation</vt:lpstr>
      <vt:lpstr>POLL: Which statement about Congress is not true? </vt:lpstr>
      <vt:lpstr>House and Senate</vt:lpstr>
      <vt:lpstr>Operationally, however, the House and Senate Differ</vt:lpstr>
      <vt:lpstr>The House and Senate have both . . .</vt:lpstr>
      <vt:lpstr>PowerPoint Presentation</vt:lpstr>
      <vt:lpstr>POLL: Which statement best describes Congress’s role in the policymaking process?</vt:lpstr>
      <vt:lpstr>Congress’s Policymaking Role</vt:lpstr>
      <vt:lpstr>President as Legislative Leader</vt:lpstr>
      <vt:lpstr>Congress’s Legislative Strength</vt:lpstr>
      <vt:lpstr>PowerPoint Presentation</vt:lpstr>
      <vt:lpstr>   POLL: The U.S. Senate filibuster should be . . .</vt:lpstr>
      <vt:lpstr>NOTE FOR INSTRUCTOR</vt:lpstr>
      <vt:lpstr>   POLL: The U.S. Senate filibuster should be . . .</vt:lpstr>
      <vt:lpstr>What Americans think of the filibuster-</vt:lpstr>
      <vt:lpstr>PowerPoint Presentation</vt:lpstr>
      <vt:lpstr>   POLL: Once in office, Republican and Democratic lawmakers should . . . </vt:lpstr>
      <vt:lpstr>NOTE FOR INSTRUCTOR</vt:lpstr>
      <vt:lpstr>   POLL: Republican and Democratic members of Congress should . . . </vt:lpstr>
      <vt:lpstr>What Americans think on the issue of lawmakers’ sticking to their positions vs. compromising -</vt:lpstr>
      <vt:lpstr>Chapter 12 The Presidency</vt:lpstr>
      <vt:lpstr>PowerPoint Presentation</vt:lpstr>
      <vt:lpstr>POLL: Which of the following has not contributed to the increase in presidential power beyond what the writers of the Constitution intended?</vt:lpstr>
      <vt:lpstr>Heightened Presidential Power</vt:lpstr>
      <vt:lpstr>PowerPoint Presentation</vt:lpstr>
      <vt:lpstr>POLL: Which factor is most important in presidents’ ability to get their legislative agenda enacted into law?</vt:lpstr>
      <vt:lpstr>The “Reality” of Presidents’ Legislative Power</vt:lpstr>
      <vt:lpstr>Presidents’ Legislative Success</vt:lpstr>
      <vt:lpstr>President Trump’s Legislative Success Rate</vt:lpstr>
      <vt:lpstr>President Obama’s Legislative Success Rate</vt:lpstr>
      <vt:lpstr>PowerPoint Presentation</vt:lpstr>
      <vt:lpstr>PowerPoint Presentation</vt:lpstr>
      <vt:lpstr>Although presidential power is limited by the U.S. system of divided power, presidents have some authority to act on their own, including:</vt:lpstr>
      <vt:lpstr>Executive Order Example</vt:lpstr>
      <vt:lpstr>Presidents’ Use of Executive Orders</vt:lpstr>
      <vt:lpstr>Presidents’ authority to act on their own includes</vt:lpstr>
      <vt:lpstr>Number of Executive Agreements and Treaties  </vt:lpstr>
      <vt:lpstr>Example of Presidential Use of Executive Agreements- Obama’s First Term</vt:lpstr>
      <vt:lpstr>President’s ability to go it alone includes </vt:lpstr>
      <vt:lpstr>Congress’s Constitutional War Powers (Article 1)</vt:lpstr>
      <vt:lpstr>To the Framers of the Constitution, President’s war power was intended as a limited power</vt:lpstr>
      <vt:lpstr>Nevertheless, presidents have largely determined the use of military force</vt:lpstr>
      <vt:lpstr>Poll: Which of the following has been the major deterrent to the president’s use of military force?</vt:lpstr>
      <vt:lpstr>Ineffective constraints on presidential war power</vt:lpstr>
      <vt:lpstr>The most effective constraint on presidents’ war power has been public opinion</vt:lpstr>
      <vt:lpstr>PowerPoint Presentation</vt:lpstr>
      <vt:lpstr>The President has the authority to launch a nuclear attack on a country that the President believes threatens the United States. (This refers to first-strike capacity and not the President’s authority to launch a retaliatory nuclear strike if another nation first attacked the US with nuclear weapons.)    POLL: The president’s first-strike authority to launch a nuclear attack should be changed to require congressional approval before such a strike could be launched.</vt:lpstr>
      <vt:lpstr>NOTE FOR INSTRUCTOR</vt:lpstr>
      <vt:lpstr>The President has the authority to launch a nuclear attack on a country that the President believes threatens the United States. (This refers to first-strike capacity and not the President’s authority to launch a retaliatory nuclear strike if another nation first attacked the US with nuclear weapons.)    POLL: The president’s first-strike authority to launch a nuclear attack should be changed to require congressional approval before such a strike could be launched.</vt:lpstr>
      <vt:lpstr>Americans’ opinions on first-strike authorization</vt:lpstr>
      <vt:lpstr>Chapter 13: The Federal Bureaucracy</vt:lpstr>
      <vt:lpstr>PowerPoint Presentation</vt:lpstr>
      <vt:lpstr>Types of Federal Agencies</vt:lpstr>
      <vt:lpstr>Bureaucratic Power</vt:lpstr>
      <vt:lpstr>NOTE TO INSTRUCTOR</vt:lpstr>
      <vt:lpstr> POLL: In which type of agency do bureaucrats typically have the most power over agency decisions?</vt:lpstr>
      <vt:lpstr>How the type of agency  affects bureaucrats’ power</vt:lpstr>
      <vt:lpstr>PowerPoint Presentation</vt:lpstr>
      <vt:lpstr>It is sometimes said that federal bureaucrats are “biased” in their policy decisions.  POLL: Which statement about bureaucrats’ “bias” is mostly clearly supported by evidence?</vt:lpstr>
      <vt:lpstr>Why bureaucrats have an “Agency Point of View” </vt:lpstr>
      <vt:lpstr>Example of Agency Point of View: social welfare bureaucrats vs. bureaucrats in other agencies</vt:lpstr>
      <vt:lpstr>Ways that Bureaucrats Protect Their Agency</vt:lpstr>
      <vt:lpstr>Party Identification of Federal Employees</vt:lpstr>
      <vt:lpstr>Explaining the distribution of Republicans &amp; Democrats in federal bureaucracy</vt:lpstr>
      <vt:lpstr>Federal employees – top 7 locations</vt:lpstr>
      <vt:lpstr>PowerPoint Presentation</vt:lpstr>
      <vt:lpstr>Bureaucracy’s power is an issue for every democracy</vt:lpstr>
      <vt:lpstr>POLL: Which is the larger constitutional restraint on bureaucrats’ power?</vt:lpstr>
      <vt:lpstr>The Major Constraint on Bureaucracy</vt:lpstr>
      <vt:lpstr>PowerPoint Presentation</vt:lpstr>
      <vt:lpstr>In-Class Bureaucracy Debate – The Deep State Theory</vt:lpstr>
      <vt:lpstr>POLL: Does the Deep State . . . ?    </vt:lpstr>
      <vt:lpstr>NOTE FOR INSTRUCTOR</vt:lpstr>
      <vt:lpstr>POLL: Does the Deep State . . . ?    </vt:lpstr>
      <vt:lpstr>Americans’ opinions on the  existence of a Deep State -</vt:lpstr>
      <vt:lpstr>Chapter 14 The Federal Judicial System</vt:lpstr>
      <vt:lpstr>PowerPoint Presentation</vt:lpstr>
      <vt:lpstr>POLL: When can a case that originates in state court be heard by a federal court?</vt:lpstr>
      <vt:lpstr>For a case that originates in a state court to end up in federal court . . . </vt:lpstr>
      <vt:lpstr>From State Court to Federal Court</vt:lpstr>
      <vt:lpstr>A State Issue Becomes a Federal Issue</vt:lpstr>
      <vt:lpstr>PowerPoint Presentation</vt:lpstr>
      <vt:lpstr>      The U.S. Supreme Court has been called “the world’s most powerful court”        </vt:lpstr>
      <vt:lpstr>POLL: What’s the main reason that the Supreme Court is more powerful than the highest court in most democracies?</vt:lpstr>
      <vt:lpstr>Why the Supreme Court is more powerful than the highest court in most democracies?</vt:lpstr>
      <vt:lpstr>Supreme Court has the power to decide disputes arising at each boundary of the US system of divided and limited power</vt:lpstr>
      <vt:lpstr>PowerPoint Presentation</vt:lpstr>
      <vt:lpstr>Partisanship &amp; Supreme Court </vt:lpstr>
      <vt:lpstr>POLL: Why does the partisan background of judges have more influence on Supreme Court decisions than those of lower federal courts?</vt:lpstr>
      <vt:lpstr>Why Partisanship More Fully Influences  Supreme Court Decisions</vt:lpstr>
      <vt:lpstr>2011 Study of the Ideological Positions of Supreme Court Justices</vt:lpstr>
      <vt:lpstr>What is noteworthy about the 10 most conservative justices?</vt:lpstr>
      <vt:lpstr>By comparison, most of the 10 least conservative justices were appointed by a Democratic president</vt:lpstr>
      <vt:lpstr>PowerPoint Presentation</vt:lpstr>
      <vt:lpstr>   POLL: How much confidence do you have  in the Supreme Court?</vt:lpstr>
      <vt:lpstr>NOTE FOR INSTRUCTOR</vt:lpstr>
      <vt:lpstr>   POLL: How much confidence do you have  in the Supreme Court?</vt:lpstr>
      <vt:lpstr>Americans’ confidence in Supreme Court</vt:lpstr>
      <vt:lpstr>Chapter 15: Economic and Environmental Policy</vt:lpstr>
      <vt:lpstr>PowerPoint Presentation</vt:lpstr>
      <vt:lpstr>POLL: When is government regulation of the economy not justified on the basis of economic efficiency?</vt:lpstr>
      <vt:lpstr>Economic Efficiency vs. Economic Equity</vt:lpstr>
      <vt:lpstr>PowerPoint Presentation</vt:lpstr>
      <vt:lpstr>POLL: Fiscal policy can take the form of demand-side policy or supply-side policy. Which statement about these policies is not true?</vt:lpstr>
      <vt:lpstr>Fiscal Policy</vt:lpstr>
      <vt:lpstr>Demand Side Policy</vt:lpstr>
      <vt:lpstr>Demand-side (Keynesian) Policy in response to an economic downturn </vt:lpstr>
      <vt:lpstr>Congressional Vote on 2020 Covid Stimulus Bill  (example of a demand-side stimulus policy) </vt:lpstr>
      <vt:lpstr>Among the Major Beneficiaries of  2020 Covid Stimulus Bill</vt:lpstr>
      <vt:lpstr>Supply-side (“trickle down”) Policy in response to an economic downturn</vt:lpstr>
      <vt:lpstr>Congressional Vote on 2017 Tax Cut and Jobs Bill  (tax cuts for business and upper-income taxpayers) </vt:lpstr>
      <vt:lpstr>Share of 2017 Tax Cuts by Income Level</vt:lpstr>
      <vt:lpstr>PowerPoint Presentation</vt:lpstr>
      <vt:lpstr>Monetary Policy</vt:lpstr>
      <vt:lpstr>Monetary Theory</vt:lpstr>
      <vt:lpstr>Monetary Theory (when economy is weak)</vt:lpstr>
      <vt:lpstr>POLL: Which action would the Fed not take if its goal was to stimulate the economy? </vt:lpstr>
      <vt:lpstr>Actions that the Fed can take  to ease an economic recession</vt:lpstr>
      <vt:lpstr>Fed ‘s Stimulus Policy: Interest Rate Example</vt:lpstr>
      <vt:lpstr>PowerPoint Presentation</vt:lpstr>
      <vt:lpstr>Congress and the President have periodically criticized the Fed’s policies, saying that it’s too independent and should be subject to greater control by the people’s elected representatives.   POLL: Given its level of independence, do you think the Fed . . .  </vt:lpstr>
      <vt:lpstr>NOTE FOR INSTRUCTOR</vt:lpstr>
      <vt:lpstr>   POLL: Given its level of independence, do you think the Fed . . .  </vt:lpstr>
      <vt:lpstr>What Americans think of the Fed’s power</vt:lpstr>
      <vt:lpstr>PowerPoint Presentation</vt:lpstr>
      <vt:lpstr>POLL: What priority do you think the president and Congress should give to addressing climate change? .  </vt:lpstr>
      <vt:lpstr>NOTE FOR INSTRUCTOR</vt:lpstr>
      <vt:lpstr>POLL: What priority do you think the president and Congress should give to addressing climate change? .  </vt:lpstr>
      <vt:lpstr>Priority that Americans assign to dealing with climate change -</vt:lpstr>
      <vt:lpstr>Chapter 16: Income, Welfare, and Education Policy</vt:lpstr>
      <vt:lpstr>PowerPoint Presentation</vt:lpstr>
      <vt:lpstr>America’s Shrinking Middle Class  &amp; Booming Upper Class</vt:lpstr>
      <vt:lpstr>Income Inequality Income share – top 1 percent</vt:lpstr>
      <vt:lpstr>Wage Stagnation Flat income for bottom 60%</vt:lpstr>
      <vt:lpstr>Wage stagnation and income inequality have been  defining features of American politics since the 1980s. POLL: Which statement about wage stagnation and income inequality is not accurate?</vt:lpstr>
      <vt:lpstr>Explaining Income Inequality and Wage Stagnation</vt:lpstr>
      <vt:lpstr>In early 1980s, early 2000s, and 2017, Congress enacted large tax cuts on upper incomes Tax Policy and Income Inequality</vt:lpstr>
      <vt:lpstr>A Changing Economy and Its Contribution to Wage Stagnation</vt:lpstr>
      <vt:lpstr>PowerPoint Presentation</vt:lpstr>
      <vt:lpstr>America’s Social Welfare Programs</vt:lpstr>
      <vt:lpstr>POLL: Which statement about public assistance and social insurance programs is not accurate?</vt:lpstr>
      <vt:lpstr>Public assistance programs have far less public support than do social insurance programs</vt:lpstr>
      <vt:lpstr>Public assistance programs  and America’s cultural values</vt:lpstr>
      <vt:lpstr>PowerPoint Presentation</vt:lpstr>
      <vt:lpstr> POLL: What policy change would do the most to strengthen America’s public schools?</vt:lpstr>
      <vt:lpstr>Quality of America’s Public Schools</vt:lpstr>
      <vt:lpstr>PowerPoint Presentation</vt:lpstr>
      <vt:lpstr>   POLL: Do you think that higher-income Americans are paying . . .  </vt:lpstr>
      <vt:lpstr>NOTE FOR INSTRUCTOR</vt:lpstr>
      <vt:lpstr>   POLL: Do you think that higher-income Americans are paying . . .  </vt:lpstr>
      <vt:lpstr>Americans’ opinions on the share of taxes being paid by those of higher income -</vt:lpstr>
      <vt:lpstr>Chapter 17 Foreign Policy</vt:lpstr>
      <vt:lpstr>PowerPoint Presentation</vt:lpstr>
      <vt:lpstr>POLL: Which statement best describes U.S. national security policy in the period since the end of World War II?</vt:lpstr>
      <vt:lpstr>Since WW II, America’s lengthiest wars have not ended well</vt:lpstr>
      <vt:lpstr>PowerPoint Presentation</vt:lpstr>
      <vt:lpstr>POLL: The “military industrial complex” refers to . . .</vt:lpstr>
      <vt:lpstr>In his Farewell Address, President Eisenhower warned of the dangers of the Military-Industrial Complex— “Permanently high levels of defense spending.”</vt:lpstr>
      <vt:lpstr>In 2010, Secretary of Defense Robert Gates spoke to the issue of how much defense spending is needed</vt:lpstr>
      <vt:lpstr>Worldwide Military Spending</vt:lpstr>
      <vt:lpstr>PowerPoint Presentation</vt:lpstr>
      <vt:lpstr>Since the end of the Second World War, foreign aid has been an instrument of U.S. foreign policy. POLL: Which statement about foreign aid is correct?</vt:lpstr>
      <vt:lpstr>Foreign aid is .07% of federal budget. Public thinks it’s far higher</vt:lpstr>
      <vt:lpstr>PowerPoint Presentation</vt:lpstr>
      <vt:lpstr>Free trade refers to agreements among countries whereby imports from one country to another are not subject to tariffs (taxes) or, if they are, that the tariffs are very low.   POLL: In general, do you favor or oppose free trade agreements between the United States and other countries?</vt:lpstr>
      <vt:lpstr>NOTE FOR INSTRUCTOR</vt:lpstr>
      <vt:lpstr>POLL: In general, do you favor or oppose free trade agreements between the United States and other countries?</vt:lpstr>
      <vt:lpstr>What Americans think of free trade</vt:lpstr>
      <vt:lpstr>PowerPoint Presentation</vt:lpstr>
      <vt:lpstr>The United States and China are acknowledged as the world’s superpowers, and their relationship will shape much of what happens in the years ahead.  POLL: In general, at this point in time, do you regard China as a . . . </vt:lpstr>
      <vt:lpstr>NOTE FOR INSTRUCTOR</vt:lpstr>
      <vt:lpstr>POLL: In general, at this point in time, do you regard China as a . . . </vt:lpstr>
      <vt:lpstr>How Americans view 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Thomas E.</dc:creator>
  <cp:lastModifiedBy>Patterson, Thomas E.</cp:lastModifiedBy>
  <cp:revision>115</cp:revision>
  <dcterms:created xsi:type="dcterms:W3CDTF">2021-09-12T11:58:47Z</dcterms:created>
  <dcterms:modified xsi:type="dcterms:W3CDTF">2021-11-03T14:43:16Z</dcterms:modified>
</cp:coreProperties>
</file>