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61"/>
  </p:notesMasterIdLst>
  <p:sldIdLst>
    <p:sldId id="332" r:id="rId5"/>
    <p:sldId id="383" r:id="rId6"/>
    <p:sldId id="334" r:id="rId7"/>
    <p:sldId id="364" r:id="rId8"/>
    <p:sldId id="365" r:id="rId9"/>
    <p:sldId id="366" r:id="rId10"/>
    <p:sldId id="367" r:id="rId11"/>
    <p:sldId id="362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30" r:id="rId27"/>
    <p:sldId id="384" r:id="rId28"/>
    <p:sldId id="331" r:id="rId29"/>
    <p:sldId id="325" r:id="rId30"/>
    <p:sldId id="326" r:id="rId31"/>
    <p:sldId id="349" r:id="rId32"/>
    <p:sldId id="350" r:id="rId33"/>
    <p:sldId id="385" r:id="rId34"/>
    <p:sldId id="352" r:id="rId35"/>
    <p:sldId id="386" r:id="rId36"/>
    <p:sldId id="354" r:id="rId37"/>
    <p:sldId id="387" r:id="rId38"/>
    <p:sldId id="327" r:id="rId39"/>
    <p:sldId id="388" r:id="rId40"/>
    <p:sldId id="328" r:id="rId41"/>
    <p:sldId id="389" r:id="rId42"/>
    <p:sldId id="374" r:id="rId43"/>
    <p:sldId id="375" r:id="rId44"/>
    <p:sldId id="376" r:id="rId45"/>
    <p:sldId id="377" r:id="rId46"/>
    <p:sldId id="378" r:id="rId47"/>
    <p:sldId id="380" r:id="rId48"/>
    <p:sldId id="381" r:id="rId49"/>
    <p:sldId id="390" r:id="rId50"/>
    <p:sldId id="369" r:id="rId51"/>
    <p:sldId id="370" r:id="rId52"/>
    <p:sldId id="372" r:id="rId53"/>
    <p:sldId id="373" r:id="rId54"/>
    <p:sldId id="333" r:id="rId55"/>
    <p:sldId id="335" r:id="rId56"/>
    <p:sldId id="336" r:id="rId57"/>
    <p:sldId id="338" r:id="rId58"/>
    <p:sldId id="339" r:id="rId59"/>
    <p:sldId id="34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8" autoAdjust="0"/>
    <p:restoredTop sz="86438"/>
  </p:normalViewPr>
  <p:slideViewPr>
    <p:cSldViewPr snapToGrid="0">
      <p:cViewPr varScale="1">
        <p:scale>
          <a:sx n="83" d="100"/>
          <a:sy n="83" d="100"/>
        </p:scale>
        <p:origin x="157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6166D-3611-47F0-912B-5992320D4BD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D89057-2829-4AF6-B98B-A37F77C34BE7}">
      <dgm:prSet/>
      <dgm:spPr/>
      <dgm:t>
        <a:bodyPr/>
        <a:lstStyle/>
        <a:p>
          <a:pPr>
            <a:defRPr b="1"/>
          </a:pPr>
          <a:r>
            <a:rPr lang="en-US"/>
            <a:t>12 volunteers in three groups </a:t>
          </a:r>
        </a:p>
      </dgm:t>
    </dgm:pt>
    <dgm:pt modelId="{77FA639B-17F9-430A-BCE4-CE0CA0474345}" type="parTrans" cxnId="{B155E431-583C-4E8F-9AE9-4F46A4F06379}">
      <dgm:prSet/>
      <dgm:spPr/>
      <dgm:t>
        <a:bodyPr/>
        <a:lstStyle/>
        <a:p>
          <a:endParaRPr lang="en-US"/>
        </a:p>
      </dgm:t>
    </dgm:pt>
    <dgm:pt modelId="{34952AFC-EDD9-4BCD-8A6F-EE6DD8094458}" type="sibTrans" cxnId="{B155E431-583C-4E8F-9AE9-4F46A4F06379}">
      <dgm:prSet/>
      <dgm:spPr/>
      <dgm:t>
        <a:bodyPr/>
        <a:lstStyle/>
        <a:p>
          <a:endParaRPr lang="en-US"/>
        </a:p>
      </dgm:t>
    </dgm:pt>
    <dgm:pt modelId="{4DAD1C4E-3A69-4A7E-BCCE-C245471C9577}">
      <dgm:prSet/>
      <dgm:spPr/>
      <dgm:t>
        <a:bodyPr/>
        <a:lstStyle/>
        <a:p>
          <a:pPr>
            <a:defRPr b="1"/>
          </a:pPr>
          <a:r>
            <a:rPr lang="en-US" dirty="0"/>
            <a:t>Lining up </a:t>
          </a:r>
        </a:p>
      </dgm:t>
    </dgm:pt>
    <dgm:pt modelId="{06D472AB-EBD7-4A02-8640-C129B9DFC233}" type="parTrans" cxnId="{1DC009ED-CA2B-4931-8F7E-40CC4FD95975}">
      <dgm:prSet/>
      <dgm:spPr/>
      <dgm:t>
        <a:bodyPr/>
        <a:lstStyle/>
        <a:p>
          <a:endParaRPr lang="en-US"/>
        </a:p>
      </dgm:t>
    </dgm:pt>
    <dgm:pt modelId="{60BD4FCB-3866-4388-BED7-3F683A00F820}" type="sibTrans" cxnId="{1DC009ED-CA2B-4931-8F7E-40CC4FD95975}">
      <dgm:prSet/>
      <dgm:spPr/>
      <dgm:t>
        <a:bodyPr/>
        <a:lstStyle/>
        <a:p>
          <a:endParaRPr lang="en-US"/>
        </a:p>
      </dgm:t>
    </dgm:pt>
    <dgm:pt modelId="{C8F24B08-39F6-4B6B-8B69-93DC711EFB93}">
      <dgm:prSet/>
      <dgm:spPr/>
      <dgm:t>
        <a:bodyPr/>
        <a:lstStyle/>
        <a:p>
          <a:r>
            <a:rPr lang="en-US" dirty="0"/>
            <a:t>One person from each group go stand in the area I ask you to</a:t>
          </a:r>
        </a:p>
      </dgm:t>
    </dgm:pt>
    <dgm:pt modelId="{650894AC-9F76-4D71-8C4A-CD0D1AB832F7}" type="parTrans" cxnId="{C92FE041-4395-44D9-9AE2-EB8208B04677}">
      <dgm:prSet/>
      <dgm:spPr/>
      <dgm:t>
        <a:bodyPr/>
        <a:lstStyle/>
        <a:p>
          <a:endParaRPr lang="en-US"/>
        </a:p>
      </dgm:t>
    </dgm:pt>
    <dgm:pt modelId="{4CA17094-405C-40D9-A211-641B511B1646}" type="sibTrans" cxnId="{C92FE041-4395-44D9-9AE2-EB8208B04677}">
      <dgm:prSet/>
      <dgm:spPr/>
      <dgm:t>
        <a:bodyPr/>
        <a:lstStyle/>
        <a:p>
          <a:endParaRPr lang="en-US"/>
        </a:p>
      </dgm:t>
    </dgm:pt>
    <dgm:pt modelId="{D0AEDCEA-BDA4-4B8C-B387-07831DC12AC6}" type="pres">
      <dgm:prSet presAssocID="{9B66166D-3611-47F0-912B-5992320D4BD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F7FB6-0E0A-4452-9D09-3C47CA568CFA}" type="pres">
      <dgm:prSet presAssocID="{F6D89057-2829-4AF6-B98B-A37F77C34BE7}" presName="compNode" presStyleCnt="0"/>
      <dgm:spPr/>
    </dgm:pt>
    <dgm:pt modelId="{529D184C-1C6F-4F21-AA13-F2246F1615A5}" type="pres">
      <dgm:prSet presAssocID="{F6D89057-2829-4AF6-B98B-A37F77C34B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8BDE7ED-98E1-4B41-A955-681E16DBD947}" type="pres">
      <dgm:prSet presAssocID="{F6D89057-2829-4AF6-B98B-A37F77C34BE7}" presName="iconSpace" presStyleCnt="0"/>
      <dgm:spPr/>
    </dgm:pt>
    <dgm:pt modelId="{82CB003D-C72E-4012-A617-26B12823B029}" type="pres">
      <dgm:prSet presAssocID="{F6D89057-2829-4AF6-B98B-A37F77C34BE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8D1288-91C8-4E26-935E-BFCC5CE3B330}" type="pres">
      <dgm:prSet presAssocID="{F6D89057-2829-4AF6-B98B-A37F77C34BE7}" presName="txSpace" presStyleCnt="0"/>
      <dgm:spPr/>
    </dgm:pt>
    <dgm:pt modelId="{B644D439-8392-49D9-86D9-896DFB4998FB}" type="pres">
      <dgm:prSet presAssocID="{F6D89057-2829-4AF6-B98B-A37F77C34BE7}" presName="desTx" presStyleLbl="revTx" presStyleIdx="1" presStyleCnt="4">
        <dgm:presLayoutVars/>
      </dgm:prSet>
      <dgm:spPr/>
    </dgm:pt>
    <dgm:pt modelId="{BD5044BE-01B1-420D-9C12-313DBA8BB8C3}" type="pres">
      <dgm:prSet presAssocID="{34952AFC-EDD9-4BCD-8A6F-EE6DD8094458}" presName="sibTrans" presStyleCnt="0"/>
      <dgm:spPr/>
    </dgm:pt>
    <dgm:pt modelId="{32856307-62AC-4671-AFFB-E296E47F6A49}" type="pres">
      <dgm:prSet presAssocID="{4DAD1C4E-3A69-4A7E-BCCE-C245471C9577}" presName="compNode" presStyleCnt="0"/>
      <dgm:spPr/>
    </dgm:pt>
    <dgm:pt modelId="{46A34D06-F72B-48B2-A46A-47BF23CE8651}" type="pres">
      <dgm:prSet presAssocID="{4DAD1C4E-3A69-4A7E-BCCE-C245471C95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7011297-412E-4802-82E6-1473A7BDC62A}" type="pres">
      <dgm:prSet presAssocID="{4DAD1C4E-3A69-4A7E-BCCE-C245471C9577}" presName="iconSpace" presStyleCnt="0"/>
      <dgm:spPr/>
    </dgm:pt>
    <dgm:pt modelId="{B16AB914-5337-4B8F-8A4D-5A85A5F662C6}" type="pres">
      <dgm:prSet presAssocID="{4DAD1C4E-3A69-4A7E-BCCE-C245471C957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63C984-9933-4A1F-9155-1063A7E353B9}" type="pres">
      <dgm:prSet presAssocID="{4DAD1C4E-3A69-4A7E-BCCE-C245471C9577}" presName="txSpace" presStyleCnt="0"/>
      <dgm:spPr/>
    </dgm:pt>
    <dgm:pt modelId="{6D1D22B9-DD80-4BB6-AB4E-483B6450DDB3}" type="pres">
      <dgm:prSet presAssocID="{4DAD1C4E-3A69-4A7E-BCCE-C245471C9577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C92FE041-4395-44D9-9AE2-EB8208B04677}" srcId="{4DAD1C4E-3A69-4A7E-BCCE-C245471C9577}" destId="{C8F24B08-39F6-4B6B-8B69-93DC711EFB93}" srcOrd="0" destOrd="0" parTransId="{650894AC-9F76-4D71-8C4A-CD0D1AB832F7}" sibTransId="{4CA17094-405C-40D9-A211-641B511B1646}"/>
    <dgm:cxn modelId="{83F2E79F-1797-4F8C-828E-F420E68C29AE}" type="presOf" srcId="{4DAD1C4E-3A69-4A7E-BCCE-C245471C9577}" destId="{B16AB914-5337-4B8F-8A4D-5A85A5F662C6}" srcOrd="0" destOrd="0" presId="urn:microsoft.com/office/officeart/2018/5/layout/CenteredIconLabelDescriptionList"/>
    <dgm:cxn modelId="{B155E431-583C-4E8F-9AE9-4F46A4F06379}" srcId="{9B66166D-3611-47F0-912B-5992320D4BD7}" destId="{F6D89057-2829-4AF6-B98B-A37F77C34BE7}" srcOrd="0" destOrd="0" parTransId="{77FA639B-17F9-430A-BCE4-CE0CA0474345}" sibTransId="{34952AFC-EDD9-4BCD-8A6F-EE6DD8094458}"/>
    <dgm:cxn modelId="{CD5ABF5E-A911-4008-AE2D-109E4C854633}" type="presOf" srcId="{C8F24B08-39F6-4B6B-8B69-93DC711EFB93}" destId="{6D1D22B9-DD80-4BB6-AB4E-483B6450DDB3}" srcOrd="0" destOrd="0" presId="urn:microsoft.com/office/officeart/2018/5/layout/CenteredIconLabelDescriptionList"/>
    <dgm:cxn modelId="{1DC009ED-CA2B-4931-8F7E-40CC4FD95975}" srcId="{9B66166D-3611-47F0-912B-5992320D4BD7}" destId="{4DAD1C4E-3A69-4A7E-BCCE-C245471C9577}" srcOrd="1" destOrd="0" parTransId="{06D472AB-EBD7-4A02-8640-C129B9DFC233}" sibTransId="{60BD4FCB-3866-4388-BED7-3F683A00F820}"/>
    <dgm:cxn modelId="{09AF1637-084D-4589-BCA9-7C361C06CD98}" type="presOf" srcId="{9B66166D-3611-47F0-912B-5992320D4BD7}" destId="{D0AEDCEA-BDA4-4B8C-B387-07831DC12AC6}" srcOrd="0" destOrd="0" presId="urn:microsoft.com/office/officeart/2018/5/layout/CenteredIconLabelDescriptionList"/>
    <dgm:cxn modelId="{B53C0CF0-E969-4CEF-901F-AE24406F43BE}" type="presOf" srcId="{F6D89057-2829-4AF6-B98B-A37F77C34BE7}" destId="{82CB003D-C72E-4012-A617-26B12823B029}" srcOrd="0" destOrd="0" presId="urn:microsoft.com/office/officeart/2018/5/layout/CenteredIconLabelDescriptionList"/>
    <dgm:cxn modelId="{3B9E91DE-2CDD-4CF9-AFBB-AA8347FFB534}" type="presParOf" srcId="{D0AEDCEA-BDA4-4B8C-B387-07831DC12AC6}" destId="{6F0F7FB6-0E0A-4452-9D09-3C47CA568CFA}" srcOrd="0" destOrd="0" presId="urn:microsoft.com/office/officeart/2018/5/layout/CenteredIconLabelDescriptionList"/>
    <dgm:cxn modelId="{20D7D0A8-8756-442F-973D-B1EF386F268A}" type="presParOf" srcId="{6F0F7FB6-0E0A-4452-9D09-3C47CA568CFA}" destId="{529D184C-1C6F-4F21-AA13-F2246F1615A5}" srcOrd="0" destOrd="0" presId="urn:microsoft.com/office/officeart/2018/5/layout/CenteredIconLabelDescriptionList"/>
    <dgm:cxn modelId="{BF24574A-8B93-4B8E-BFCB-0DE3ABE417E7}" type="presParOf" srcId="{6F0F7FB6-0E0A-4452-9D09-3C47CA568CFA}" destId="{A8BDE7ED-98E1-4B41-A955-681E16DBD947}" srcOrd="1" destOrd="0" presId="urn:microsoft.com/office/officeart/2018/5/layout/CenteredIconLabelDescriptionList"/>
    <dgm:cxn modelId="{1B5F6F39-38C3-4D31-8952-8AEF00A77D6D}" type="presParOf" srcId="{6F0F7FB6-0E0A-4452-9D09-3C47CA568CFA}" destId="{82CB003D-C72E-4012-A617-26B12823B029}" srcOrd="2" destOrd="0" presId="urn:microsoft.com/office/officeart/2018/5/layout/CenteredIconLabelDescriptionList"/>
    <dgm:cxn modelId="{65829C3B-7399-41CD-88F4-36CC5E72B893}" type="presParOf" srcId="{6F0F7FB6-0E0A-4452-9D09-3C47CA568CFA}" destId="{B18D1288-91C8-4E26-935E-BFCC5CE3B330}" srcOrd="3" destOrd="0" presId="urn:microsoft.com/office/officeart/2018/5/layout/CenteredIconLabelDescriptionList"/>
    <dgm:cxn modelId="{7CA802D0-F27A-4103-995E-ECF02C664F60}" type="presParOf" srcId="{6F0F7FB6-0E0A-4452-9D09-3C47CA568CFA}" destId="{B644D439-8392-49D9-86D9-896DFB4998FB}" srcOrd="4" destOrd="0" presId="urn:microsoft.com/office/officeart/2018/5/layout/CenteredIconLabelDescriptionList"/>
    <dgm:cxn modelId="{25703DF2-19DF-440B-85C6-8FB71B3ED76D}" type="presParOf" srcId="{D0AEDCEA-BDA4-4B8C-B387-07831DC12AC6}" destId="{BD5044BE-01B1-420D-9C12-313DBA8BB8C3}" srcOrd="1" destOrd="0" presId="urn:microsoft.com/office/officeart/2018/5/layout/CenteredIconLabelDescriptionList"/>
    <dgm:cxn modelId="{8A1843F4-D39B-46E7-A978-FE4DC562C1DD}" type="presParOf" srcId="{D0AEDCEA-BDA4-4B8C-B387-07831DC12AC6}" destId="{32856307-62AC-4671-AFFB-E296E47F6A49}" srcOrd="2" destOrd="0" presId="urn:microsoft.com/office/officeart/2018/5/layout/CenteredIconLabelDescriptionList"/>
    <dgm:cxn modelId="{FD93D4A3-D715-4EEB-BF19-0A84BF93D22C}" type="presParOf" srcId="{32856307-62AC-4671-AFFB-E296E47F6A49}" destId="{46A34D06-F72B-48B2-A46A-47BF23CE8651}" srcOrd="0" destOrd="0" presId="urn:microsoft.com/office/officeart/2018/5/layout/CenteredIconLabelDescriptionList"/>
    <dgm:cxn modelId="{D5FA669A-AB14-46FA-9132-0689CDFC3C3B}" type="presParOf" srcId="{32856307-62AC-4671-AFFB-E296E47F6A49}" destId="{07011297-412E-4802-82E6-1473A7BDC62A}" srcOrd="1" destOrd="0" presId="urn:microsoft.com/office/officeart/2018/5/layout/CenteredIconLabelDescriptionList"/>
    <dgm:cxn modelId="{11E925F0-2C14-478E-A228-78B391585EB8}" type="presParOf" srcId="{32856307-62AC-4671-AFFB-E296E47F6A49}" destId="{B16AB914-5337-4B8F-8A4D-5A85A5F662C6}" srcOrd="2" destOrd="0" presId="urn:microsoft.com/office/officeart/2018/5/layout/CenteredIconLabelDescriptionList"/>
    <dgm:cxn modelId="{63F998DB-B6C0-4BDA-839C-4DDDBC5428FD}" type="presParOf" srcId="{32856307-62AC-4671-AFFB-E296E47F6A49}" destId="{0063C984-9933-4A1F-9155-1063A7E353B9}" srcOrd="3" destOrd="0" presId="urn:microsoft.com/office/officeart/2018/5/layout/CenteredIconLabelDescriptionList"/>
    <dgm:cxn modelId="{224D1646-378F-4C66-8200-B45F7FF132C6}" type="presParOf" srcId="{32856307-62AC-4671-AFFB-E296E47F6A49}" destId="{6D1D22B9-DD80-4BB6-AB4E-483B6450DDB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184C-1C6F-4F21-AA13-F2246F1615A5}">
      <dsp:nvSpPr>
        <dsp:cNvPr id="0" name=""/>
        <dsp:cNvSpPr/>
      </dsp:nvSpPr>
      <dsp:spPr>
        <a:xfrm>
          <a:off x="1963800" y="77274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003D-C72E-4012-A617-26B12823B029}">
      <dsp:nvSpPr>
        <dsp:cNvPr id="0" name=""/>
        <dsp:cNvSpPr/>
      </dsp:nvSpPr>
      <dsp:spPr>
        <a:xfrm>
          <a:off x="559800" y="24056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700" kern="1200"/>
            <a:t>12 volunteers in three groups </a:t>
          </a:r>
        </a:p>
      </dsp:txBody>
      <dsp:txXfrm>
        <a:off x="559800" y="2405660"/>
        <a:ext cx="4320000" cy="648000"/>
      </dsp:txXfrm>
    </dsp:sp>
    <dsp:sp modelId="{B644D439-8392-49D9-86D9-896DFB4998FB}">
      <dsp:nvSpPr>
        <dsp:cNvPr id="0" name=""/>
        <dsp:cNvSpPr/>
      </dsp:nvSpPr>
      <dsp:spPr>
        <a:xfrm>
          <a:off x="559800" y="3109900"/>
          <a:ext cx="4320000" cy="47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34D06-F72B-48B2-A46A-47BF23CE8651}">
      <dsp:nvSpPr>
        <dsp:cNvPr id="0" name=""/>
        <dsp:cNvSpPr/>
      </dsp:nvSpPr>
      <dsp:spPr>
        <a:xfrm>
          <a:off x="7039800" y="77274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AB914-5337-4B8F-8A4D-5A85A5F662C6}">
      <dsp:nvSpPr>
        <dsp:cNvPr id="0" name=""/>
        <dsp:cNvSpPr/>
      </dsp:nvSpPr>
      <dsp:spPr>
        <a:xfrm>
          <a:off x="5635800" y="24056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700" kern="1200" dirty="0"/>
            <a:t>Lining up </a:t>
          </a:r>
        </a:p>
      </dsp:txBody>
      <dsp:txXfrm>
        <a:off x="5635800" y="2405660"/>
        <a:ext cx="4320000" cy="648000"/>
      </dsp:txXfrm>
    </dsp:sp>
    <dsp:sp modelId="{6D1D22B9-DD80-4BB6-AB4E-483B6450DDB3}">
      <dsp:nvSpPr>
        <dsp:cNvPr id="0" name=""/>
        <dsp:cNvSpPr/>
      </dsp:nvSpPr>
      <dsp:spPr>
        <a:xfrm>
          <a:off x="5635800" y="3109900"/>
          <a:ext cx="4320000" cy="47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One person from each group go stand in the area I ask you to</a:t>
          </a:r>
        </a:p>
      </dsp:txBody>
      <dsp:txXfrm>
        <a:off x="5635800" y="3109900"/>
        <a:ext cx="4320000" cy="47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AEA3-E6CE-4CC0-8F34-8686591F0E9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4E721-C02F-4BBB-AD7F-4E053F58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E41DE-0948-414C-910D-A1EE9DB773ED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93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7B186B-9E6B-49D8-9C0A-E6FB9D4607C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0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B49C55-21AE-4941-BC68-9832A0F7A69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0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1D8382-5DE9-42AA-8800-60E4AD163D9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5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77D599-71F6-49FC-AB19-0DA31767515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2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A3CF0C-D0AE-4760-ACC1-24058D6FED5C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93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2488BF-FFCD-460D-A9B1-689CEEC90F16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0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B8425-2802-4706-99D0-398AD2FCCCE9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8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B8425-2802-4706-99D0-398AD2FCCCE9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75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B8425-2802-4706-99D0-398AD2FCCCE9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4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B8425-2802-4706-99D0-398AD2FCCCE9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6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EF6EC-F9B4-4B4E-9DFE-C1A390F625D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88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/>
              <a:t>(up the ante—offer them more money, and then, change the person from someone they don’t know, to someone they do know but don’t like, to someone they like, to a family member)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6171C-9CD8-4900-AD56-A696AA2E2151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0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F8D56-0B39-4BA1-8D50-7C581B01614D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26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FFE3B7-413B-4463-9158-516194EE2F7C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A8EB0-3DDC-48CA-9D42-BED25888B5EC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4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C2BB2-E62F-483C-9176-398E1BE844FC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1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211C9-A367-4F71-BCF1-A69737AF5DD9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21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7D419E-E9CF-4729-B3AB-FD42C5989023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5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6503D-04EB-4719-A260-AADF96A77963}" type="slidenum">
              <a:rPr lang="en-US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8B925-70E7-4E33-BFFF-091E53CE87D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6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06865-7560-48AB-96DC-CA0A1BEFF7E4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04850"/>
            <a:ext cx="6183312" cy="3478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B310F9-2946-4BC5-BE55-B7C97545E59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97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BEC2A-11B1-47EE-BB8D-4FFAB81D6EC6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888E90-C8EF-4DA7-AA29-13C8A96DCD7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5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8A5E94-E195-423F-9A84-2C57A762F06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9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38FE7C-9381-4482-86A9-0E7574CADA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0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788F016-7943-4417-A558-C7E5FE832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3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7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7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40F9-0E0D-46A8-A4F4-1B37E9DCCF4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AD46-EFC0-4FE1-9051-34122856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9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roberts@rwu.edu" TargetMode="External"/><Relationship Id="rId2" Type="http://schemas.openxmlformats.org/officeDocument/2006/relationships/hyperlink" Target="mailto:vasal@alban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socialsciencecollective.org/identity-and-assimilation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3ykWbu2Gl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3" y="2619227"/>
            <a:ext cx="6074592" cy="3150356"/>
          </a:xfrm>
        </p:spPr>
        <p:txBody>
          <a:bodyPr anchor="t">
            <a:normAutofit/>
          </a:bodyPr>
          <a:lstStyle/>
          <a:p>
            <a:pPr algn="l"/>
            <a:r>
              <a:rPr lang="en-US" sz="5000">
                <a:solidFill>
                  <a:srgbClr val="FFFFFF"/>
                </a:solidFill>
              </a:rPr>
              <a:t>TLC Workshop Playing Games to Teach Comparative Politics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060069"/>
            <a:ext cx="5558914" cy="1279978"/>
          </a:xfrm>
        </p:spPr>
        <p:txBody>
          <a:bodyPr anchor="b"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Victor Asal </a:t>
            </a:r>
            <a:r>
              <a:rPr lang="en-US" sz="2200">
                <a:solidFill>
                  <a:srgbClr val="FFFFFF"/>
                </a:solidFill>
                <a:hlinkClick r:id="rId2"/>
              </a:rPr>
              <a:t>vasal@albany.edu</a:t>
            </a:r>
            <a:r>
              <a:rPr lang="en-US" sz="220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US" sz="2200">
                <a:solidFill>
                  <a:srgbClr val="FFFFFF"/>
                </a:solidFill>
              </a:rPr>
              <a:t>Joseph W. Roberts </a:t>
            </a:r>
            <a:r>
              <a:rPr lang="en-US" sz="2200">
                <a:solidFill>
                  <a:srgbClr val="FFFFFF"/>
                </a:solidFill>
                <a:hlinkClick r:id="rId3"/>
              </a:rPr>
              <a:t>jroberts@rwu.edu</a:t>
            </a:r>
            <a:r>
              <a:rPr lang="en-US" sz="220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US" sz="2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4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08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3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Prisoner’s Dilemma I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6" name="Picture 4" descr="j0185047[1]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r="2" b="1070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altLang="en-US" sz="3200" dirty="0"/>
              <a:t>You and your partner in crime have been picked up for a bank robbery.</a:t>
            </a:r>
          </a:p>
          <a:p>
            <a:r>
              <a:rPr lang="en-US" altLang="en-US" sz="3200" dirty="0"/>
              <a:t>You have been placed in separate rooms and are being interrogated.</a:t>
            </a:r>
          </a:p>
          <a:p>
            <a:r>
              <a:rPr lang="en-US" altLang="en-US" sz="3200" dirty="0"/>
              <a:t>Do you remain silent or squeal to the police?</a:t>
            </a:r>
          </a:p>
        </p:txBody>
      </p:sp>
    </p:spTree>
    <p:extLst>
      <p:ext uri="{BB962C8B-B14F-4D97-AF65-F5344CB8AC3E}">
        <p14:creationId xmlns:p14="http://schemas.microsoft.com/office/powerpoint/2010/main" val="280998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67029" y="1101379"/>
            <a:ext cx="5230724" cy="131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Prisoner’s Dilemma II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85649D-C17B-F54F-9372-7B637B15D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2794715"/>
            <a:ext cx="4645250" cy="3104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 both of you remain silent, you split the proceeds and both get $50,000 but …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BD05457_[1]">
            <a:extLst>
              <a:ext uri="{FF2B5EF4-FFF2-40B4-BE49-F238E27FC236}">
                <a16:creationId xmlns:a16="http://schemas.microsoft.com/office/drawing/2014/main" id="{AD242DAE-7F40-5546-BC01-CDC9DDF579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" y="489204"/>
            <a:ext cx="2880255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8043" y="804334"/>
            <a:ext cx="521627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Prisoner’s Dilemma III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BD06848_[1]">
            <a:extLst>
              <a:ext uri="{FF2B5EF4-FFF2-40B4-BE49-F238E27FC236}">
                <a16:creationId xmlns:a16="http://schemas.microsoft.com/office/drawing/2014/main" id="{50276FAD-47BA-054E-8841-19B6AB6D5A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1" y="286808"/>
            <a:ext cx="3306875" cy="4818592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3200" dirty="0"/>
              <a:t>If one of you remains silent and the other squeals, then the one who remains silent has the book thrown at her and goes to jail for 10 years.</a:t>
            </a:r>
          </a:p>
          <a:p>
            <a:r>
              <a:rPr lang="en-US" altLang="en-US" sz="3200" dirty="0"/>
              <a:t>The squealer on the other hand …</a:t>
            </a:r>
          </a:p>
        </p:txBody>
      </p:sp>
    </p:spTree>
    <p:extLst>
      <p:ext uri="{BB962C8B-B14F-4D97-AF65-F5344CB8AC3E}">
        <p14:creationId xmlns:p14="http://schemas.microsoft.com/office/powerpoint/2010/main" val="3503706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8044" y="867333"/>
            <a:ext cx="53623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Prisoner’s Dilemma IV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j0198170[1]">
            <a:extLst>
              <a:ext uri="{FF2B5EF4-FFF2-40B4-BE49-F238E27FC236}">
                <a16:creationId xmlns:a16="http://schemas.microsoft.com/office/drawing/2014/main" id="{4E400161-933E-CA43-9DC9-59588E61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453917"/>
            <a:ext cx="4105275" cy="2484373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200" dirty="0"/>
              <a:t>Goes free with the thanks of the court and keeps your past ill-gotten gains of $100,000 and lives happily ever after. </a:t>
            </a:r>
          </a:p>
        </p:txBody>
      </p:sp>
    </p:spTree>
    <p:extLst>
      <p:ext uri="{BB962C8B-B14F-4D97-AF65-F5344CB8AC3E}">
        <p14:creationId xmlns:p14="http://schemas.microsoft.com/office/powerpoint/2010/main" val="2254582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Prisoner’s Dilemma V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32" name="Picture 4" descr="IN01055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709681"/>
            <a:ext cx="4105275" cy="3972846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200" dirty="0"/>
              <a:t>If you both decide to talk, then you both go to jail. Since both cooperated with the police you both get put away, but only for two years. </a:t>
            </a:r>
          </a:p>
        </p:txBody>
      </p:sp>
    </p:spTree>
    <p:extLst>
      <p:ext uri="{BB962C8B-B14F-4D97-AF65-F5344CB8AC3E}">
        <p14:creationId xmlns:p14="http://schemas.microsoft.com/office/powerpoint/2010/main" val="246968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altLang="en-US" sz="4800"/>
              <a:t>Prisoner’s Dilemma VI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847008" y="1399032"/>
            <a:ext cx="5750826" cy="4471416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If we translate this into points, then: 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If both squeal, each gets -2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If both remain silent, each gets +5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If one squeals, that person gets +10 and the other gets -5</a:t>
            </a:r>
          </a:p>
        </p:txBody>
      </p:sp>
    </p:spTree>
    <p:extLst>
      <p:ext uri="{BB962C8B-B14F-4D97-AF65-F5344CB8AC3E}">
        <p14:creationId xmlns:p14="http://schemas.microsoft.com/office/powerpoint/2010/main" val="395477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two volunteers can message us what they wrote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5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Why?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2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2541DE-777A-8D43-9F14-EF0DA071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Break Out Rooms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We will put you into a room with one other person</a:t>
            </a:r>
          </a:p>
          <a:p>
            <a:r>
              <a:rPr lang="en-US" sz="3600" dirty="0"/>
              <a:t>Play one iteration and then come back </a:t>
            </a:r>
          </a:p>
        </p:txBody>
      </p:sp>
    </p:spTree>
    <p:extLst>
      <p:ext uri="{BB962C8B-B14F-4D97-AF65-F5344CB8AC3E}">
        <p14:creationId xmlns:p14="http://schemas.microsoft.com/office/powerpoint/2010/main" val="292268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Poll — What did you choose?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Discussion</a:t>
            </a:r>
          </a:p>
          <a:p>
            <a:pPr lvl="1"/>
            <a:r>
              <a:rPr lang="en-US" sz="2800" dirty="0"/>
              <a:t>Why did you pick the choice you picked? </a:t>
            </a:r>
          </a:p>
          <a:p>
            <a:r>
              <a:rPr lang="en-US" sz="3200" dirty="0"/>
              <a:t>If you were doing multiple </a:t>
            </a:r>
            <a:r>
              <a:rPr lang="en-US" dirty="0"/>
              <a:t>times, would it make a difference? </a:t>
            </a:r>
          </a:p>
        </p:txBody>
      </p:sp>
    </p:spTree>
    <p:extLst>
      <p:ext uri="{BB962C8B-B14F-4D97-AF65-F5344CB8AC3E}">
        <p14:creationId xmlns:p14="http://schemas.microsoft.com/office/powerpoint/2010/main" val="152035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Now we are sending you back to a room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Please play prisoner’s dilemma 3 times and then come back </a:t>
            </a:r>
          </a:p>
        </p:txBody>
      </p:sp>
    </p:spTree>
    <p:extLst>
      <p:ext uri="{BB962C8B-B14F-4D97-AF65-F5344CB8AC3E}">
        <p14:creationId xmlns:p14="http://schemas.microsoft.com/office/powerpoint/2010/main" val="28646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F907-F03B-094F-AEE7-07F906BB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Before We Start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A4FF-CC5D-9D47-8454-91F4E73C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553792"/>
            <a:ext cx="5662411" cy="587276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Thanks for attending </a:t>
            </a:r>
          </a:p>
          <a:p>
            <a:r>
              <a:rPr lang="en-US" altLang="en-US" sz="3500" dirty="0">
                <a:solidFill>
                  <a:schemeClr val="bg1"/>
                </a:solidFill>
              </a:rPr>
              <a:t>We have never done this online before and apologize for any glitches</a:t>
            </a:r>
          </a:p>
          <a:p>
            <a:pPr lvl="1"/>
            <a:r>
              <a:rPr lang="en-US" altLang="en-US" sz="3000" dirty="0">
                <a:solidFill>
                  <a:schemeClr val="bg1"/>
                </a:solidFill>
              </a:rPr>
              <a:t>We hope it goes well</a:t>
            </a:r>
          </a:p>
          <a:p>
            <a:pPr lvl="1"/>
            <a:r>
              <a:rPr lang="en-US" altLang="en-US" sz="3000" dirty="0">
                <a:solidFill>
                  <a:schemeClr val="bg1"/>
                </a:solidFill>
              </a:rPr>
              <a:t>We are also looking forward to suggestions from others for ideas as well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500" dirty="0">
                <a:solidFill>
                  <a:schemeClr val="accent2"/>
                </a:solidFill>
              </a:rPr>
              <a:t>Want More? Slides, Articles, Chat? </a:t>
            </a:r>
          </a:p>
          <a:p>
            <a:pPr lvl="1"/>
            <a:r>
              <a:rPr lang="en-US" sz="3100" dirty="0">
                <a:solidFill>
                  <a:schemeClr val="bg1"/>
                </a:solidFill>
              </a:rPr>
              <a:t>Feel free to email us and we would be happy to send you material or talk.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did it go?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Did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 </a:t>
            </a:r>
            <a:r>
              <a: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iterations make a difference?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3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Now we are sending you back to a room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7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Please play Prisoner’s Dilemma as many times as you can until we call you back – could be two minutes or 20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F61C1-E11D-4277-A3DB-09235ACE4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538155"/>
            <a:ext cx="3256170" cy="1865376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978" y="4535424"/>
            <a:ext cx="3263454" cy="1869241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did it go? 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Did endless make a difference? 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Prisoner’s Dilemma in a Group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If all remain silent, everybody gets +5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If all talk, everyone gets -2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If one person talks and everyone else remains silent, the talker gets +10 and everybody else gets -5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If more than one person talks but someone remains silent, the talkers get -2 and the silent ones get -5 </a:t>
            </a:r>
          </a:p>
        </p:txBody>
      </p:sp>
    </p:spTree>
    <p:extLst>
      <p:ext uri="{BB962C8B-B14F-4D97-AF65-F5344CB8AC3E}">
        <p14:creationId xmlns:p14="http://schemas.microsoft.com/office/powerpoint/2010/main" val="21747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5DC6B-02E1-4A4B-B9C1-5AB32EDE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Please do the poll now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4C9F-6305-0245-ADEF-24DC03E7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you </a:t>
            </a:r>
            <a:r>
              <a:rPr lang="en-US" sz="3200" dirty="0">
                <a:solidFill>
                  <a:schemeClr val="bg1"/>
                </a:solidFill>
              </a:rPr>
              <a:t>expect the results to be different this time? 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Once everyone </a:t>
            </a:r>
            <a:r>
              <a:rPr lang="en-US" altLang="en-US" dirty="0">
                <a:solidFill>
                  <a:schemeClr val="bg1"/>
                </a:solidFill>
              </a:rPr>
              <a:t>has done the poll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Anyone surprised? 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Why did people choose what they chose? </a:t>
            </a:r>
          </a:p>
        </p:txBody>
      </p:sp>
    </p:spTree>
    <p:extLst>
      <p:ext uri="{BB962C8B-B14F-4D97-AF65-F5344CB8AC3E}">
        <p14:creationId xmlns:p14="http://schemas.microsoft.com/office/powerpoint/2010/main" val="319501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from Strategic Interaction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4A1488-2731-AA43-A337-F2539A2FB0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752" r="7086" b="6902"/>
          <a:stretch>
            <a:fillRect/>
          </a:stretch>
        </p:blipFill>
        <p:spPr bwMode="auto">
          <a:xfrm>
            <a:off x="193430" y="74637"/>
            <a:ext cx="3668355" cy="67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you see who this strongly connects to the Rational actor approach? </a:t>
            </a:r>
          </a:p>
          <a:p>
            <a:r>
              <a:rPr lang="en-US" dirty="0" smtClean="0"/>
              <a:t>Rationality </a:t>
            </a:r>
            <a:r>
              <a:rPr lang="en-US" dirty="0"/>
              <a:t>and Best Outcome</a:t>
            </a:r>
          </a:p>
          <a:p>
            <a:r>
              <a:rPr lang="en-US" dirty="0"/>
              <a:t>Shadow of the Future</a:t>
            </a:r>
          </a:p>
          <a:p>
            <a:r>
              <a:rPr lang="en-US" dirty="0"/>
              <a:t>Impact of Changing Payoffs </a:t>
            </a:r>
          </a:p>
          <a:p>
            <a:r>
              <a:rPr lang="en-US" dirty="0"/>
              <a:t>Impact of the Number of Players </a:t>
            </a:r>
          </a:p>
          <a:p>
            <a:r>
              <a:rPr lang="en-US" dirty="0"/>
              <a:t>Possibility of Regime Building</a:t>
            </a:r>
          </a:p>
          <a:p>
            <a:r>
              <a:rPr lang="en-US" dirty="0"/>
              <a:t>Structure </a:t>
            </a:r>
          </a:p>
          <a:p>
            <a:pPr lvl="1"/>
            <a:r>
              <a:rPr lang="en-US" dirty="0"/>
              <a:t>Do you see how structure can actually be applied here as well in terms of the rules and how the game is structured? </a:t>
            </a:r>
          </a:p>
        </p:txBody>
      </p:sp>
    </p:spTree>
    <p:extLst>
      <p:ext uri="{BB962C8B-B14F-4D97-AF65-F5344CB8AC3E}">
        <p14:creationId xmlns:p14="http://schemas.microsoft.com/office/powerpoint/2010/main" val="1826372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The Box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EFFFF"/>
                </a:solidFill>
              </a:rPr>
              <a:t>I need volunteers who see themselves as</a:t>
            </a:r>
          </a:p>
          <a:p>
            <a:pPr lvl="1"/>
            <a:r>
              <a:rPr lang="en-US" altLang="en-US" sz="2800" dirty="0">
                <a:solidFill>
                  <a:srgbClr val="FEFFFF"/>
                </a:solidFill>
              </a:rPr>
              <a:t>Rational actor thinkers   </a:t>
            </a:r>
          </a:p>
          <a:p>
            <a:pPr lvl="1"/>
            <a:r>
              <a:rPr lang="en-US" altLang="en-US" sz="2800" dirty="0">
                <a:solidFill>
                  <a:srgbClr val="FEFFFF"/>
                </a:solidFill>
              </a:rPr>
              <a:t>Cost-benefit calculators  </a:t>
            </a:r>
          </a:p>
        </p:txBody>
      </p:sp>
    </p:spTree>
    <p:extLst>
      <p:ext uri="{BB962C8B-B14F-4D97-AF65-F5344CB8AC3E}">
        <p14:creationId xmlns:p14="http://schemas.microsoft.com/office/powerpoint/2010/main" val="46786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For One Million Dollars, guaranteed anonymity and free of punishment 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Would you kill someone you do </a:t>
            </a:r>
            <a:r>
              <a:rPr lang="en-US" altLang="en-US" sz="3200" b="1" dirty="0"/>
              <a:t>not</a:t>
            </a:r>
            <a:r>
              <a:rPr lang="en-US" altLang="en-US" sz="3200" dirty="0"/>
              <a:t> know?</a:t>
            </a:r>
          </a:p>
          <a:p>
            <a:r>
              <a:rPr lang="en-US" altLang="en-US" sz="3200" dirty="0"/>
              <a:t>Write down what you would do </a:t>
            </a:r>
          </a:p>
          <a:p>
            <a:r>
              <a:rPr lang="en-US" altLang="en-US" sz="3200" dirty="0"/>
              <a:t>Everyone else take a poll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974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did you choose?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does the poll say?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0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For One Million Dollars,  guaranteed anonymity and free of punishment 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Would you kill someone you </a:t>
            </a:r>
            <a:r>
              <a:rPr lang="en-US" altLang="en-US" sz="3200" b="1" dirty="0"/>
              <a:t>do</a:t>
            </a:r>
            <a:r>
              <a:rPr lang="en-US" altLang="en-US" sz="3200" dirty="0"/>
              <a:t> know?</a:t>
            </a:r>
          </a:p>
          <a:p>
            <a:r>
              <a:rPr lang="en-US" altLang="en-US" sz="3200" dirty="0"/>
              <a:t>Write down what you would do </a:t>
            </a:r>
          </a:p>
          <a:p>
            <a:r>
              <a:rPr lang="en-US" altLang="en-US" sz="3200" dirty="0"/>
              <a:t>Everyone else take a poll  </a:t>
            </a:r>
          </a:p>
        </p:txBody>
      </p:sp>
    </p:spTree>
    <p:extLst>
      <p:ext uri="{BB962C8B-B14F-4D97-AF65-F5344CB8AC3E}">
        <p14:creationId xmlns:p14="http://schemas.microsoft.com/office/powerpoint/2010/main" val="19746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altLang="en-US" sz="4800"/>
              <a:t>Introduction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731099" y="425003"/>
            <a:ext cx="6233374" cy="6284890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Welcome everyone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For some games we will do them all as a group and for some we will go into breakout rooms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The goal is to provide you with games and exercises you can use to teach comparative politics focusing on the meta-theories of </a:t>
            </a:r>
            <a:r>
              <a:rPr lang="en-US" altLang="en-US" sz="2400" dirty="0">
                <a:solidFill>
                  <a:schemeClr val="bg2"/>
                </a:solidFill>
              </a:rPr>
              <a:t>Structure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>
                <a:solidFill>
                  <a:schemeClr val="accent2"/>
                </a:solidFill>
              </a:rPr>
              <a:t>Culture</a:t>
            </a:r>
            <a:r>
              <a:rPr lang="en-US" altLang="en-US" sz="2400" dirty="0">
                <a:solidFill>
                  <a:schemeClr val="bg1"/>
                </a:solidFill>
              </a:rPr>
              <a:t> and </a:t>
            </a:r>
            <a:r>
              <a:rPr lang="en-US" altLang="en-US" sz="2400" dirty="0">
                <a:solidFill>
                  <a:schemeClr val="accent5"/>
                </a:solidFill>
              </a:rPr>
              <a:t>Rational Actor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We have 90 minutes — we will keep going till we run out of time </a:t>
            </a:r>
          </a:p>
        </p:txBody>
      </p:sp>
    </p:spTree>
    <p:extLst>
      <p:ext uri="{BB962C8B-B14F-4D97-AF65-F5344CB8AC3E}">
        <p14:creationId xmlns:p14="http://schemas.microsoft.com/office/powerpoint/2010/main" val="390406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did you choose?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does the poll say?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For One Million Dollars, guaranteed anonymity and free of punishment 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Would you kill someone who is a </a:t>
            </a:r>
            <a:r>
              <a:rPr lang="en-US" altLang="en-US" sz="3200" b="1" dirty="0"/>
              <a:t>close friend</a:t>
            </a:r>
            <a:r>
              <a:rPr lang="en-US" altLang="en-US" sz="3200" dirty="0"/>
              <a:t>?</a:t>
            </a:r>
          </a:p>
          <a:p>
            <a:r>
              <a:rPr lang="en-US" altLang="en-US" sz="3200" dirty="0"/>
              <a:t>Write down what you would do </a:t>
            </a:r>
          </a:p>
          <a:p>
            <a:r>
              <a:rPr lang="en-US" altLang="en-US" sz="3200" dirty="0"/>
              <a:t>Everyone else take a poll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9566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did you choose?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does the poll say?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0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For One Million Dollars, guaranteed anonymity and free of punishment 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Would you kill </a:t>
            </a:r>
            <a:r>
              <a:rPr lang="en-US" altLang="en-US" sz="3200" b="1" dirty="0"/>
              <a:t>a baby</a:t>
            </a:r>
            <a:r>
              <a:rPr lang="en-US" altLang="en-US" sz="3200" dirty="0"/>
              <a:t>?</a:t>
            </a:r>
          </a:p>
          <a:p>
            <a:r>
              <a:rPr lang="en-US" altLang="en-US" sz="3200" dirty="0"/>
              <a:t>Write down what you would do </a:t>
            </a:r>
          </a:p>
          <a:p>
            <a:r>
              <a:rPr lang="en-US" altLang="en-US" sz="3200" dirty="0"/>
              <a:t>Everyone else take a poll</a:t>
            </a:r>
          </a:p>
        </p:txBody>
      </p:sp>
    </p:spTree>
    <p:extLst>
      <p:ext uri="{BB962C8B-B14F-4D97-AF65-F5344CB8AC3E}">
        <p14:creationId xmlns:p14="http://schemas.microsoft.com/office/powerpoint/2010/main" val="912682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did you choose?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does the poll say?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4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What if you got  a 100 million dollars, would you kill the baby?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Everyone else take the poll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7120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did you choose?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does the poll say?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theory explains these results? </a:t>
            </a:r>
          </a:p>
        </p:txBody>
      </p:sp>
    </p:spTree>
    <p:extLst>
      <p:ext uri="{BB962C8B-B14F-4D97-AF65-F5344CB8AC3E}">
        <p14:creationId xmlns:p14="http://schemas.microsoft.com/office/powerpoint/2010/main" val="55680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 you see how culture can be strongly applied here?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2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Identity Exercise 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I am going to ask you write down the top five groups or communities you identify with 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You do </a:t>
            </a:r>
            <a:r>
              <a:rPr lang="en-US" altLang="en-US" sz="3200" b="1" dirty="0">
                <a:solidFill>
                  <a:srgbClr val="000000"/>
                </a:solidFill>
              </a:rPr>
              <a:t>NOT</a:t>
            </a:r>
            <a:r>
              <a:rPr lang="en-US" altLang="en-US" sz="3200" dirty="0">
                <a:solidFill>
                  <a:srgbClr val="000000"/>
                </a:solidFill>
              </a:rPr>
              <a:t> need to share what you write down so please be honest with yourself 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I will ask for people to volunteer information but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If</a:t>
            </a:r>
            <a:r>
              <a:rPr lang="en-US" altLang="en-US" sz="2800" dirty="0">
                <a:solidFill>
                  <a:schemeClr val="accent2"/>
                </a:solidFill>
              </a:rPr>
              <a:t> you do not raise your hand, I will NOT ask you to share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and </a:t>
            </a:r>
            <a:r>
              <a:rPr lang="en-US" altLang="en-US" sz="2800" dirty="0">
                <a:solidFill>
                  <a:schemeClr val="accent2"/>
                </a:solidFill>
              </a:rPr>
              <a:t>you do NOT need to share anything you are not comfortable sharing </a:t>
            </a:r>
          </a:p>
        </p:txBody>
      </p:sp>
    </p:spTree>
    <p:extLst>
      <p:ext uri="{BB962C8B-B14F-4D97-AF65-F5344CB8AC3E}">
        <p14:creationId xmlns:p14="http://schemas.microsoft.com/office/powerpoint/2010/main" val="73326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altLang="en-US" sz="3800">
                <a:solidFill>
                  <a:srgbClr val="FFFFFF"/>
                </a:solidFill>
              </a:rPr>
              <a:t>Why Use Simulations?</a:t>
            </a:r>
          </a:p>
        </p:txBody>
      </p:sp>
      <p:sp>
        <p:nvSpPr>
          <p:cNvPr id="36870" name="Rectangle 13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altLang="en-US" sz="2600"/>
              <a:t>Engage students in ways that lectures cannot</a:t>
            </a:r>
          </a:p>
          <a:p>
            <a:r>
              <a:rPr lang="en-US" altLang="en-US" sz="2600"/>
              <a:t>Encourage students to exercise judgment</a:t>
            </a:r>
          </a:p>
          <a:p>
            <a:r>
              <a:rPr lang="en-US" altLang="en-US" sz="2600"/>
              <a:t>Allow students to create reservoir of experience</a:t>
            </a:r>
          </a:p>
          <a:p>
            <a:r>
              <a:rPr lang="en-US" altLang="en-US" sz="2600"/>
              <a:t>Give added motivation and urgency </a:t>
            </a:r>
          </a:p>
          <a:p>
            <a:r>
              <a:rPr lang="en-US" altLang="en-US" sz="2600"/>
              <a:t>Offer </a:t>
            </a:r>
            <a:r>
              <a:rPr lang="ja-JP" altLang="en-US" sz="2600"/>
              <a:t>“</a:t>
            </a:r>
            <a:r>
              <a:rPr lang="en-US" altLang="ja-JP" sz="2600"/>
              <a:t>three-dimensional learning</a:t>
            </a:r>
            <a:r>
              <a:rPr lang="ja-JP" altLang="en-US" sz="2600"/>
              <a:t>”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11761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829" name="Rectangle 13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1830" name="Picture 13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54" y="1725028"/>
            <a:ext cx="3669161" cy="3318459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FFFF"/>
                </a:solidFill>
              </a:rPr>
              <a:t>Identity Exercise</a:t>
            </a:r>
            <a:r>
              <a:rPr lang="en-US" altLang="en-US" dirty="0">
                <a:solidFill>
                  <a:srgbClr val="FFFFFF"/>
                </a:solidFill>
              </a:rPr>
              <a:t/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/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Write down five key identifiers for yourself that you share with others 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306084" cy="5421836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Cross one off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Cross another one off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Cross another one off 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Cross another one off — yes I know but cross it off anyway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Why did you choose this last identity to save? </a:t>
            </a:r>
          </a:p>
          <a:p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/>
      <p:bldP spid="4618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If you are comfortable please tell us what category of identities  you chose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9EF65-7DCC-9C4E-A5C7-DE22F6EB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2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F3F3F"/>
                </a:solidFill>
              </a:rPr>
              <a:t>Why these identities? </a:t>
            </a:r>
          </a:p>
        </p:txBody>
      </p:sp>
      <p:pic>
        <p:nvPicPr>
          <p:cNvPr id="7" name="Content Placeholder 6" descr="A picture containing toy, child, little, kite&#10;&#10;Description automatically generated">
            <a:extLst>
              <a:ext uri="{FF2B5EF4-FFF2-40B4-BE49-F238E27FC236}">
                <a16:creationId xmlns:a16="http://schemas.microsoft.com/office/drawing/2014/main" id="{5DF7ED0C-DEC6-D94A-AC9C-FE3FF6D9F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05550" y="1688513"/>
            <a:ext cx="5246688" cy="34809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11A074-DF8F-D04C-8005-9BB306C18E51}"/>
              </a:ext>
            </a:extLst>
          </p:cNvPr>
          <p:cNvSpPr txBox="1"/>
          <p:nvPr/>
        </p:nvSpPr>
        <p:spPr>
          <a:xfrm>
            <a:off x="6305550" y="5169488"/>
            <a:ext cx="5246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socialsciencecollective.org/identity-and-assimil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5267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A87F06-EAB2-BE49-9898-A5A96DD9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Fundamental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Now we are going to go back to the list and if no one says that one of the identities was their top we will erase it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We will then discuss why the ones left were chosen as the top identities — feel free to share stories about why if you are comfortable doing so </a:t>
            </a:r>
          </a:p>
        </p:txBody>
      </p:sp>
    </p:spTree>
    <p:extLst>
      <p:ext uri="{BB962C8B-B14F-4D97-AF65-F5344CB8AC3E}">
        <p14:creationId xmlns:p14="http://schemas.microsoft.com/office/powerpoint/2010/main" val="2818804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FFFF"/>
                </a:solidFill>
              </a:rPr>
              <a:t>The identity exercise has been used in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Comparative, IR and American Politics classes to start discussions in different directions. 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I often use it when discussing where ethnic discrimination can lead 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It can also be tied to other areas</a:t>
            </a:r>
          </a:p>
        </p:txBody>
      </p:sp>
    </p:spTree>
    <p:extLst>
      <p:ext uri="{BB962C8B-B14F-4D97-AF65-F5344CB8AC3E}">
        <p14:creationId xmlns:p14="http://schemas.microsoft.com/office/powerpoint/2010/main" val="124226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FFFFFF"/>
                </a:solidFill>
              </a:rPr>
              <a:t>Incentives for Ethnic Mobilization 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From Iraqi officer orders –June 1987 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“The Corps Commander shall carry out sporadic bombardments … In order to kill the largest number of people … all persons captured … shall be detained and interrogated …  and those between the ages of 15 and 70 shall be executed after any useful information has been obtained … (Cited in </a:t>
            </a:r>
            <a:r>
              <a:rPr lang="en-US" altLang="en-US" sz="2800" dirty="0" err="1">
                <a:solidFill>
                  <a:srgbClr val="000000"/>
                </a:solidFill>
              </a:rPr>
              <a:t>Gurr</a:t>
            </a:r>
            <a:r>
              <a:rPr lang="en-US" altLang="en-US" sz="2800" dirty="0">
                <a:solidFill>
                  <a:srgbClr val="000000"/>
                </a:solidFill>
              </a:rPr>
              <a:t> 127)”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Other Factors? 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5DDB9A-138B-4602-A68C-FFB48CD4A873}" type="slidenum">
              <a:rPr lang="en-US" altLang="en-US" sz="1000">
                <a:solidFill>
                  <a:srgbClr val="898989"/>
                </a:solidFill>
              </a:rPr>
              <a:pPr/>
              <a:t>45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AB50C-A405-8846-9A47-DD1D28B5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EEBEC-097E-694C-A5E3-BA8B31AC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My Father’s House — Gabriel Aresti (Basque)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4613-DFE9-7C46-856B-15D5A7BB2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2958" y="515341"/>
            <a:ext cx="3657600" cy="581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I shall defend </a:t>
            </a:r>
          </a:p>
          <a:p>
            <a:pPr marL="0" indent="0">
              <a:buNone/>
            </a:pPr>
            <a:r>
              <a:rPr lang="en-US" altLang="en-US" sz="2000" dirty="0"/>
              <a:t>The house of my father </a:t>
            </a:r>
          </a:p>
          <a:p>
            <a:pPr marL="0" indent="0">
              <a:buNone/>
            </a:pPr>
            <a:r>
              <a:rPr lang="en-US" altLang="en-US" sz="2000" dirty="0"/>
              <a:t>Against wolves, </a:t>
            </a:r>
          </a:p>
          <a:p>
            <a:pPr marL="0" indent="0">
              <a:buNone/>
            </a:pPr>
            <a:r>
              <a:rPr lang="en-US" altLang="en-US" sz="2000" dirty="0"/>
              <a:t>Against draught, </a:t>
            </a:r>
          </a:p>
          <a:p>
            <a:pPr marL="0" indent="0">
              <a:buNone/>
            </a:pPr>
            <a:r>
              <a:rPr lang="en-US" altLang="en-US" sz="2000" dirty="0"/>
              <a:t>Against usury, </a:t>
            </a:r>
          </a:p>
          <a:p>
            <a:pPr marL="0" indent="0">
              <a:buNone/>
            </a:pPr>
            <a:r>
              <a:rPr lang="en-US" altLang="en-US" sz="2000" dirty="0"/>
              <a:t>Against the law, </a:t>
            </a:r>
          </a:p>
          <a:p>
            <a:pPr marL="0" indent="0">
              <a:buNone/>
            </a:pPr>
            <a:r>
              <a:rPr lang="en-US" altLang="en-US" sz="2000" dirty="0"/>
              <a:t>I shall lose</a:t>
            </a:r>
          </a:p>
          <a:p>
            <a:pPr marL="0" indent="0">
              <a:buNone/>
            </a:pPr>
            <a:r>
              <a:rPr lang="en-US" altLang="en-US" sz="2000" dirty="0"/>
              <a:t> cattle, </a:t>
            </a:r>
          </a:p>
          <a:p>
            <a:pPr marL="0" indent="0">
              <a:buNone/>
            </a:pPr>
            <a:r>
              <a:rPr lang="en-US" altLang="en-US" sz="2000" dirty="0"/>
              <a:t>Orchards, </a:t>
            </a:r>
          </a:p>
          <a:p>
            <a:pPr marL="0" indent="0">
              <a:buNone/>
            </a:pPr>
            <a:r>
              <a:rPr lang="en-US" altLang="en-US" sz="2000" dirty="0"/>
              <a:t>Pine groves;…</a:t>
            </a:r>
          </a:p>
          <a:p>
            <a:pPr marL="0" indent="0">
              <a:buNone/>
            </a:pPr>
            <a:r>
              <a:rPr lang="en-US" altLang="en-US" sz="2000" dirty="0"/>
              <a:t>They will take my weapons, </a:t>
            </a:r>
          </a:p>
          <a:p>
            <a:pPr marL="0" indent="0">
              <a:buNone/>
            </a:pPr>
            <a:r>
              <a:rPr lang="en-US" altLang="en-US" sz="2000" dirty="0"/>
              <a:t>And with my hands I shall defend the house of my father: 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68BA2-3175-7A4A-ABE2-5EB224D36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78" y="2242868"/>
            <a:ext cx="3657600" cy="4223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they will cut off my hands, </a:t>
            </a:r>
          </a:p>
          <a:p>
            <a:pPr marL="0" indent="0">
              <a:buNone/>
            </a:pPr>
            <a:r>
              <a:rPr lang="en-US" altLang="en-US" sz="2000" dirty="0"/>
              <a:t>And with my arms I will defend the house of my father …, </a:t>
            </a:r>
          </a:p>
          <a:p>
            <a:pPr marL="0" indent="0">
              <a:buNone/>
            </a:pPr>
            <a:r>
              <a:rPr lang="en-US" altLang="en-US" sz="2000" dirty="0"/>
              <a:t>and with my soul I shall defend</a:t>
            </a:r>
          </a:p>
          <a:p>
            <a:pPr marL="0" indent="0">
              <a:buNone/>
            </a:pPr>
            <a:r>
              <a:rPr lang="en-US" altLang="en-US" sz="2000" dirty="0"/>
              <a:t>The house of my father.</a:t>
            </a:r>
          </a:p>
          <a:p>
            <a:pPr marL="0" indent="0">
              <a:buNone/>
            </a:pPr>
            <a:r>
              <a:rPr lang="en-US" altLang="en-US" sz="2000" dirty="0"/>
              <a:t>I shall die, </a:t>
            </a:r>
          </a:p>
          <a:p>
            <a:pPr marL="0" indent="0">
              <a:buNone/>
            </a:pPr>
            <a:r>
              <a:rPr lang="en-US" altLang="en-US" sz="2000" dirty="0"/>
              <a:t>My soul will be lost, my descendants will be lost; </a:t>
            </a:r>
          </a:p>
          <a:p>
            <a:pPr marL="0" indent="0">
              <a:buNone/>
            </a:pPr>
            <a:r>
              <a:rPr lang="en-US" altLang="en-US" sz="2000" dirty="0"/>
              <a:t>But the house of my father </a:t>
            </a:r>
          </a:p>
          <a:p>
            <a:pPr marL="0" indent="0">
              <a:buNone/>
            </a:pPr>
            <a:r>
              <a:rPr lang="en-US" altLang="en-US" sz="2000" dirty="0"/>
              <a:t>Will endure </a:t>
            </a:r>
          </a:p>
          <a:p>
            <a:pPr marL="0" indent="0">
              <a:buNone/>
            </a:pPr>
            <a:r>
              <a:rPr lang="en-US" altLang="en-US" sz="2000" dirty="0"/>
              <a:t>On it feet.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232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Ultimatum Game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93" y="532993"/>
            <a:ext cx="5561320" cy="5599154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3500" dirty="0"/>
              <a:t>Two of you will be put into break out rooms and you will have 20 bonus points for the next quiz. </a:t>
            </a:r>
          </a:p>
          <a:p>
            <a:r>
              <a:rPr lang="en-US" sz="3500" dirty="0"/>
              <a:t>The student whose first letter of their name is </a:t>
            </a:r>
            <a:r>
              <a:rPr lang="en-US" sz="3500" dirty="0">
                <a:solidFill>
                  <a:schemeClr val="accent5"/>
                </a:solidFill>
              </a:rPr>
              <a:t>closest</a:t>
            </a:r>
            <a:r>
              <a:rPr lang="en-US" sz="3500" dirty="0"/>
              <a:t> to A gets to decide </a:t>
            </a:r>
            <a:r>
              <a:rPr lang="en-US" sz="3500" dirty="0">
                <a:solidFill>
                  <a:schemeClr val="accent2"/>
                </a:solidFill>
              </a:rPr>
              <a:t>how many points to keep and how many to offer to the other player</a:t>
            </a:r>
            <a:r>
              <a:rPr lang="en-US" sz="3500" dirty="0"/>
              <a:t>. </a:t>
            </a:r>
          </a:p>
          <a:p>
            <a:pPr lvl="1"/>
            <a:r>
              <a:rPr lang="en-US" sz="3100" dirty="0"/>
              <a:t>(If both your names start with the same letter go to the second letter of your name and so on)</a:t>
            </a:r>
          </a:p>
          <a:p>
            <a:r>
              <a:rPr lang="en-US" sz="3500" dirty="0"/>
              <a:t>The second player has the option to simply </a:t>
            </a:r>
            <a:r>
              <a:rPr lang="en-US" sz="3500" dirty="0">
                <a:solidFill>
                  <a:schemeClr val="accent2"/>
                </a:solidFill>
              </a:rPr>
              <a:t>accept the offer</a:t>
            </a:r>
            <a:r>
              <a:rPr lang="en-US" sz="3500" dirty="0"/>
              <a:t>, or </a:t>
            </a:r>
            <a:r>
              <a:rPr lang="en-US" sz="3500" dirty="0">
                <a:solidFill>
                  <a:schemeClr val="accent2"/>
                </a:solidFill>
              </a:rPr>
              <a:t>refuse</a:t>
            </a:r>
            <a:r>
              <a:rPr lang="en-US" sz="3500" dirty="0"/>
              <a:t>, in which case neither will gain any points.</a:t>
            </a:r>
          </a:p>
          <a:p>
            <a:r>
              <a:rPr lang="en-US" sz="3500" dirty="0"/>
              <a:t>Go into your rooms and play and then come back to the main room. </a:t>
            </a:r>
          </a:p>
        </p:txBody>
      </p:sp>
    </p:spTree>
    <p:extLst>
      <p:ext uri="{BB962C8B-B14F-4D97-AF65-F5344CB8AC3E}">
        <p14:creationId xmlns:p14="http://schemas.microsoft.com/office/powerpoint/2010/main" val="173315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What happened?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93" y="1188719"/>
            <a:ext cx="5561320" cy="480446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Why do you think these were the results? </a:t>
            </a:r>
          </a:p>
          <a:p>
            <a:r>
              <a:rPr lang="en-US" sz="3200" dirty="0"/>
              <a:t>What theory do you think explains this? </a:t>
            </a:r>
          </a:p>
        </p:txBody>
      </p:sp>
    </p:spTree>
    <p:extLst>
      <p:ext uri="{BB962C8B-B14F-4D97-AF65-F5344CB8AC3E}">
        <p14:creationId xmlns:p14="http://schemas.microsoft.com/office/powerpoint/2010/main" val="369559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The Ultimatum Game II 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93" y="1188719"/>
            <a:ext cx="5561320" cy="4804465"/>
          </a:xfrm>
        </p:spPr>
        <p:txBody>
          <a:bodyPr anchor="ctr">
            <a:noAutofit/>
          </a:bodyPr>
          <a:lstStyle/>
          <a:p>
            <a:r>
              <a:rPr lang="en-US" sz="3200" dirty="0"/>
              <a:t>The student whose first letter of their name is </a:t>
            </a:r>
            <a:r>
              <a:rPr lang="en-US" sz="3200" dirty="0">
                <a:solidFill>
                  <a:schemeClr val="accent5"/>
                </a:solidFill>
              </a:rPr>
              <a:t>farthest</a:t>
            </a:r>
            <a:r>
              <a:rPr lang="en-US" sz="3200" dirty="0"/>
              <a:t> from A gets to decide </a:t>
            </a:r>
            <a:r>
              <a:rPr lang="en-US" sz="3200" dirty="0">
                <a:solidFill>
                  <a:schemeClr val="accent2"/>
                </a:solidFill>
              </a:rPr>
              <a:t>how to divide the points</a:t>
            </a:r>
            <a:r>
              <a:rPr lang="en-US" sz="3200" dirty="0"/>
              <a:t>. The other player has </a:t>
            </a:r>
            <a:r>
              <a:rPr lang="en-US" sz="3200" dirty="0">
                <a:solidFill>
                  <a:schemeClr val="accent2"/>
                </a:solidFill>
              </a:rPr>
              <a:t>no say at all</a:t>
            </a:r>
            <a:r>
              <a:rPr lang="en-US" sz="3200" dirty="0"/>
              <a:t>.</a:t>
            </a:r>
          </a:p>
          <a:p>
            <a:pPr lvl="1"/>
            <a:r>
              <a:rPr lang="en-US" sz="2800" dirty="0"/>
              <a:t>(If both your names start with the same letter go to the second letter of your name and so on)</a:t>
            </a:r>
          </a:p>
          <a:p>
            <a:r>
              <a:rPr lang="en-US" sz="3200" dirty="0"/>
              <a:t>Go into your rooms and play and then come back to the main room. </a:t>
            </a:r>
          </a:p>
        </p:txBody>
      </p:sp>
    </p:spTree>
    <p:extLst>
      <p:ext uri="{BB962C8B-B14F-4D97-AF65-F5344CB8AC3E}">
        <p14:creationId xmlns:p14="http://schemas.microsoft.com/office/powerpoint/2010/main" val="26199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</a:rPr>
              <a:t>Disadvantages of Simulations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altLang="en-US" sz="2600"/>
              <a:t>Take time away from required curriculum, from other educational choices</a:t>
            </a:r>
          </a:p>
          <a:p>
            <a:r>
              <a:rPr lang="en-US" altLang="en-US" sz="2600"/>
              <a:t>Involve considerable set-up time and effort by educator</a:t>
            </a:r>
          </a:p>
          <a:p>
            <a:r>
              <a:rPr lang="en-US" altLang="en-US" sz="2600"/>
              <a:t>Require cooperation by students</a:t>
            </a:r>
          </a:p>
        </p:txBody>
      </p:sp>
    </p:spTree>
    <p:extLst>
      <p:ext uri="{BB962C8B-B14F-4D97-AF65-F5344CB8AC3E}">
        <p14:creationId xmlns:p14="http://schemas.microsoft.com/office/powerpoint/2010/main" val="3007320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happened?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Were the results different?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93" y="1188719"/>
            <a:ext cx="5561320" cy="480446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How different? </a:t>
            </a:r>
          </a:p>
          <a:p>
            <a:r>
              <a:rPr lang="en-US" sz="3200" dirty="0"/>
              <a:t>Why do you think these were the results? </a:t>
            </a:r>
          </a:p>
          <a:p>
            <a:r>
              <a:rPr lang="en-US" sz="3200" dirty="0"/>
              <a:t>What theory do you think explains this? </a:t>
            </a:r>
          </a:p>
          <a:p>
            <a:r>
              <a:rPr lang="en-US" sz="3200" dirty="0"/>
              <a:t>Do you see the strong power of structure here? </a:t>
            </a:r>
          </a:p>
        </p:txBody>
      </p:sp>
    </p:spTree>
    <p:extLst>
      <p:ext uri="{BB962C8B-B14F-4D97-AF65-F5344CB8AC3E}">
        <p14:creationId xmlns:p14="http://schemas.microsoft.com/office/powerpoint/2010/main" val="2805096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A1501A4B-6A28-491B-A382-1051E7B4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" r="23298" b="62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Appendix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1D369-F6AD-E54D-A1F5-EFBAE0960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Exercises and games that we have not figure out how to do online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8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altLang="en-US"/>
              <a:t>Game 1: Bowling for Extra Credit</a:t>
            </a:r>
            <a:endParaRPr lang="en-US" alt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176" name="Content Placeholder 2">
            <a:extLst>
              <a:ext uri="{FF2B5EF4-FFF2-40B4-BE49-F238E27FC236}">
                <a16:creationId xmlns:a16="http://schemas.microsoft.com/office/drawing/2014/main" id="{69C99AB2-7D44-46BB-96E2-E34E38DBD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30136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891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7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10 extra credit points </a:t>
            </a:r>
          </a:p>
        </p:txBody>
      </p:sp>
      <p:sp>
        <p:nvSpPr>
          <p:cNvPr id="8202" name="Arc 7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altLang="en-US" dirty="0"/>
              <a:t>If you can get the ball into the cardboard box, you will get 10 extra credit points </a:t>
            </a:r>
          </a:p>
          <a:p>
            <a:r>
              <a:rPr lang="en-US" altLang="en-US" dirty="0"/>
              <a:t>You will pitch from where you are standing now</a:t>
            </a:r>
          </a:p>
          <a:p>
            <a:pPr lvl="1"/>
            <a:r>
              <a:rPr lang="en-US" altLang="en-US" dirty="0"/>
              <a:t>Team 1 pitch</a:t>
            </a:r>
          </a:p>
          <a:p>
            <a:pPr lvl="1"/>
            <a:r>
              <a:rPr lang="en-US" altLang="en-US" dirty="0"/>
              <a:t>Team 2 pitch</a:t>
            </a:r>
          </a:p>
          <a:p>
            <a:pPr lvl="1"/>
            <a:r>
              <a:rPr lang="en-US" altLang="en-US" dirty="0"/>
              <a:t>Team 3 pitch</a:t>
            </a:r>
          </a:p>
        </p:txBody>
      </p:sp>
    </p:spTree>
    <p:extLst>
      <p:ext uri="{BB962C8B-B14F-4D97-AF65-F5344CB8AC3E}">
        <p14:creationId xmlns:p14="http://schemas.microsoft.com/office/powerpoint/2010/main" val="1472041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Discussion 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altLang="en-US"/>
              <a:t>What are the results? </a:t>
            </a:r>
          </a:p>
          <a:p>
            <a:r>
              <a:rPr lang="en-US" altLang="en-US"/>
              <a:t>Is this fair? </a:t>
            </a:r>
          </a:p>
          <a:p>
            <a:r>
              <a:rPr lang="en-US" altLang="en-US"/>
              <a:t>Which theories of politics could this be used to discuss or explain?  </a:t>
            </a:r>
          </a:p>
          <a:p>
            <a:r>
              <a:rPr lang="en-US" altLang="en-US"/>
              <a:t>Why?   </a:t>
            </a:r>
          </a:p>
        </p:txBody>
      </p:sp>
    </p:spTree>
    <p:extLst>
      <p:ext uri="{BB962C8B-B14F-4D97-AF65-F5344CB8AC3E}">
        <p14:creationId xmlns:p14="http://schemas.microsoft.com/office/powerpoint/2010/main" val="3361031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Football Addendum: Where would you put your money? 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Football game</a:t>
            </a:r>
          </a:p>
          <a:p>
            <a:pPr lvl="1"/>
            <a:r>
              <a:rPr lang="en-US" altLang="en-US" dirty="0"/>
              <a:t>Six seconds left</a:t>
            </a:r>
          </a:p>
          <a:p>
            <a:pPr lvl="1"/>
            <a:r>
              <a:rPr lang="en-US" altLang="en-US" dirty="0"/>
              <a:t>Team with the ball is losing and on the 48-yard line</a:t>
            </a:r>
          </a:p>
          <a:p>
            <a:r>
              <a:rPr lang="en-US" altLang="en-US" dirty="0"/>
              <a:t>Who would you bet on? </a:t>
            </a:r>
          </a:p>
          <a:p>
            <a:pPr lvl="1"/>
            <a:r>
              <a:rPr lang="en-US" altLang="en-US" dirty="0"/>
              <a:t>At what odds? 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33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Caveat to the power of structure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altLang="en-US"/>
              <a:t>November 23, 1984: Doug Flutie's "Hail Mary" finds Gerard Phelan to give BC a huge 47-45 win over Miami. </a:t>
            </a:r>
          </a:p>
          <a:p>
            <a:r>
              <a:rPr lang="en-US" altLang="en-US">
                <a:hlinkClick r:id="rId3"/>
              </a:rPr>
              <a:t>http://www.youtube.com/watch?v=q3ykWbu2Gl0</a:t>
            </a:r>
            <a:endParaRPr lang="en-US" altLang="en-US"/>
          </a:p>
          <a:p>
            <a:endParaRPr lang="en-US" alt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3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altLang="en-US" sz="3800">
                <a:solidFill>
                  <a:srgbClr val="FFFFFF"/>
                </a:solidFill>
              </a:rPr>
              <a:t>How Do Simulations Teach?</a:t>
            </a:r>
          </a:p>
        </p:txBody>
      </p:sp>
      <p:sp>
        <p:nvSpPr>
          <p:cNvPr id="40966" name="Rectangle 13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altLang="en-US" sz="2600"/>
              <a:t>Simulation-related preparation </a:t>
            </a:r>
          </a:p>
          <a:p>
            <a:r>
              <a:rPr lang="en-US" altLang="en-US" sz="2600"/>
              <a:t>Participating in the simulation</a:t>
            </a:r>
          </a:p>
          <a:p>
            <a:r>
              <a:rPr lang="en-US" altLang="en-US" sz="2600"/>
              <a:t>Stopping the action to reflect at points in the simulation</a:t>
            </a:r>
          </a:p>
          <a:p>
            <a:r>
              <a:rPr lang="en-US" altLang="en-US" sz="2600"/>
              <a:t>Oral debriefing</a:t>
            </a:r>
          </a:p>
          <a:p>
            <a:r>
              <a:rPr lang="en-US" altLang="en-US" sz="2600"/>
              <a:t>Written debriefing</a:t>
            </a:r>
          </a:p>
          <a:p>
            <a:r>
              <a:rPr lang="en-US" altLang="en-US" sz="2600"/>
              <a:t>Cases to be referenced in exams</a:t>
            </a:r>
          </a:p>
        </p:txBody>
      </p:sp>
    </p:spTree>
    <p:extLst>
      <p:ext uri="{BB962C8B-B14F-4D97-AF65-F5344CB8AC3E}">
        <p14:creationId xmlns:p14="http://schemas.microsoft.com/office/powerpoint/2010/main" val="3976448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altLang="en-US" sz="3800">
                <a:solidFill>
                  <a:srgbClr val="FFFFFF"/>
                </a:solidFill>
              </a:rPr>
              <a:t>Simulation Outcomes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altLang="en-US" sz="2600"/>
              <a:t>Increased understanding of issues and their complexity</a:t>
            </a:r>
          </a:p>
          <a:p>
            <a:r>
              <a:rPr lang="en-US" altLang="en-US" sz="2600"/>
              <a:t>Greater appreciation for connections among issues</a:t>
            </a:r>
          </a:p>
          <a:p>
            <a:r>
              <a:rPr lang="en-US" altLang="en-US" sz="2600"/>
              <a:t>More realistic view of the workings of the system</a:t>
            </a:r>
          </a:p>
          <a:p>
            <a:r>
              <a:rPr lang="en-US" altLang="en-US" sz="2600"/>
              <a:t>Improved comprehension of the negotiation process</a:t>
            </a:r>
          </a:p>
          <a:p>
            <a:r>
              <a:rPr lang="en-US" altLang="en-US" sz="2600"/>
              <a:t>Greater sensitivity to cultural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3030169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The bottom line: students get to be lab rats in their own experiments.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3562" b="4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A picture containing room&#10;&#10;Description automatically generat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r="27881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7048586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dirty="0"/>
              <a:t>Two Volunteers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1F3A5-A9FD-C44D-A0CC-F71BB099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9" name="Picture 16388">
            <a:extLst>
              <a:ext uri="{FF2B5EF4-FFF2-40B4-BE49-F238E27FC236}">
                <a16:creationId xmlns:a16="http://schemas.microsoft.com/office/drawing/2014/main" id="{527B775D-FDEE-4DD3-8503-F10C5260B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8" r="2037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  <a:defRPr/>
            </a:pPr>
            <a:fld id="{393CA1CB-F915-46D9-BBB3-C4314EFC8836}" type="slidenum">
              <a:rPr lang="en-US" alt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9</a:t>
            </a:fld>
            <a:endParaRPr lang="en-US" alt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377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4E61F5AF12B48AD6DAC5CA7E627E2" ma:contentTypeVersion="15" ma:contentTypeDescription="Create a new document." ma:contentTypeScope="" ma:versionID="75ff59c0c3b84a20e647523d84b8c5fa">
  <xsd:schema xmlns:xsd="http://www.w3.org/2001/XMLSchema" xmlns:xs="http://www.w3.org/2001/XMLSchema" xmlns:p="http://schemas.microsoft.com/office/2006/metadata/properties" xmlns:ns3="c48d25bd-5b96-42d3-8df6-8e69dca769bc" xmlns:ns4="bd10df29-d2cf-49c4-90b7-15cc31ff4418" targetNamespace="http://schemas.microsoft.com/office/2006/metadata/properties" ma:root="true" ma:fieldsID="bc22ae9393ab387716bc6f4f91578110" ns3:_="" ns4:_="">
    <xsd:import namespace="c48d25bd-5b96-42d3-8df6-8e69dca769bc"/>
    <xsd:import namespace="bd10df29-d2cf-49c4-90b7-15cc31ff44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d25bd-5b96-42d3-8df6-8e69dca769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0df29-d2cf-49c4-90b7-15cc31ff4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C9CA1D-BD68-4AC7-A100-AB3749EAA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8d25bd-5b96-42d3-8df6-8e69dca769bc"/>
    <ds:schemaRef ds:uri="bd10df29-d2cf-49c4-90b7-15cc31ff44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FE53B-272F-4ADA-8DA5-E7848F49A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B8040E-4954-4AA4-981E-5380FE329409}">
  <ds:schemaRefs>
    <ds:schemaRef ds:uri="http://purl.org/dc/terms/"/>
    <ds:schemaRef ds:uri="bd10df29-d2cf-49c4-90b7-15cc31ff4418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c48d25bd-5b96-42d3-8df6-8e69dca769b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1959</Words>
  <Application>Microsoft Office PowerPoint</Application>
  <PresentationFormat>Widescreen</PresentationFormat>
  <Paragraphs>252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MS PGothic</vt:lpstr>
      <vt:lpstr>游ゴシック</vt:lpstr>
      <vt:lpstr>Arial</vt:lpstr>
      <vt:lpstr>Calibri</vt:lpstr>
      <vt:lpstr>Calibri Light</vt:lpstr>
      <vt:lpstr>Office Theme</vt:lpstr>
      <vt:lpstr>TLC Workshop Playing Games to Teach Comparative Politics 2020</vt:lpstr>
      <vt:lpstr>Before We Start</vt:lpstr>
      <vt:lpstr>Introduction </vt:lpstr>
      <vt:lpstr>Why Use Simulations?</vt:lpstr>
      <vt:lpstr>Disadvantages of Simulations</vt:lpstr>
      <vt:lpstr>How Do Simulations Teach?</vt:lpstr>
      <vt:lpstr>Simulation Outcomes</vt:lpstr>
      <vt:lpstr>The bottom line: students get to be lab rats in their own experiments. </vt:lpstr>
      <vt:lpstr>Two Volunteers </vt:lpstr>
      <vt:lpstr>Prisoner’s Dilemma I</vt:lpstr>
      <vt:lpstr>Prisoner’s Dilemma II</vt:lpstr>
      <vt:lpstr>Prisoner’s Dilemma III</vt:lpstr>
      <vt:lpstr>Prisoner’s Dilemma IV</vt:lpstr>
      <vt:lpstr>Prisoner’s Dilemma V</vt:lpstr>
      <vt:lpstr>Prisoner’s Dilemma VI </vt:lpstr>
      <vt:lpstr>The two volunteers can message us what they wrote </vt:lpstr>
      <vt:lpstr>Break Out Rooms</vt:lpstr>
      <vt:lpstr>Poll — What did you choose?</vt:lpstr>
      <vt:lpstr>Now we are sending you back to a room </vt:lpstr>
      <vt:lpstr>How did it go? </vt:lpstr>
      <vt:lpstr>Now we are sending you back to a room </vt:lpstr>
      <vt:lpstr>How did it go? </vt:lpstr>
      <vt:lpstr>Prisoner’s Dilemma in a Group</vt:lpstr>
      <vt:lpstr>Please do the poll now</vt:lpstr>
      <vt:lpstr>Lessons from Strategic Interaction </vt:lpstr>
      <vt:lpstr>The Box</vt:lpstr>
      <vt:lpstr>For One Million Dollars, guaranteed anonymity and free of punishment …</vt:lpstr>
      <vt:lpstr>So what did you choose?</vt:lpstr>
      <vt:lpstr>For One Million Dollars,  guaranteed anonymity and free of punishment …</vt:lpstr>
      <vt:lpstr>So what did you choose?</vt:lpstr>
      <vt:lpstr>For One Million Dollars, guaranteed anonymity and free of punishment …</vt:lpstr>
      <vt:lpstr>So what did you choose?</vt:lpstr>
      <vt:lpstr>For One Million Dollars, guaranteed anonymity and free of punishment …</vt:lpstr>
      <vt:lpstr>So what did you choose?</vt:lpstr>
      <vt:lpstr>What if you got  a 100 million dollars, would you kill the baby? </vt:lpstr>
      <vt:lpstr>So what did you choose?</vt:lpstr>
      <vt:lpstr>What theory explains these results? </vt:lpstr>
      <vt:lpstr>Do you see how culture can be strongly applied here?</vt:lpstr>
      <vt:lpstr>Identity Exercise  </vt:lpstr>
      <vt:lpstr>Identity Exercise  Write down five key identifiers for yourself that you share with others  </vt:lpstr>
      <vt:lpstr>If you are comfortable please tell us what category of identities  you chose </vt:lpstr>
      <vt:lpstr>Why these identities? </vt:lpstr>
      <vt:lpstr>Fundamental Identities</vt:lpstr>
      <vt:lpstr>The identity exercise has been used in </vt:lpstr>
      <vt:lpstr>Incentives for Ethnic Mobilization  </vt:lpstr>
      <vt:lpstr>My Father’s House — Gabriel Aresti (Basque)</vt:lpstr>
      <vt:lpstr>The Ultimatum Game </vt:lpstr>
      <vt:lpstr>What happened? </vt:lpstr>
      <vt:lpstr>The Ultimatum Game II  </vt:lpstr>
      <vt:lpstr>What happened? Were the results different? </vt:lpstr>
      <vt:lpstr>Appendix </vt:lpstr>
      <vt:lpstr>Game 1: Bowling for Extra Credit</vt:lpstr>
      <vt:lpstr>10 extra credit points </vt:lpstr>
      <vt:lpstr>Discussion </vt:lpstr>
      <vt:lpstr>Football Addendum: Where would you put your money?  </vt:lpstr>
      <vt:lpstr>Caveat to the power of structure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TLC Workshop Playing Games to Teach Comparative Politics 2020</dc:title>
  <dc:creator>Joseph W. Roberts, Ph.D.</dc:creator>
  <cp:lastModifiedBy>Asal, Victor</cp:lastModifiedBy>
  <cp:revision>5</cp:revision>
  <dcterms:created xsi:type="dcterms:W3CDTF">2020-08-13T13:31:47Z</dcterms:created>
  <dcterms:modified xsi:type="dcterms:W3CDTF">2020-08-13T15:18:58Z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0x0101006F14E61F5AF12B48AD6DAC5CA7E627E2</vt:lpwstr>
  </property>
</Properties>
</file>