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10" r:id="rId5"/>
    <p:sldMasterId id="2147483722" r:id="rId6"/>
    <p:sldMasterId id="2147483734" r:id="rId7"/>
    <p:sldMasterId id="2147483746" r:id="rId8"/>
    <p:sldMasterId id="2147483758" r:id="rId9"/>
    <p:sldMasterId id="2147483782" r:id="rId10"/>
    <p:sldMasterId id="2147483794" r:id="rId11"/>
  </p:sldMasterIdLst>
  <p:notesMasterIdLst>
    <p:notesMasterId r:id="rId48"/>
  </p:notesMasterIdLst>
  <p:sldIdLst>
    <p:sldId id="256" r:id="rId12"/>
    <p:sldId id="257" r:id="rId13"/>
    <p:sldId id="258" r:id="rId14"/>
    <p:sldId id="260" r:id="rId15"/>
    <p:sldId id="259" r:id="rId16"/>
    <p:sldId id="294" r:id="rId17"/>
    <p:sldId id="261" r:id="rId18"/>
    <p:sldId id="262" r:id="rId19"/>
    <p:sldId id="295" r:id="rId20"/>
    <p:sldId id="283" r:id="rId21"/>
    <p:sldId id="263" r:id="rId22"/>
    <p:sldId id="284" r:id="rId23"/>
    <p:sldId id="285" r:id="rId24"/>
    <p:sldId id="266" r:id="rId25"/>
    <p:sldId id="265" r:id="rId26"/>
    <p:sldId id="267" r:id="rId27"/>
    <p:sldId id="268" r:id="rId28"/>
    <p:sldId id="269" r:id="rId29"/>
    <p:sldId id="286" r:id="rId30"/>
    <p:sldId id="289" r:id="rId31"/>
    <p:sldId id="290" r:id="rId32"/>
    <p:sldId id="270" r:id="rId33"/>
    <p:sldId id="271" r:id="rId34"/>
    <p:sldId id="272" r:id="rId35"/>
    <p:sldId id="273" r:id="rId36"/>
    <p:sldId id="287" r:id="rId37"/>
    <p:sldId id="274" r:id="rId38"/>
    <p:sldId id="275" r:id="rId39"/>
    <p:sldId id="282" r:id="rId40"/>
    <p:sldId id="292" r:id="rId41"/>
    <p:sldId id="293" r:id="rId42"/>
    <p:sldId id="276" r:id="rId43"/>
    <p:sldId id="288" r:id="rId44"/>
    <p:sldId id="291" r:id="rId45"/>
    <p:sldId id="277" r:id="rId46"/>
    <p:sldId id="27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202748-42CE-4309-813A-EB84B67E5222}" v="10" dt="2022-09-07T18:50:00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outlineViewPr>
    <p:cViewPr>
      <p:scale>
        <a:sx n="33" d="100"/>
        <a:sy n="33" d="100"/>
      </p:scale>
      <p:origin x="0" y="-191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196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ter, Debra L." userId="5ea7df52-b03c-471e-b662-de0b1b3d524f" providerId="ADAL" clId="{57202748-42CE-4309-813A-EB84B67E5222}"/>
    <pc:docChg chg="custSel addSld delSld modSld modMainMaster">
      <pc:chgData name="Leiter, Debra L." userId="5ea7df52-b03c-471e-b662-de0b1b3d524f" providerId="ADAL" clId="{57202748-42CE-4309-813A-EB84B67E5222}" dt="2022-09-07T18:50:27.944" v="62" actId="207"/>
      <pc:docMkLst>
        <pc:docMk/>
      </pc:docMkLst>
      <pc:sldChg chg="modSp mod">
        <pc:chgData name="Leiter, Debra L." userId="5ea7df52-b03c-471e-b662-de0b1b3d524f" providerId="ADAL" clId="{57202748-42CE-4309-813A-EB84B67E5222}" dt="2022-09-07T18:50:27.944" v="62" actId="207"/>
        <pc:sldMkLst>
          <pc:docMk/>
          <pc:sldMk cId="2747121356" sldId="256"/>
        </pc:sldMkLst>
        <pc:spChg chg="mod">
          <ac:chgData name="Leiter, Debra L." userId="5ea7df52-b03c-471e-b662-de0b1b3d524f" providerId="ADAL" clId="{57202748-42CE-4309-813A-EB84B67E5222}" dt="2022-09-07T18:50:27.944" v="62" actId="207"/>
          <ac:spMkLst>
            <pc:docMk/>
            <pc:sldMk cId="2747121356" sldId="256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2747121356" sldId="256"/>
            <ac:spMk id="3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1463986476" sldId="257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463986476" sldId="257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463986476" sldId="257"/>
            <ac:spMk id="3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3897551126" sldId="258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3897551126" sldId="258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48:06.576" v="28" actId="27636"/>
          <ac:spMkLst>
            <pc:docMk/>
            <pc:sldMk cId="3897551126" sldId="258"/>
            <ac:spMk id="3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1392201405" sldId="259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392201405" sldId="259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392201405" sldId="259"/>
            <ac:spMk id="3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3573126193" sldId="260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3573126193" sldId="260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3573126193" sldId="260"/>
            <ac:spMk id="3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1775209206" sldId="261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775209206" sldId="261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775209206" sldId="261"/>
            <ac:spMk id="3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1441585571" sldId="262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441585571" sldId="262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441585571" sldId="262"/>
            <ac:spMk id="3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1247167861" sldId="263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247167861" sldId="263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247167861" sldId="263"/>
            <ac:spMk id="3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696346685" sldId="265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696346685" sldId="265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696346685" sldId="265"/>
            <ac:spMk id="3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904430562" sldId="266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904430562" sldId="266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904430562" sldId="266"/>
            <ac:spMk id="3" creationId="{00000000-0000-0000-0000-000000000000}"/>
          </ac:spMkLst>
        </pc:spChg>
      </pc:sldChg>
      <pc:sldChg chg="modSp">
        <pc:chgData name="Leiter, Debra L." userId="5ea7df52-b03c-471e-b662-de0b1b3d524f" providerId="ADAL" clId="{57202748-42CE-4309-813A-EB84B67E5222}" dt="2022-09-07T18:50:00.658" v="61"/>
        <pc:sldMkLst>
          <pc:docMk/>
          <pc:sldMk cId="1922509977" sldId="267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922509977" sldId="267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922509977" sldId="267"/>
            <ac:spMk id="3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1454358087" sldId="268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454358087" sldId="268"/>
            <ac:spMk id="2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664553006" sldId="269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664553006" sldId="269"/>
            <ac:spMk id="2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410593795" sldId="270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410593795" sldId="270"/>
            <ac:spMk id="2" creationId="{00000000-0000-0000-0000-000000000000}"/>
          </ac:spMkLst>
        </pc:spChg>
        <pc:picChg chg="mod">
          <ac:chgData name="Leiter, Debra L." userId="5ea7df52-b03c-471e-b662-de0b1b3d524f" providerId="ADAL" clId="{57202748-42CE-4309-813A-EB84B67E5222}" dt="2022-09-07T18:50:00.658" v="61"/>
          <ac:picMkLst>
            <pc:docMk/>
            <pc:sldMk cId="410593795" sldId="270"/>
            <ac:picMk id="4" creationId="{00000000-0000-0000-0000-000000000000}"/>
          </ac:picMkLst>
        </pc:picChg>
      </pc:sldChg>
      <pc:sldChg chg="modSp">
        <pc:chgData name="Leiter, Debra L." userId="5ea7df52-b03c-471e-b662-de0b1b3d524f" providerId="ADAL" clId="{57202748-42CE-4309-813A-EB84B67E5222}" dt="2022-09-07T18:50:00.658" v="61"/>
        <pc:sldMkLst>
          <pc:docMk/>
          <pc:sldMk cId="396283103" sldId="271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396283103" sldId="271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396283103" sldId="271"/>
            <ac:spMk id="3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992782819" sldId="272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992782819" sldId="272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992782819" sldId="272"/>
            <ac:spMk id="3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1769593122" sldId="273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769593122" sldId="273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769593122" sldId="273"/>
            <ac:spMk id="3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115522279" sldId="274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15522279" sldId="274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15522279" sldId="274"/>
            <ac:spMk id="3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3627938837" sldId="275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3627938837" sldId="275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3627938837" sldId="275"/>
            <ac:spMk id="3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702981562" sldId="276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702981562" sldId="276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702981562" sldId="276"/>
            <ac:spMk id="3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583475257" sldId="277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583475257" sldId="277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583475257" sldId="277"/>
            <ac:spMk id="3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1638766972" sldId="279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638766972" sldId="279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638766972" sldId="279"/>
            <ac:spMk id="3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2342296490" sldId="282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2342296490" sldId="282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2342296490" sldId="282"/>
            <ac:spMk id="3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213848201" sldId="283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213848201" sldId="283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213848201" sldId="283"/>
            <ac:spMk id="3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312823842" sldId="284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312823842" sldId="284"/>
            <ac:spMk id="2" creationId="{00000000-0000-0000-0000-000000000000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312823842" sldId="284"/>
            <ac:spMk id="3" creationId="{00000000-0000-0000-0000-000000000000}"/>
          </ac:spMkLst>
        </pc:spChg>
      </pc:sldChg>
      <pc:sldChg chg="modSp">
        <pc:chgData name="Leiter, Debra L." userId="5ea7df52-b03c-471e-b662-de0b1b3d524f" providerId="ADAL" clId="{57202748-42CE-4309-813A-EB84B67E5222}" dt="2022-09-07T18:50:00.658" v="61"/>
        <pc:sldMkLst>
          <pc:docMk/>
          <pc:sldMk cId="2198724553" sldId="285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2198724553" sldId="285"/>
            <ac:spMk id="2" creationId="{00000000-0000-0000-0000-000000000000}"/>
          </ac:spMkLst>
        </pc:spChg>
      </pc:sldChg>
      <pc:sldChg chg="modSp">
        <pc:chgData name="Leiter, Debra L." userId="5ea7df52-b03c-471e-b662-de0b1b3d524f" providerId="ADAL" clId="{57202748-42CE-4309-813A-EB84B67E5222}" dt="2022-09-07T18:50:00.658" v="61"/>
        <pc:sldMkLst>
          <pc:docMk/>
          <pc:sldMk cId="3150298535" sldId="286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3150298535" sldId="286"/>
            <ac:spMk id="2" creationId="{00000000-0000-0000-0000-000000000000}"/>
          </ac:spMkLst>
        </pc:spChg>
      </pc:sldChg>
      <pc:sldChg chg="modSp">
        <pc:chgData name="Leiter, Debra L." userId="5ea7df52-b03c-471e-b662-de0b1b3d524f" providerId="ADAL" clId="{57202748-42CE-4309-813A-EB84B67E5222}" dt="2022-09-07T18:50:00.658" v="61"/>
        <pc:sldMkLst>
          <pc:docMk/>
          <pc:sldMk cId="331446741" sldId="287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331446741" sldId="287"/>
            <ac:spMk id="2" creationId="{00000000-0000-0000-0000-000000000000}"/>
          </ac:spMkLst>
        </pc:spChg>
      </pc:sldChg>
      <pc:sldChg chg="modSp">
        <pc:chgData name="Leiter, Debra L." userId="5ea7df52-b03c-471e-b662-de0b1b3d524f" providerId="ADAL" clId="{57202748-42CE-4309-813A-EB84B67E5222}" dt="2022-09-07T18:50:00.658" v="61"/>
        <pc:sldMkLst>
          <pc:docMk/>
          <pc:sldMk cId="804229229" sldId="288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804229229" sldId="288"/>
            <ac:spMk id="2" creationId="{00000000-0000-0000-0000-000000000000}"/>
          </ac:spMkLst>
        </pc:spChg>
      </pc:sldChg>
      <pc:sldChg chg="modSp">
        <pc:chgData name="Leiter, Debra L." userId="5ea7df52-b03c-471e-b662-de0b1b3d524f" providerId="ADAL" clId="{57202748-42CE-4309-813A-EB84B67E5222}" dt="2022-09-07T18:50:00.658" v="61"/>
        <pc:sldMkLst>
          <pc:docMk/>
          <pc:sldMk cId="3928383335" sldId="289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3928383335" sldId="289"/>
            <ac:spMk id="2" creationId="{00000000-0000-0000-0000-000000000000}"/>
          </ac:spMkLst>
        </pc:spChg>
        <pc:picChg chg="mod">
          <ac:chgData name="Leiter, Debra L." userId="5ea7df52-b03c-471e-b662-de0b1b3d524f" providerId="ADAL" clId="{57202748-42CE-4309-813A-EB84B67E5222}" dt="2022-09-07T18:50:00.658" v="61"/>
          <ac:picMkLst>
            <pc:docMk/>
            <pc:sldMk cId="3928383335" sldId="289"/>
            <ac:picMk id="1026" creationId="{00000000-0000-0000-0000-000000000000}"/>
          </ac:picMkLst>
        </pc:picChg>
      </pc:sldChg>
      <pc:sldChg chg="modSp">
        <pc:chgData name="Leiter, Debra L." userId="5ea7df52-b03c-471e-b662-de0b1b3d524f" providerId="ADAL" clId="{57202748-42CE-4309-813A-EB84B67E5222}" dt="2022-09-07T18:50:00.658" v="61"/>
        <pc:sldMkLst>
          <pc:docMk/>
          <pc:sldMk cId="1738348011" sldId="290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738348011" sldId="290"/>
            <ac:spMk id="2" creationId="{00000000-0000-0000-0000-000000000000}"/>
          </ac:spMkLst>
        </pc:spChg>
        <pc:picChg chg="mod">
          <ac:chgData name="Leiter, Debra L." userId="5ea7df52-b03c-471e-b662-de0b1b3d524f" providerId="ADAL" clId="{57202748-42CE-4309-813A-EB84B67E5222}" dt="2022-09-07T18:50:00.658" v="61"/>
          <ac:picMkLst>
            <pc:docMk/>
            <pc:sldMk cId="1738348011" sldId="290"/>
            <ac:picMk id="2050" creationId="{00000000-0000-0000-0000-000000000000}"/>
          </ac:picMkLst>
        </pc:pic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3562494835" sldId="291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3562494835" sldId="291"/>
            <ac:spMk id="2" creationId="{00000000-0000-0000-0000-00000000000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1086187564" sldId="292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086187564" sldId="292"/>
            <ac:spMk id="2" creationId="{9C3574BC-B5B6-4744-AE50-61E4BDEA8A7E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1086187564" sldId="292"/>
            <ac:spMk id="3" creationId="{571173BF-31CB-4D6D-A0B2-15A317A56DA2}"/>
          </ac:spMkLst>
        </pc:spChg>
      </pc:sldChg>
      <pc:sldChg chg="modSp">
        <pc:chgData name="Leiter, Debra L." userId="5ea7df52-b03c-471e-b662-de0b1b3d524f" providerId="ADAL" clId="{57202748-42CE-4309-813A-EB84B67E5222}" dt="2022-09-07T18:50:00.658" v="61"/>
        <pc:sldMkLst>
          <pc:docMk/>
          <pc:sldMk cId="3027338118" sldId="293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3027338118" sldId="293"/>
            <ac:spMk id="2" creationId="{52C6B159-F286-481E-B091-94C8119F4BD0}"/>
          </ac:spMkLst>
        </pc:spChg>
      </pc:sldChg>
      <pc:sldChg chg="modSp mod">
        <pc:chgData name="Leiter, Debra L." userId="5ea7df52-b03c-471e-b662-de0b1b3d524f" providerId="ADAL" clId="{57202748-42CE-4309-813A-EB84B67E5222}" dt="2022-09-07T18:50:00.658" v="61"/>
        <pc:sldMkLst>
          <pc:docMk/>
          <pc:sldMk cId="2032756246" sldId="294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2032756246" sldId="294"/>
            <ac:spMk id="2" creationId="{A6C74227-E400-42DE-9EDA-6158CCF6E124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2032756246" sldId="294"/>
            <ac:spMk id="3" creationId="{65C6A14A-E77C-4485-9589-19E72D5555FE}"/>
          </ac:spMkLst>
        </pc:spChg>
      </pc:sldChg>
      <pc:sldChg chg="modSp">
        <pc:chgData name="Leiter, Debra L." userId="5ea7df52-b03c-471e-b662-de0b1b3d524f" providerId="ADAL" clId="{57202748-42CE-4309-813A-EB84B67E5222}" dt="2022-09-07T18:50:00.658" v="61"/>
        <pc:sldMkLst>
          <pc:docMk/>
          <pc:sldMk cId="520978411" sldId="295"/>
        </pc:sldMkLst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520978411" sldId="295"/>
            <ac:spMk id="2" creationId="{40E4D202-8A53-435B-855B-16485A57E129}"/>
          </ac:spMkLst>
        </pc:spChg>
        <pc:spChg chg="mod">
          <ac:chgData name="Leiter, Debra L." userId="5ea7df52-b03c-471e-b662-de0b1b3d524f" providerId="ADAL" clId="{57202748-42CE-4309-813A-EB84B67E5222}" dt="2022-09-07T18:50:00.658" v="61"/>
          <ac:spMkLst>
            <pc:docMk/>
            <pc:sldMk cId="520978411" sldId="295"/>
            <ac:spMk id="3" creationId="{02BCB373-38D6-4CE9-AE5F-11A37F0984A6}"/>
          </ac:spMkLst>
        </pc:spChg>
      </pc:sldChg>
      <pc:sldChg chg="new del">
        <pc:chgData name="Leiter, Debra L." userId="5ea7df52-b03c-471e-b662-de0b1b3d524f" providerId="ADAL" clId="{57202748-42CE-4309-813A-EB84B67E5222}" dt="2022-09-07T18:48:56.158" v="46" actId="47"/>
        <pc:sldMkLst>
          <pc:docMk/>
          <pc:sldMk cId="3569182179" sldId="296"/>
        </pc:sldMkLst>
      </pc:sldChg>
      <pc:sldMasterChg chg="modAnim modSldLayout">
        <pc:chgData name="Leiter, Debra L." userId="5ea7df52-b03c-471e-b662-de0b1b3d524f" providerId="ADAL" clId="{57202748-42CE-4309-813A-EB84B67E5222}" dt="2022-09-07T18:48:06.263" v="0"/>
        <pc:sldMasterMkLst>
          <pc:docMk/>
          <pc:sldMasterMk cId="3981232728" sldId="2147483672"/>
        </pc:sldMasterMkLst>
        <pc:sldLayoutChg chg="modAnim">
          <pc:chgData name="Leiter, Debra L." userId="5ea7df52-b03c-471e-b662-de0b1b3d524f" providerId="ADAL" clId="{57202748-42CE-4309-813A-EB84B67E5222}" dt="2022-09-07T18:48:06.263" v="0"/>
          <pc:sldLayoutMkLst>
            <pc:docMk/>
            <pc:sldMasterMk cId="3981232728" sldId="2147483672"/>
            <pc:sldLayoutMk cId="2385815086" sldId="2147483673"/>
          </pc:sldLayoutMkLst>
        </pc:sldLayoutChg>
      </pc:sldMasterChg>
      <pc:sldMasterChg chg="modAnim modSldLayout">
        <pc:chgData name="Leiter, Debra L." userId="5ea7df52-b03c-471e-b662-de0b1b3d524f" providerId="ADAL" clId="{57202748-42CE-4309-813A-EB84B67E5222}" dt="2022-09-07T18:48:21.996" v="32"/>
        <pc:sldMasterMkLst>
          <pc:docMk/>
          <pc:sldMasterMk cId="3090737035" sldId="2147483698"/>
        </pc:sldMasterMkLst>
        <pc:sldLayoutChg chg="modAnim">
          <pc:chgData name="Leiter, Debra L." userId="5ea7df52-b03c-471e-b662-de0b1b3d524f" providerId="ADAL" clId="{57202748-42CE-4309-813A-EB84B67E5222}" dt="2022-09-07T18:48:21.996" v="32"/>
          <pc:sldLayoutMkLst>
            <pc:docMk/>
            <pc:sldMasterMk cId="3090737035" sldId="2147483698"/>
            <pc:sldLayoutMk cId="552401144" sldId="2147483699"/>
          </pc:sldLayoutMkLst>
        </pc:sldLayoutChg>
      </pc:sldMasterChg>
      <pc:sldMasterChg chg="modAnim modSldLayout">
        <pc:chgData name="Leiter, Debra L." userId="5ea7df52-b03c-471e-b662-de0b1b3d524f" providerId="ADAL" clId="{57202748-42CE-4309-813A-EB84B67E5222}" dt="2022-09-07T18:48:30.969" v="43"/>
        <pc:sldMasterMkLst>
          <pc:docMk/>
          <pc:sldMasterMk cId="2293630599" sldId="2147483722"/>
        </pc:sldMasterMkLst>
        <pc:sldLayoutChg chg="modAnim">
          <pc:chgData name="Leiter, Debra L." userId="5ea7df52-b03c-471e-b662-de0b1b3d524f" providerId="ADAL" clId="{57202748-42CE-4309-813A-EB84B67E5222}" dt="2022-09-07T18:48:30.969" v="43"/>
          <pc:sldLayoutMkLst>
            <pc:docMk/>
            <pc:sldMasterMk cId="2293630599" sldId="2147483722"/>
            <pc:sldLayoutMk cId="2846683408" sldId="2147483723"/>
          </pc:sldLayoutMkLst>
        </pc:sldLayoutChg>
      </pc:sldMasterChg>
      <pc:sldMasterChg chg="modAnim modSldLayout">
        <pc:chgData name="Leiter, Debra L." userId="5ea7df52-b03c-471e-b662-de0b1b3d524f" providerId="ADAL" clId="{57202748-42CE-4309-813A-EB84B67E5222}" dt="2022-09-07T18:48:44.145" v="44"/>
        <pc:sldMasterMkLst>
          <pc:docMk/>
          <pc:sldMasterMk cId="2532275767" sldId="2147483746"/>
        </pc:sldMasterMkLst>
        <pc:sldLayoutChg chg="modAnim">
          <pc:chgData name="Leiter, Debra L." userId="5ea7df52-b03c-471e-b662-de0b1b3d524f" providerId="ADAL" clId="{57202748-42CE-4309-813A-EB84B67E5222}" dt="2022-09-07T18:48:44.145" v="44"/>
          <pc:sldLayoutMkLst>
            <pc:docMk/>
            <pc:sldMasterMk cId="2532275767" sldId="2147483746"/>
            <pc:sldLayoutMk cId="2033760686" sldId="2147483747"/>
          </pc:sldLayoutMkLst>
        </pc:sldLayoutChg>
      </pc:sldMasterChg>
      <pc:sldMasterChg chg="modAnim modSldLayout">
        <pc:chgData name="Leiter, Debra L." userId="5ea7df52-b03c-471e-b662-de0b1b3d524f" providerId="ADAL" clId="{57202748-42CE-4309-813A-EB84B67E5222}" dt="2022-09-07T18:49:11.387" v="47"/>
        <pc:sldMasterMkLst>
          <pc:docMk/>
          <pc:sldMasterMk cId="2578119342" sldId="2147483770"/>
        </pc:sldMasterMkLst>
        <pc:sldLayoutChg chg="modAnim">
          <pc:chgData name="Leiter, Debra L." userId="5ea7df52-b03c-471e-b662-de0b1b3d524f" providerId="ADAL" clId="{57202748-42CE-4309-813A-EB84B67E5222}" dt="2022-09-07T18:49:11.387" v="47"/>
          <pc:sldLayoutMkLst>
            <pc:docMk/>
            <pc:sldMasterMk cId="2578119342" sldId="2147483770"/>
            <pc:sldLayoutMk cId="2519697127" sldId="2147483771"/>
          </pc:sldLayoutMkLst>
        </pc:sldLayoutChg>
      </pc:sldMasterChg>
      <pc:sldMasterChg chg="modAnim modSldLayout">
        <pc:chgData name="Leiter, Debra L." userId="5ea7df52-b03c-471e-b662-de0b1b3d524f" providerId="ADAL" clId="{57202748-42CE-4309-813A-EB84B67E5222}" dt="2022-09-07T18:49:27.437" v="48"/>
        <pc:sldMasterMkLst>
          <pc:docMk/>
          <pc:sldMasterMk cId="2740053869" sldId="2147483782"/>
        </pc:sldMasterMkLst>
        <pc:sldLayoutChg chg="modAnim">
          <pc:chgData name="Leiter, Debra L." userId="5ea7df52-b03c-471e-b662-de0b1b3d524f" providerId="ADAL" clId="{57202748-42CE-4309-813A-EB84B67E5222}" dt="2022-09-07T18:49:27.437" v="48"/>
          <pc:sldLayoutMkLst>
            <pc:docMk/>
            <pc:sldMasterMk cId="2740053869" sldId="2147483782"/>
            <pc:sldLayoutMk cId="1490770281" sldId="21474837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8D0D0-26E5-4C40-B24D-1054AFDF8267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270DB-3461-435C-BD1F-67A97A87A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2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Structuralist</a:t>
            </a:r>
            <a:endParaRPr lang="en-US" dirty="0"/>
          </a:p>
          <a:p>
            <a:pPr lvl="1"/>
            <a:r>
              <a:rPr lang="en-US" dirty="0"/>
              <a:t>National level analysis</a:t>
            </a:r>
          </a:p>
          <a:p>
            <a:pPr lvl="2"/>
            <a:r>
              <a:rPr lang="en-US" dirty="0"/>
              <a:t>Focus on large, nationwide factors  </a:t>
            </a:r>
          </a:p>
          <a:p>
            <a:pPr lvl="2"/>
            <a:r>
              <a:rPr lang="en-US" dirty="0"/>
              <a:t>Predict nationwide outcomes</a:t>
            </a:r>
          </a:p>
          <a:p>
            <a:pPr lvl="2"/>
            <a:endParaRPr lang="en-US" dirty="0"/>
          </a:p>
          <a:p>
            <a:r>
              <a:rPr lang="en-US" dirty="0"/>
              <a:t>Aggregators</a:t>
            </a:r>
          </a:p>
          <a:p>
            <a:pPr lvl="1"/>
            <a:r>
              <a:rPr lang="en-US" dirty="0"/>
              <a:t>Public opinion aggregation</a:t>
            </a:r>
          </a:p>
          <a:p>
            <a:pPr lvl="1"/>
            <a:endParaRPr lang="en-US" dirty="0"/>
          </a:p>
          <a:p>
            <a:r>
              <a:rPr lang="en-US" dirty="0"/>
              <a:t>Synthesizers</a:t>
            </a:r>
          </a:p>
          <a:p>
            <a:pPr lvl="1"/>
            <a:r>
              <a:rPr lang="en-US" dirty="0"/>
              <a:t>National level plus public opinion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270DB-3461-435C-BD1F-67A97A87A8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4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70DB-3461-435C-BD1F-67A97A87A8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84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place for discussion</a:t>
            </a:r>
          </a:p>
          <a:p>
            <a:endParaRPr lang="en-US" dirty="0"/>
          </a:p>
          <a:p>
            <a:r>
              <a:rPr lang="en-US" dirty="0"/>
              <a:t>Bringing up presidential elections and flipped elections really great to help spur discussion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70DB-3461-435C-BD1F-67A97A87A8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41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to instructors: This section is best to update with whatever the most recent election was.   I will post an update for the 2022 midterm elections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B270DB-3461-435C-BD1F-67A97A87A8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59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bad news for Republicans is the parties of each of the last three presidents with approval ratings around 40% (i.e., Carter, Clinton, and Obama) suffered double-digit House seat losses in their midterms and the most recent two each lost more than 50 seats (i.e., Clinton in 1994 and Obama in 2010).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270DB-3461-435C-BD1F-67A97A87A8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3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</a:t>
            </a:r>
            <a:r>
              <a:rPr lang="en-US" baseline="0" dirty="0"/>
              <a:t> with economic data is claiming credit.   Who gets rewarded for trends, and when do people reward?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270DB-3461-435C-BD1F-67A97A87A8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34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270DB-3461-435C-BD1F-67A97A87A8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0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35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5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2895602"/>
            <a:ext cx="8610600" cy="201613"/>
            <a:chOff x="144" y="1680"/>
            <a:chExt cx="5424" cy="144"/>
          </a:xfrm>
        </p:grpSpPr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0343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450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376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559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046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990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512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1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857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24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4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3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702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478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024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524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815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470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305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835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709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44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1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53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06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84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42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6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52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61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74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70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6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89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7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71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21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3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52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03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5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21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0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7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05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1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7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09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47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2399-3C9C-6B45-A20A-3D6766199C8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98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0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74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55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517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50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83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73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13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7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00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71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75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94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2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56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934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688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969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0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94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74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A4D-F3C4-4046-BB47-FCB1207B26B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66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8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6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2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015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29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836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79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530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907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301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114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618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361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611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233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153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020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39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121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457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549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797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682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332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306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262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96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473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314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312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85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985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230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675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85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658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051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266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687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082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506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801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173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6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18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15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5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0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3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A2399-3C9C-6B45-A20A-3D6766199C8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4EEB8-BBB8-944C-B367-48E70FE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5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3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BEA4D-F3C4-4046-BB47-FCB1207B26B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75A35-BBF8-6142-A822-4BC4CE95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3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9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BAEDD-9D05-4EA8-A8E8-008D1EA3ACFC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D0C11-625F-4244-BEF9-BF3DD114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7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1FF57-D500-D947-82D9-29F21DC9641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B166-79C6-3345-B287-A7CE8B30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8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ambSayfCOE&amp;feature=youtu.be" TargetMode="Externa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us-news/2018/nov/04/trump-economy-performance-reality-midterm-election-vote-201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hyperlink" Target="https://www.theguardian.com/us-news/2018/nov/04/trump-economy-performance-reality-midterm-election-vote-201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fivethirtyeight.com/congress-generic-ballot-poll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projects.fivethirtyeight.com/polls/governor/missouri/" TargetMode="Externa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llowthemoney.org/show-me?y=2019,2020&amp;c-r-ot=G&amp;s=MO&amp;gro=c-t-id" TargetMode="External"/><Relationship Id="rId2" Type="http://schemas.openxmlformats.org/officeDocument/2006/relationships/hyperlink" Target="https://www.npr.org/2020/05/20/858347477/money-tracker-how-much-trump-and-biden-have-raised-in-the-2020-election" TargetMode="External"/><Relationship Id="rId1" Type="http://schemas.openxmlformats.org/officeDocument/2006/relationships/slideLayout" Target="../slideLayouts/slideLayout6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shingtonpost.com/politics/2020/11/25/which-2020-election-polls-were-most-least-accurate/" TargetMode="Externa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Election Forecasting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2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Uncertainty about 2020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Midterm elections indicate a shift left</a:t>
            </a:r>
          </a:p>
          <a:p>
            <a:pPr lvl="1"/>
            <a:r>
              <a:rPr lang="en-US" dirty="0"/>
              <a:t>Democrats outperform expectations… but do not win control of Senate</a:t>
            </a:r>
          </a:p>
          <a:p>
            <a:pPr lvl="1"/>
            <a:r>
              <a:rPr lang="en-US" dirty="0"/>
              <a:t>Midterms often see decline in support for president’s party</a:t>
            </a:r>
          </a:p>
          <a:p>
            <a:r>
              <a:rPr lang="en-US" dirty="0"/>
              <a:t>Economic performance story is mixed</a:t>
            </a:r>
          </a:p>
          <a:p>
            <a:pPr lvl="1"/>
            <a:r>
              <a:rPr lang="en-US" dirty="0"/>
              <a:t>Prior to </a:t>
            </a:r>
            <a:r>
              <a:rPr lang="en-US" dirty="0" err="1"/>
              <a:t>Covid</a:t>
            </a:r>
            <a:r>
              <a:rPr lang="en-US" dirty="0"/>
              <a:t>, robust economic performance</a:t>
            </a:r>
          </a:p>
          <a:p>
            <a:pPr lvl="1"/>
            <a:r>
              <a:rPr lang="en-US" dirty="0"/>
              <a:t>But major declines and slow (but marked) recovery</a:t>
            </a:r>
          </a:p>
          <a:p>
            <a:r>
              <a:rPr lang="en-US" dirty="0"/>
              <a:t>Approval ratings unclear</a:t>
            </a:r>
          </a:p>
          <a:p>
            <a:pPr lvl="1"/>
            <a:r>
              <a:rPr lang="en-US" dirty="0"/>
              <a:t>President’s approval was lower than many incumbent presidents </a:t>
            </a:r>
          </a:p>
          <a:p>
            <a:pPr lvl="1"/>
            <a:r>
              <a:rPr lang="en-US" dirty="0"/>
              <a:t>But approval rating remains strong and robust among Republicans</a:t>
            </a:r>
          </a:p>
          <a:p>
            <a:pPr lvl="1"/>
            <a:r>
              <a:rPr lang="en-US" dirty="0">
                <a:hlinkClick r:id="rId2"/>
              </a:rPr>
              <a:t>https://www.youtube.com/watch?v=TambSayfCOE&amp;feature=youtu.be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Things we know about presidential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Incumbent President has an advantage</a:t>
            </a:r>
          </a:p>
          <a:p>
            <a:pPr lvl="1"/>
            <a:r>
              <a:rPr lang="en-US" dirty="0"/>
              <a:t>Only 9 presidents have failed to win re-election when running</a:t>
            </a:r>
          </a:p>
          <a:p>
            <a:pPr lvl="2"/>
            <a:r>
              <a:rPr lang="en-US" dirty="0"/>
              <a:t>(But Johnson declines to run again or would have lost)</a:t>
            </a:r>
          </a:p>
          <a:p>
            <a:r>
              <a:rPr lang="en-US" dirty="0"/>
              <a:t>Presidential approval matters</a:t>
            </a:r>
          </a:p>
          <a:p>
            <a:pPr lvl="1"/>
            <a:r>
              <a:rPr lang="en-US" dirty="0"/>
              <a:t>Presidents above 50% generally safe</a:t>
            </a:r>
          </a:p>
          <a:p>
            <a:pPr lvl="1"/>
            <a:r>
              <a:rPr lang="en-US" dirty="0"/>
              <a:t>But some presidents have won with less</a:t>
            </a:r>
          </a:p>
          <a:p>
            <a:pPr lvl="1"/>
            <a:r>
              <a:rPr lang="en-US" dirty="0"/>
              <a:t>But increasingly partisan</a:t>
            </a:r>
          </a:p>
          <a:p>
            <a:pPr lvl="1"/>
            <a:r>
              <a:rPr lang="en-US" dirty="0"/>
              <a:t>Trump approval fairly low, but exceptionally divided by partisanship</a:t>
            </a:r>
          </a:p>
          <a:p>
            <a:r>
              <a:rPr lang="en-US" dirty="0"/>
              <a:t>Economy matters… but unclearly </a:t>
            </a:r>
          </a:p>
          <a:p>
            <a:pPr lvl="1"/>
            <a:r>
              <a:rPr lang="en-US" dirty="0"/>
              <a:t>Retrospective, and based on perceptions</a:t>
            </a:r>
          </a:p>
          <a:p>
            <a:pPr lvl="1"/>
            <a:r>
              <a:rPr lang="en-US" dirty="0"/>
              <a:t>US economy has strong growth: 4.15 </a:t>
            </a:r>
          </a:p>
          <a:p>
            <a:pPr lvl="2"/>
            <a:r>
              <a:rPr lang="en-US" sz="1800" dirty="0"/>
              <a:t>But not being reflected in presidential approval </a:t>
            </a:r>
          </a:p>
          <a:p>
            <a:pPr lvl="1"/>
            <a:r>
              <a:rPr lang="en-US" sz="2100" dirty="0"/>
              <a:t>Unclear how </a:t>
            </a:r>
            <a:r>
              <a:rPr lang="en-US" sz="2100" dirty="0" err="1"/>
              <a:t>covid</a:t>
            </a:r>
            <a:r>
              <a:rPr lang="en-US" sz="2100" dirty="0"/>
              <a:t> will play into calculations</a:t>
            </a:r>
          </a:p>
          <a:p>
            <a:r>
              <a:rPr lang="en-US" dirty="0"/>
              <a:t>Presidential approval is a pretty big predictor…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6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we knew about 2020 Congressional Races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Usually presidential success is a good (but not perfect) predictor of control of the House of Representatives</a:t>
            </a:r>
          </a:p>
          <a:p>
            <a:pPr lvl="1"/>
            <a:endParaRPr lang="en-US" dirty="0"/>
          </a:p>
          <a:p>
            <a:r>
              <a:rPr lang="en-US" sz="2800" dirty="0"/>
              <a:t>Senate elections depend on open seats</a:t>
            </a:r>
          </a:p>
          <a:p>
            <a:pPr lvl="1"/>
            <a:r>
              <a:rPr lang="en-US" sz="2400" dirty="0"/>
              <a:t>12 Democratic seats up for election</a:t>
            </a:r>
          </a:p>
          <a:p>
            <a:pPr lvl="2"/>
            <a:r>
              <a:rPr lang="en-US" sz="1800" dirty="0"/>
              <a:t>1 likely switch (Alabama)</a:t>
            </a:r>
          </a:p>
          <a:p>
            <a:pPr lvl="2"/>
            <a:r>
              <a:rPr lang="en-US" sz="1800" dirty="0"/>
              <a:t>1 competitive/lean </a:t>
            </a:r>
            <a:r>
              <a:rPr lang="en-US" sz="1800" dirty="0" err="1"/>
              <a:t>dem</a:t>
            </a:r>
            <a:r>
              <a:rPr lang="en-US" sz="1800" dirty="0"/>
              <a:t> (Michigan)</a:t>
            </a:r>
          </a:p>
          <a:p>
            <a:pPr lvl="1"/>
            <a:r>
              <a:rPr lang="en-US" sz="2400" dirty="0"/>
              <a:t>23 Republican seats up for election</a:t>
            </a:r>
          </a:p>
          <a:p>
            <a:pPr lvl="2"/>
            <a:r>
              <a:rPr lang="en-US" sz="1800" dirty="0"/>
              <a:t>5 too close to call (AZ, CO, ME, MT, NC)</a:t>
            </a:r>
          </a:p>
          <a:p>
            <a:pPr lvl="2"/>
            <a:r>
              <a:rPr lang="en-US" sz="1800" dirty="0"/>
              <a:t>4 competitive (lean Rep): (GA, GA, IA, KS)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3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270towin.com/2020-senate-images/qj9Go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2940"/>
            <a:ext cx="8587142" cy="547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24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Forecasting Models we will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Structural:</a:t>
            </a:r>
            <a:br>
              <a:rPr lang="en-US" dirty="0"/>
            </a:br>
            <a:r>
              <a:rPr lang="en-US" dirty="0"/>
              <a:t>	Presidential Approval + Economy</a:t>
            </a:r>
          </a:p>
          <a:p>
            <a:endParaRPr lang="en-US" dirty="0"/>
          </a:p>
          <a:p>
            <a:r>
              <a:rPr lang="en-US" dirty="0"/>
              <a:t>Public Opinion</a:t>
            </a:r>
          </a:p>
          <a:p>
            <a:pPr lvl="1"/>
            <a:r>
              <a:rPr lang="en-US" dirty="0"/>
              <a:t>Level of support for candidates, parties</a:t>
            </a:r>
          </a:p>
          <a:p>
            <a:pPr lvl="1"/>
            <a:endParaRPr lang="en-US" dirty="0"/>
          </a:p>
          <a:p>
            <a:r>
              <a:rPr lang="en-US" dirty="0"/>
              <a:t>Campaign Resources</a:t>
            </a:r>
          </a:p>
          <a:p>
            <a:pPr lvl="1"/>
            <a:r>
              <a:rPr lang="en-US" dirty="0"/>
              <a:t>Most effective campaign wins</a:t>
            </a:r>
          </a:p>
        </p:txBody>
      </p:sp>
    </p:spTree>
    <p:extLst>
      <p:ext uri="{BB962C8B-B14F-4D97-AF65-F5344CB8AC3E}">
        <p14:creationId xmlns:p14="http://schemas.microsoft.com/office/powerpoint/2010/main" val="904430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Economy plus presidential approval</a:t>
            </a:r>
          </a:p>
          <a:p>
            <a:pPr lvl="1"/>
            <a:r>
              <a:rPr lang="en-US" dirty="0"/>
              <a:t>Forecast assumes that high performing economy and high presidential approval benefit co-partisans </a:t>
            </a:r>
          </a:p>
          <a:p>
            <a:pPr lvl="1"/>
            <a:endParaRPr lang="en-US" dirty="0"/>
          </a:p>
          <a:p>
            <a:r>
              <a:rPr lang="en-US" dirty="0"/>
              <a:t>So, Republicans should benefit and do well if</a:t>
            </a:r>
          </a:p>
          <a:p>
            <a:pPr lvl="1"/>
            <a:r>
              <a:rPr lang="en-US" dirty="0"/>
              <a:t>1) Economy is doing well</a:t>
            </a:r>
          </a:p>
          <a:p>
            <a:pPr lvl="1"/>
            <a:r>
              <a:rPr lang="en-US" dirty="0"/>
              <a:t>2) Presidential approval is high</a:t>
            </a:r>
          </a:p>
          <a:p>
            <a:pPr lvl="1"/>
            <a:endParaRPr lang="en-US" dirty="0"/>
          </a:p>
          <a:p>
            <a:r>
              <a:rPr lang="en-US" dirty="0"/>
              <a:t>Different models place different weight (consideration) on these two factors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46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Structural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Doesn’t account for local variation very well</a:t>
            </a:r>
          </a:p>
          <a:p>
            <a:endParaRPr lang="en-US" dirty="0"/>
          </a:p>
          <a:p>
            <a:r>
              <a:rPr lang="en-US" dirty="0"/>
              <a:t>Perception of the economy matters almost as much as the economy itself</a:t>
            </a:r>
          </a:p>
        </p:txBody>
      </p:sp>
    </p:spTree>
    <p:extLst>
      <p:ext uri="{BB962C8B-B14F-4D97-AF65-F5344CB8AC3E}">
        <p14:creationId xmlns:p14="http://schemas.microsoft.com/office/powerpoint/2010/main" val="1922509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Economy Under Trump: Unemployment Rats</a:t>
            </a:r>
          </a:p>
        </p:txBody>
      </p:sp>
      <p:pic>
        <p:nvPicPr>
          <p:cNvPr id="1026" name="Picture 2" descr="https://interactive.guim.co.uk/embed/2018/11/president-unemployment/v4/unemployment-inArticle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4"/>
          <a:stretch/>
        </p:blipFill>
        <p:spPr bwMode="auto">
          <a:xfrm>
            <a:off x="3081868" y="2031998"/>
            <a:ext cx="1896531" cy="406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1333" y="1811867"/>
            <a:ext cx="6976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Great Decline in Unemployment: The US unemployment rate hit 3.7% in September, its lowest rate since 1969. The US has now added jobs for 96 consecutive months, the longest streak of jobs growth since records began.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3801" y="4184766"/>
            <a:ext cx="123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Trump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6439748"/>
            <a:ext cx="949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https://www.theguardian.com/us-news/2018/nov/04/trump-economy-performance-reality-midterm-election-vote-2018</a:t>
            </a:r>
            <a:endParaRPr lang="en-US" sz="12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58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 Term Trends in Unemployment</a:t>
            </a:r>
          </a:p>
        </p:txBody>
      </p:sp>
      <p:pic>
        <p:nvPicPr>
          <p:cNvPr id="2050" name="Picture 2" descr="https://interactive.guim.co.uk/embed/2018/11/president-unemployment/v4/unemployment-inArticle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84" y="1600200"/>
            <a:ext cx="5150846" cy="44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7066" y="3814233"/>
            <a:ext cx="123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Obama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0997" y="3814233"/>
            <a:ext cx="123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Trump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6439748"/>
            <a:ext cx="949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https://www.theguardian.com/us-news/2018/nov/04/trump-economy-performance-reality-midterm-election-vote-2018</a:t>
            </a:r>
            <a:endParaRPr lang="en-US" sz="12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53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US unemployment sees surprise improvement in May - BBC New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24" y="640080"/>
            <a:ext cx="6758352" cy="549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29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Election Forecasting?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attempt to write models predicting the outcome of the election as early as possible  </a:t>
            </a:r>
          </a:p>
          <a:p>
            <a:endParaRPr lang="en-US" dirty="0"/>
          </a:p>
          <a:p>
            <a:r>
              <a:rPr lang="en-US" dirty="0"/>
              <a:t>Relatively new as a field in political science</a:t>
            </a:r>
          </a:p>
          <a:p>
            <a:endParaRPr lang="en-US" dirty="0"/>
          </a:p>
          <a:p>
            <a:r>
              <a:rPr lang="en-US" dirty="0"/>
              <a:t>Recently, gaining more and more media attention</a:t>
            </a:r>
          </a:p>
          <a:p>
            <a:pPr lvl="1"/>
            <a:r>
              <a:rPr lang="en-US" dirty="0"/>
              <a:t>Both bad and good</a:t>
            </a:r>
          </a:p>
        </p:txBody>
      </p:sp>
    </p:spTree>
    <p:extLst>
      <p:ext uri="{BB962C8B-B14F-4D97-AF65-F5344CB8AC3E}">
        <p14:creationId xmlns:p14="http://schemas.microsoft.com/office/powerpoint/2010/main" val="1463986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Declines</a:t>
            </a:r>
          </a:p>
        </p:txBody>
      </p:sp>
      <p:pic>
        <p:nvPicPr>
          <p:cNvPr id="1026" name="Picture 2" descr="U.S. unemployment rate fell to 10.2% in July, signaling a move from  recession to recovery | Fortu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1408" y="1600200"/>
            <a:ext cx="668118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383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Perceptions</a:t>
            </a:r>
          </a:p>
        </p:txBody>
      </p:sp>
      <p:pic>
        <p:nvPicPr>
          <p:cNvPr id="2050" name="Picture 2" descr="What's Going On With Trump's Approval Rating? | FiveThirtyEigh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7974" y="1600200"/>
            <a:ext cx="538805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348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Presidential Approval Is Relatively Low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457200" y="1725269"/>
            <a:ext cx="8229600" cy="427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3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heavily partisan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fivethirtyeight.com/wp-content/uploads/2020/05/Screen-Shot-2020-05-21-at-18.14.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7749" y="1600202"/>
            <a:ext cx="11059497" cy="434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83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Asking citizens how they will vote as a measure of partisan support</a:t>
            </a:r>
          </a:p>
          <a:p>
            <a:pPr lvl="1"/>
            <a:r>
              <a:rPr lang="en-US" dirty="0"/>
              <a:t>Several ways to do this</a:t>
            </a:r>
          </a:p>
          <a:p>
            <a:pPr lvl="1"/>
            <a:endParaRPr lang="en-US" dirty="0"/>
          </a:p>
          <a:p>
            <a:r>
              <a:rPr lang="en-US" dirty="0"/>
              <a:t>Generic ballot</a:t>
            </a:r>
          </a:p>
          <a:p>
            <a:pPr lvl="1"/>
            <a:r>
              <a:rPr lang="en-US" dirty="0"/>
              <a:t>Vote for Democrat or Republican</a:t>
            </a:r>
          </a:p>
          <a:p>
            <a:pPr lvl="1"/>
            <a:endParaRPr lang="en-US" dirty="0"/>
          </a:p>
          <a:p>
            <a:r>
              <a:rPr lang="en-US" dirty="0"/>
              <a:t>Aggregate from local races</a:t>
            </a:r>
          </a:p>
          <a:p>
            <a:pPr lvl="1"/>
            <a:r>
              <a:rPr lang="en-US" dirty="0"/>
              <a:t>Public support of specific candidates</a:t>
            </a:r>
          </a:p>
        </p:txBody>
      </p:sp>
    </p:spTree>
    <p:extLst>
      <p:ext uri="{BB962C8B-B14F-4D97-AF65-F5344CB8AC3E}">
        <p14:creationId xmlns:p14="http://schemas.microsoft.com/office/powerpoint/2010/main" val="992782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Good way of directly evaluating voter preferences</a:t>
            </a:r>
          </a:p>
          <a:p>
            <a:endParaRPr lang="en-US" dirty="0"/>
          </a:p>
          <a:p>
            <a:r>
              <a:rPr lang="en-US" dirty="0"/>
              <a:t>Generic ballot: Most consistent way of measuring partisan support</a:t>
            </a:r>
          </a:p>
          <a:p>
            <a:pPr lvl="1"/>
            <a:r>
              <a:rPr lang="en-US" dirty="0"/>
              <a:t>Will you vote for a Republican or Democrat for Congress</a:t>
            </a:r>
          </a:p>
          <a:p>
            <a:endParaRPr lang="en-US" dirty="0"/>
          </a:p>
          <a:p>
            <a:r>
              <a:rPr lang="en-US" dirty="0"/>
              <a:t>Specific races: good way of measuring local support</a:t>
            </a:r>
          </a:p>
        </p:txBody>
      </p:sp>
    </p:spTree>
    <p:extLst>
      <p:ext uri="{BB962C8B-B14F-4D97-AF65-F5344CB8AC3E}">
        <p14:creationId xmlns:p14="http://schemas.microsoft.com/office/powerpoint/2010/main" val="1769593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71550" y="440230"/>
            <a:ext cx="11372850" cy="5360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247" y="6311153"/>
            <a:ext cx="4518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https://projects.fivethirtyeight.com/congress-generic-ballot-polls/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6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Generic Ballots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Ignores local level variation </a:t>
            </a:r>
          </a:p>
          <a:p>
            <a:pPr lvl="1"/>
            <a:r>
              <a:rPr lang="en-US" dirty="0"/>
              <a:t>And important structural differences for parties</a:t>
            </a:r>
          </a:p>
          <a:p>
            <a:endParaRPr lang="en-US" dirty="0"/>
          </a:p>
          <a:p>
            <a:r>
              <a:rPr lang="en-US" dirty="0"/>
              <a:t>For example, in Kansas</a:t>
            </a:r>
          </a:p>
          <a:p>
            <a:pPr lvl="1"/>
            <a:r>
              <a:rPr lang="en-US" dirty="0"/>
              <a:t>Not just a Republican v Democrat generic race</a:t>
            </a:r>
          </a:p>
          <a:p>
            <a:pPr lvl="1"/>
            <a:r>
              <a:rPr lang="en-US" dirty="0"/>
              <a:t>Local state issues, and attitudes towards Brownback, also mattered</a:t>
            </a:r>
          </a:p>
          <a:p>
            <a:pPr lvl="2"/>
            <a:r>
              <a:rPr lang="en-US" sz="1800" dirty="0"/>
              <a:t>In Gubernatorial race, Brownback more mentioned by Democrats than Trump!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2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local level polls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Expensive!  So not very common</a:t>
            </a:r>
          </a:p>
          <a:p>
            <a:pPr lvl="1"/>
            <a:r>
              <a:rPr lang="en-US" dirty="0"/>
              <a:t>Often not representative</a:t>
            </a:r>
          </a:p>
          <a:p>
            <a:pPr lvl="1"/>
            <a:r>
              <a:rPr lang="en-US" dirty="0"/>
              <a:t>E.g. NY Times based on real time updating… but how do we evaluate earlier response? </a:t>
            </a:r>
          </a:p>
          <a:p>
            <a:pPr lvl="1"/>
            <a:r>
              <a:rPr lang="en-US" dirty="0"/>
              <a:t>Small sample sizes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Compare the number of polls about Missouri’s Governor race with the presidential race: </a:t>
            </a:r>
          </a:p>
          <a:p>
            <a:pPr lvl="1"/>
            <a:r>
              <a:rPr lang="en-US" dirty="0">
                <a:hlinkClick r:id="rId2"/>
              </a:rPr>
              <a:t>https://projects.fivethirtyeight.com/polls/governor/missouri/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38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Polling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Very close race in certain states; means results were often in error terms</a:t>
            </a:r>
          </a:p>
          <a:p>
            <a:endParaRPr lang="en-US" dirty="0"/>
          </a:p>
          <a:p>
            <a:r>
              <a:rPr lang="en-US" dirty="0"/>
              <a:t>Nate Silver: “If polls underestimate Republican by 2-3 points – which is a normal size polling error- the House is a district by district nail biter. If polls underestimate Dems by 2-3 points, there path to victory in the Senate is much more viable; toss ups go their way, TN/TX close etc.”</a:t>
            </a:r>
          </a:p>
        </p:txBody>
      </p:sp>
    </p:spTree>
    <p:extLst>
      <p:ext uri="{BB962C8B-B14F-4D97-AF65-F5344CB8AC3E}">
        <p14:creationId xmlns:p14="http://schemas.microsoft.com/office/powerpoint/2010/main" val="234229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Forecasting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283" y="1558161"/>
            <a:ext cx="8229600" cy="45307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Structural</a:t>
            </a:r>
          </a:p>
          <a:p>
            <a:pPr lvl="1"/>
            <a:r>
              <a:rPr lang="en-US" dirty="0"/>
              <a:t>National level analysis</a:t>
            </a:r>
          </a:p>
          <a:p>
            <a:pPr lvl="2"/>
            <a:r>
              <a:rPr lang="en-US" dirty="0"/>
              <a:t>Focus on large, nationwide factors  </a:t>
            </a:r>
          </a:p>
          <a:p>
            <a:pPr lvl="2"/>
            <a:r>
              <a:rPr lang="en-US" dirty="0"/>
              <a:t>Predict nationwide outcomes</a:t>
            </a:r>
          </a:p>
          <a:p>
            <a:pPr lvl="2"/>
            <a:endParaRPr lang="en-US" dirty="0"/>
          </a:p>
          <a:p>
            <a:r>
              <a:rPr lang="en-US" dirty="0"/>
              <a:t>Public Opinion</a:t>
            </a:r>
          </a:p>
          <a:p>
            <a:pPr lvl="1"/>
            <a:r>
              <a:rPr lang="en-US" dirty="0"/>
              <a:t>Combined (aggregate) citizen preferences </a:t>
            </a:r>
          </a:p>
          <a:p>
            <a:pPr lvl="1"/>
            <a:endParaRPr lang="en-US" dirty="0"/>
          </a:p>
          <a:p>
            <a:r>
              <a:rPr lang="en-US" dirty="0"/>
              <a:t>Public Opinion + Structure</a:t>
            </a:r>
          </a:p>
          <a:p>
            <a:pPr lvl="1"/>
            <a:r>
              <a:rPr lang="en-US" dirty="0"/>
              <a:t>National level plus public opinion </a:t>
            </a:r>
          </a:p>
          <a:p>
            <a:pPr lvl="1"/>
            <a:endParaRPr lang="en-US" dirty="0"/>
          </a:p>
          <a:p>
            <a:r>
              <a:rPr lang="en-US" dirty="0"/>
              <a:t>Ensemble Forecasting</a:t>
            </a:r>
          </a:p>
          <a:p>
            <a:pPr lvl="1"/>
            <a:r>
              <a:rPr lang="en-US" dirty="0"/>
              <a:t>Just average everybody!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51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574BC-B5B6-4744-AE50-61E4BDEA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Polling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173BF-31CB-4D6D-A0B2-15A317A56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Overestimation of Democratic presidential vote share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Adjustments to models did not fully account for voter shifts</a:t>
            </a:r>
          </a:p>
          <a:p>
            <a:pPr lvl="1"/>
            <a:r>
              <a:rPr lang="en-US" dirty="0"/>
              <a:t>Challenges of understanding the impact of Covid-19 for forecasts</a:t>
            </a:r>
          </a:p>
          <a:p>
            <a:pPr lvl="1"/>
            <a:r>
              <a:rPr lang="en-US" dirty="0"/>
              <a:t>Very different views of the economy</a:t>
            </a:r>
          </a:p>
          <a:p>
            <a:pPr lvl="1"/>
            <a:r>
              <a:rPr lang="en-US" dirty="0"/>
              <a:t>Under-sampling of certain key Republican constituencies</a:t>
            </a:r>
          </a:p>
          <a:p>
            <a:pPr lvl="1"/>
            <a:endParaRPr lang="en-US" dirty="0"/>
          </a:p>
          <a:p>
            <a:r>
              <a:rPr lang="en-US" dirty="0"/>
              <a:t>Key Reason:</a:t>
            </a:r>
          </a:p>
          <a:p>
            <a:pPr lvl="1"/>
            <a:r>
              <a:rPr lang="en-US" dirty="0"/>
              <a:t>Election was really close!</a:t>
            </a:r>
          </a:p>
        </p:txBody>
      </p:sp>
    </p:spTree>
    <p:extLst>
      <p:ext uri="{BB962C8B-B14F-4D97-AF65-F5344CB8AC3E}">
        <p14:creationId xmlns:p14="http://schemas.microsoft.com/office/powerpoint/2010/main" val="1086187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6B159-F286-481E-B091-94C8119F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hanging the preferences of 38 voters out of 1,000 respondents shifts the poll’s margin from a 12-point Biden advantage to about 4 points, the actual 2020 election result">
            <a:extLst>
              <a:ext uri="{FF2B5EF4-FFF2-40B4-BE49-F238E27FC236}">
                <a16:creationId xmlns:a16="http://schemas.microsoft.com/office/drawing/2014/main" id="{1C4BD5DD-A229-412B-9DC0-B3203D3DE7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5" y="123537"/>
            <a:ext cx="6896090" cy="67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338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Lots of debates about how much campaigns matter</a:t>
            </a:r>
          </a:p>
          <a:p>
            <a:pPr lvl="1"/>
            <a:r>
              <a:rPr lang="en-US" dirty="0"/>
              <a:t>Heavy campaigning in 2020; record breaking spending</a:t>
            </a:r>
          </a:p>
          <a:p>
            <a:endParaRPr lang="en-US" dirty="0"/>
          </a:p>
          <a:p>
            <a:r>
              <a:rPr lang="en-US" dirty="0"/>
              <a:t>Important for undecided and independent voters</a:t>
            </a:r>
          </a:p>
          <a:p>
            <a:endParaRPr lang="en-US" dirty="0"/>
          </a:p>
          <a:p>
            <a:r>
              <a:rPr lang="en-US" dirty="0"/>
              <a:t>Often we use fundraising as a proxy for candidate campaign success</a:t>
            </a:r>
          </a:p>
          <a:p>
            <a:endParaRPr lang="en-US" dirty="0"/>
          </a:p>
          <a:p>
            <a:r>
              <a:rPr lang="en-US" dirty="0"/>
              <a:t>BUT</a:t>
            </a:r>
          </a:p>
          <a:p>
            <a:pPr lvl="1"/>
            <a:r>
              <a:rPr lang="en-US" dirty="0"/>
              <a:t>The highest spending candidate does not always win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81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20241" y="165910"/>
            <a:ext cx="13737528" cy="64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29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Fundraising Numbers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6" y="1457983"/>
            <a:ext cx="8229600" cy="45307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https://www.npr.org/2020/05/20/858347477/money-tracker-how-much-trump-and-biden-have-raised-in-the-2020-election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https://www.followthemoney.org/show-me?y=2019,2020&amp;c-r-ot=G&amp;s=MO&amp;gro=c-t-id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94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Fundraising may not be a good proxy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can spend a lot and still not reach voters</a:t>
            </a:r>
          </a:p>
          <a:p>
            <a:endParaRPr lang="en-US" dirty="0"/>
          </a:p>
          <a:p>
            <a:r>
              <a:rPr lang="en-US" dirty="0"/>
              <a:t>Your ads might be bad</a:t>
            </a:r>
          </a:p>
          <a:p>
            <a:endParaRPr lang="en-US" dirty="0"/>
          </a:p>
          <a:p>
            <a:r>
              <a:rPr lang="en-US" dirty="0"/>
              <a:t>Hard to reach people in the same way</a:t>
            </a:r>
          </a:p>
          <a:p>
            <a:endParaRPr lang="en-US" dirty="0"/>
          </a:p>
          <a:p>
            <a:r>
              <a:rPr lang="en-US" dirty="0"/>
              <a:t>PAC spending harder to evaluate </a:t>
            </a:r>
          </a:p>
        </p:txBody>
      </p:sp>
    </p:spTree>
    <p:extLst>
      <p:ext uri="{BB962C8B-B14F-4D97-AF65-F5344CB8AC3E}">
        <p14:creationId xmlns:p14="http://schemas.microsoft.com/office/powerpoint/2010/main" val="583475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well did the forecasts do in 2020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Lots of inconsistency in poll forecasts – predicted a close election in many states</a:t>
            </a:r>
          </a:p>
          <a:p>
            <a:pPr lvl="1"/>
            <a:r>
              <a:rPr lang="en-US" dirty="0"/>
              <a:t>Tendency to overstate Biden’s victory chance by about 4%</a:t>
            </a:r>
          </a:p>
          <a:p>
            <a:pPr lvl="2"/>
            <a:r>
              <a:rPr lang="en-US" dirty="0"/>
              <a:t>Especially in Ohio and Florida </a:t>
            </a:r>
          </a:p>
          <a:p>
            <a:pPr lvl="1"/>
            <a:r>
              <a:rPr lang="en-US" dirty="0"/>
              <a:t>Vote by mail helped to reduce polling errors near election</a:t>
            </a:r>
          </a:p>
          <a:p>
            <a:r>
              <a:rPr lang="en-US" dirty="0"/>
              <a:t>Proposed explanations</a:t>
            </a:r>
          </a:p>
          <a:p>
            <a:pPr lvl="1"/>
            <a:r>
              <a:rPr lang="en-US" dirty="0"/>
              <a:t>Partisan nonresponse </a:t>
            </a:r>
          </a:p>
          <a:p>
            <a:pPr lvl="1"/>
            <a:r>
              <a:rPr lang="en-US" dirty="0"/>
              <a:t>Shy voters </a:t>
            </a:r>
          </a:p>
          <a:p>
            <a:pPr lvl="1"/>
            <a:r>
              <a:rPr lang="en-US" dirty="0"/>
              <a:t>“Likely Voter” estimates off</a:t>
            </a:r>
          </a:p>
          <a:p>
            <a:pPr lvl="1"/>
            <a:r>
              <a:rPr lang="en-US" dirty="0"/>
              <a:t>Pandemic Effect estimates off</a:t>
            </a:r>
          </a:p>
          <a:p>
            <a:r>
              <a:rPr lang="en-US" dirty="0"/>
              <a:t>Very close elections are nearly impossible to forecast</a:t>
            </a:r>
          </a:p>
          <a:p>
            <a:pPr lvl="1"/>
            <a:r>
              <a:rPr lang="en-US" dirty="0"/>
              <a:t>20,000 voter difference in Wisconsin, for example 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hlinkClick r:id="rId2"/>
              </a:rPr>
              <a:t>https://www.washingtonpost.com/politics/2020/11/25/which-2020-election-polls-were-most-least-accurate/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6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forecasts predicting?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Local v National</a:t>
            </a:r>
          </a:p>
          <a:p>
            <a:pPr lvl="1"/>
            <a:r>
              <a:rPr lang="en-US" dirty="0"/>
              <a:t>Big issue in American politics</a:t>
            </a:r>
          </a:p>
          <a:p>
            <a:pPr lvl="1"/>
            <a:endParaRPr lang="en-US" dirty="0"/>
          </a:p>
          <a:p>
            <a:r>
              <a:rPr lang="en-US" dirty="0"/>
              <a:t>Generally, most polls predict OVERALL outcome</a:t>
            </a:r>
          </a:p>
          <a:p>
            <a:pPr lvl="1"/>
            <a:r>
              <a:rPr lang="en-US" dirty="0"/>
              <a:t>(% votes for a party)</a:t>
            </a:r>
          </a:p>
          <a:p>
            <a:pPr lvl="1"/>
            <a:endParaRPr lang="en-US" dirty="0"/>
          </a:p>
          <a:p>
            <a:r>
              <a:rPr lang="en-US" dirty="0"/>
              <a:t>Challenge: Elections in the US very localized</a:t>
            </a:r>
          </a:p>
          <a:p>
            <a:pPr lvl="1"/>
            <a:r>
              <a:rPr lang="en-US" dirty="0"/>
              <a:t>Challenge: Malapportionment</a:t>
            </a:r>
          </a:p>
          <a:p>
            <a:pPr lvl="1"/>
            <a:r>
              <a:rPr lang="en-US" dirty="0"/>
              <a:t>Challenge: Non-competitive districts </a:t>
            </a:r>
          </a:p>
          <a:p>
            <a:pPr lvl="1"/>
            <a:endParaRPr lang="en-US" dirty="0"/>
          </a:p>
          <a:p>
            <a:r>
              <a:rPr lang="en-US" dirty="0"/>
              <a:t>Predicting local elections</a:t>
            </a:r>
          </a:p>
          <a:p>
            <a:pPr lvl="1"/>
            <a:r>
              <a:rPr lang="en-US" dirty="0"/>
              <a:t>Challenge: Limited data availability at local level </a:t>
            </a:r>
          </a:p>
        </p:txBody>
      </p:sp>
    </p:spTree>
    <p:extLst>
      <p:ext uri="{BB962C8B-B14F-4D97-AF65-F5344CB8AC3E}">
        <p14:creationId xmlns:p14="http://schemas.microsoft.com/office/powerpoint/2010/main" val="357312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Evaluate Forecasts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Accuracy</a:t>
            </a:r>
          </a:p>
          <a:p>
            <a:pPr lvl="1"/>
            <a:r>
              <a:rPr lang="en-US" dirty="0"/>
              <a:t>How well do they do?</a:t>
            </a:r>
          </a:p>
          <a:p>
            <a:pPr lvl="2"/>
            <a:r>
              <a:rPr lang="en-US" dirty="0"/>
              <a:t>What does this mean?</a:t>
            </a:r>
          </a:p>
          <a:p>
            <a:pPr lvl="2"/>
            <a:endParaRPr lang="en-US" dirty="0"/>
          </a:p>
          <a:p>
            <a:r>
              <a:rPr lang="en-US" dirty="0"/>
              <a:t>Lead</a:t>
            </a:r>
          </a:p>
          <a:p>
            <a:pPr lvl="1"/>
            <a:r>
              <a:rPr lang="en-US" dirty="0"/>
              <a:t>How far ahead do they work?</a:t>
            </a:r>
          </a:p>
          <a:p>
            <a:pPr lvl="1"/>
            <a:endParaRPr lang="en-US" dirty="0"/>
          </a:p>
          <a:p>
            <a:r>
              <a:rPr lang="en-US" dirty="0"/>
              <a:t>Simplicity</a:t>
            </a:r>
          </a:p>
          <a:p>
            <a:pPr lvl="1"/>
            <a:r>
              <a:rPr lang="en-US" dirty="0"/>
              <a:t>How much data do we have to include?</a:t>
            </a:r>
          </a:p>
          <a:p>
            <a:pPr lvl="1"/>
            <a:endParaRPr lang="en-US" dirty="0"/>
          </a:p>
          <a:p>
            <a:r>
              <a:rPr lang="en-US" dirty="0"/>
              <a:t>Replication</a:t>
            </a:r>
          </a:p>
          <a:p>
            <a:pPr lvl="1"/>
            <a:r>
              <a:rPr lang="en-US" dirty="0"/>
              <a:t>Do they work on more than one election?</a:t>
            </a:r>
          </a:p>
          <a:p>
            <a:pPr lvl="1"/>
            <a:endParaRPr lang="en-US" dirty="0"/>
          </a:p>
          <a:p>
            <a:r>
              <a:rPr lang="en-US" dirty="0"/>
              <a:t>Flexibility</a:t>
            </a:r>
          </a:p>
          <a:p>
            <a:pPr lvl="1"/>
            <a:r>
              <a:rPr lang="en-US" dirty="0"/>
              <a:t>Can they be updated effectively?</a:t>
            </a:r>
          </a:p>
        </p:txBody>
      </p:sp>
    </p:spTree>
    <p:extLst>
      <p:ext uri="{BB962C8B-B14F-4D97-AF65-F5344CB8AC3E}">
        <p14:creationId xmlns:p14="http://schemas.microsoft.com/office/powerpoint/2010/main" val="139220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74227-E400-42DE-9EDA-6158CCF6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Accuracy Challenge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6A14A-E77C-4485-9589-19E72D555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Example: </a:t>
            </a:r>
          </a:p>
          <a:p>
            <a:r>
              <a:rPr lang="en-US" dirty="0"/>
              <a:t>Election Outcome:   Candidate A wins with 51% of the vote, Candidate B loses with 49% of the vote</a:t>
            </a:r>
          </a:p>
          <a:p>
            <a:r>
              <a:rPr lang="en-US" dirty="0"/>
              <a:t>Which is more accurate: </a:t>
            </a:r>
            <a:br>
              <a:rPr lang="en-US" dirty="0"/>
            </a:br>
            <a:r>
              <a:rPr lang="en-US" dirty="0"/>
              <a:t>Forecast 1: Candidate B wins with 51% of the vote</a:t>
            </a:r>
            <a:br>
              <a:rPr lang="en-US" dirty="0"/>
            </a:br>
            <a:r>
              <a:rPr lang="en-US" dirty="0"/>
              <a:t>Forecast 2: Candidate A wins with 95% of the vote</a:t>
            </a:r>
          </a:p>
          <a:p>
            <a:endParaRPr lang="en-US" dirty="0"/>
          </a:p>
          <a:p>
            <a:r>
              <a:rPr lang="en-US" dirty="0"/>
              <a:t>Forecast 1: Vote share very close to actual outcome (only 2% off) but correct candidate not identified </a:t>
            </a:r>
          </a:p>
          <a:p>
            <a:r>
              <a:rPr lang="en-US" dirty="0"/>
              <a:t>Forecast 2: Correct candidate identified, but vote share extremely off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5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word on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We tend to look at this very bluntly in US</a:t>
            </a:r>
          </a:p>
          <a:p>
            <a:pPr lvl="1"/>
            <a:r>
              <a:rPr lang="en-US" dirty="0"/>
              <a:t>Who wins?  </a:t>
            </a:r>
          </a:p>
          <a:p>
            <a:pPr lvl="1"/>
            <a:endParaRPr lang="en-US" dirty="0"/>
          </a:p>
          <a:p>
            <a:r>
              <a:rPr lang="en-US" dirty="0"/>
              <a:t>BUT:</a:t>
            </a:r>
          </a:p>
          <a:p>
            <a:pPr lvl="1"/>
            <a:r>
              <a:rPr lang="en-US" dirty="0"/>
              <a:t> All models have error </a:t>
            </a:r>
          </a:p>
          <a:p>
            <a:pPr lvl="2"/>
            <a:r>
              <a:rPr lang="en-US" dirty="0"/>
              <a:t>Was result in possible prediction?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If model predicts a close election</a:t>
            </a:r>
          </a:p>
          <a:p>
            <a:pPr lvl="2"/>
            <a:r>
              <a:rPr lang="en-US" dirty="0"/>
              <a:t>Actual winner often not predicted</a:t>
            </a:r>
          </a:p>
          <a:p>
            <a:pPr lvl="2"/>
            <a:r>
              <a:rPr lang="en-US" dirty="0"/>
              <a:t>So really a coin flip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America also has experience with flipped elections</a:t>
            </a:r>
          </a:p>
          <a:p>
            <a:pPr lvl="2"/>
            <a:r>
              <a:rPr lang="en-US" dirty="0"/>
              <a:t>Party with largest share of the vote doesn’t always win the most seats/control of the presidency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0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Forecasts not just useful for predicting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model’s quality tells us something about elections</a:t>
            </a:r>
          </a:p>
          <a:p>
            <a:endParaRPr lang="en-US" dirty="0"/>
          </a:p>
          <a:p>
            <a:r>
              <a:rPr lang="en-US" dirty="0"/>
              <a:t>All forecasts are built on an assumption of what matters to voters </a:t>
            </a:r>
          </a:p>
          <a:p>
            <a:endParaRPr lang="en-US" dirty="0"/>
          </a:p>
          <a:p>
            <a:r>
              <a:rPr lang="en-US" dirty="0"/>
              <a:t>Forecasts are an immediate test of our understanding of voter behavior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8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D202-8A53-435B-855B-16485A57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CB373-38D6-4CE9-AE5F-11A37F098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understand this, we turn to a very challenging election to forecast – the 2020 US Presidential Election </a:t>
            </a:r>
          </a:p>
        </p:txBody>
      </p:sp>
    </p:spTree>
    <p:extLst>
      <p:ext uri="{BB962C8B-B14F-4D97-AF65-F5344CB8AC3E}">
        <p14:creationId xmlns:p14="http://schemas.microsoft.com/office/powerpoint/2010/main" val="520978411"/>
      </p:ext>
    </p:extLst>
  </p:cSld>
  <p:clrMapOvr>
    <a:masterClrMapping/>
  </p:clrMapOvr>
</p:sld>
</file>

<file path=ppt/theme/theme1.xml><?xml version="1.0" encoding="utf-8"?>
<a:theme xmlns:a="http://schemas.openxmlformats.org/drawingml/2006/main" name="maintheme">
  <a:themeElements>
    <a:clrScheme name="Re-examining Vote Choice Presentation 12">
      <a:dk1>
        <a:srgbClr val="000000"/>
      </a:dk1>
      <a:lt1>
        <a:srgbClr val="FFFFFF"/>
      </a:lt1>
      <a:dk2>
        <a:srgbClr val="000066"/>
      </a:dk2>
      <a:lt2>
        <a:srgbClr val="00002E"/>
      </a:lt2>
      <a:accent1>
        <a:srgbClr val="006699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B8CA"/>
      </a:accent5>
      <a:accent6>
        <a:srgbClr val="5C5CE7"/>
      </a:accent6>
      <a:hlink>
        <a:srgbClr val="006666"/>
      </a:hlink>
      <a:folHlink>
        <a:srgbClr val="CC9900"/>
      </a:folHlink>
    </a:clrScheme>
    <a:fontScheme name="Re-examining Vote Choice Presentation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-examining Vote Choice Presentation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-examining Vote Choice Presentation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-examining Vote Choice Presentation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-examining Vote Choice Presentation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-examining Vote Choice Presentation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-examining Vote Choice Presentation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-examining Vote Choice Presentation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-examining Vote Choice Presentation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-examining Vote Choice Presentation 9">
        <a:dk1>
          <a:srgbClr val="000000"/>
        </a:dk1>
        <a:lt1>
          <a:srgbClr val="FFFFFF"/>
        </a:lt1>
        <a:dk2>
          <a:srgbClr val="000099"/>
        </a:dk2>
        <a:lt2>
          <a:srgbClr val="000066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-examining Vote Choice Presentation 10">
        <a:dk1>
          <a:srgbClr val="000000"/>
        </a:dk1>
        <a:lt1>
          <a:srgbClr val="FFFFFF"/>
        </a:lt1>
        <a:dk2>
          <a:srgbClr val="000099"/>
        </a:dk2>
        <a:lt2>
          <a:srgbClr val="000066"/>
        </a:lt2>
        <a:accent1>
          <a:srgbClr val="006699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5C5CE7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-examining Vote Choice Presentation 11">
        <a:dk1>
          <a:srgbClr val="000000"/>
        </a:dk1>
        <a:lt1>
          <a:srgbClr val="FFFFFF"/>
        </a:lt1>
        <a:dk2>
          <a:srgbClr val="000066"/>
        </a:dk2>
        <a:lt2>
          <a:srgbClr val="00002E"/>
        </a:lt2>
        <a:accent1>
          <a:srgbClr val="006699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5C5CE7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-examining Vote Choice Presentation 12">
        <a:dk1>
          <a:srgbClr val="000000"/>
        </a:dk1>
        <a:lt1>
          <a:srgbClr val="FFFFFF"/>
        </a:lt1>
        <a:dk2>
          <a:srgbClr val="000066"/>
        </a:dk2>
        <a:lt2>
          <a:srgbClr val="00002E"/>
        </a:lt2>
        <a:accent1>
          <a:srgbClr val="006699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5C5CE7"/>
        </a:accent6>
        <a:hlink>
          <a:srgbClr val="006666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intheme" id="{5A78B1A6-34FD-4A6E-B95D-0CD897A5FB01}" vid="{F98D6FE6-31EB-47A4-AED1-5AC30DBEDEA8}"/>
    </a:ext>
  </a:extLst>
</a:theme>
</file>

<file path=ppt/theme/theme10.xml><?xml version="1.0" encoding="utf-8"?>
<a:theme xmlns:a="http://schemas.openxmlformats.org/drawingml/2006/main" name="1_UMKC_PPT3_preferredfix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KC_PPT3 (1).pptx" id="{8C0B434F-BC74-490D-90B2-0BFAE78AC245}" vid="{3B49F2F4-A6B7-4D72-AC5D-2819F3F86A73}"/>
    </a:ext>
  </a:extLst>
</a:theme>
</file>

<file path=ppt/theme/theme1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KC_PPT3 (1).pptx" id="{8C0B434F-BC74-490D-90B2-0BFAE78AC245}" vid="{6DD6E2FE-7B43-43BF-B9BB-43809928C766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mkc_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KC_PPT1 (1).pptx" id="{4E14C3DA-F4CA-4862-9ADD-62DAAA2CB2AB}" vid="{354645FE-D307-4887-BBAE-B6920DDCE27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KC_PPT1 (1).pptx" id="{4E14C3DA-F4CA-4862-9ADD-62DAAA2CB2AB}" vid="{4ECFD73E-B024-4C8C-AC7E-A78F69A75180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KC_PPT2.pptx" id="{0E882FF4-5548-45B4-B649-D267DCC2004A}" vid="{7A3D5708-3812-4578-9420-3D8851C03D3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KC_PPT2.pptx" id="{0E882FF4-5548-45B4-B649-D267DCC2004A}" vid="{6C2F376D-9D77-4DFF-A86D-0B3E4C1629F7}"/>
    </a:ext>
  </a:extLst>
</a:theme>
</file>

<file path=ppt/theme/theme6.xml><?xml version="1.0" encoding="utf-8"?>
<a:theme xmlns:a="http://schemas.openxmlformats.org/drawingml/2006/main" name="UMKC_PPT3_preferredfix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KC_PPT3 (1).pptx" id="{8C0B434F-BC74-490D-90B2-0BFAE78AC245}" vid="{3B49F2F4-A6B7-4D72-AC5D-2819F3F86A73}"/>
    </a:ext>
  </a:extLst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KC_PPT3 (1).pptx" id="{8C0B434F-BC74-490D-90B2-0BFAE78AC245}" vid="{6DD6E2FE-7B43-43BF-B9BB-43809928C766}"/>
    </a:ext>
  </a:extLst>
</a:theme>
</file>

<file path=ppt/theme/theme8.xml><?xml version="1.0" encoding="utf-8"?>
<a:theme xmlns:a="http://schemas.openxmlformats.org/drawingml/2006/main" name="UMKC_prefer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KC_PPT3.pptx" id="{71E3C150-73AA-4360-B1B9-265ACC7C2DCC}" vid="{798362A0-1D0F-4AB1-9B6F-AAE9B682A234}"/>
    </a:ext>
  </a:extLst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KC_PPT3.pptx" id="{71E3C150-73AA-4360-B1B9-265ACC7C2DCC}" vid="{1177ACCD-F29A-4A30-96BE-7D5EBF2F6C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2131</TotalTime>
  <Words>1598</Words>
  <Application>Microsoft Office PowerPoint</Application>
  <PresentationFormat>On-screen Show (4:3)</PresentationFormat>
  <Paragraphs>259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Arial</vt:lpstr>
      <vt:lpstr>Calibri</vt:lpstr>
      <vt:lpstr>Garamond</vt:lpstr>
      <vt:lpstr>Helvetica</vt:lpstr>
      <vt:lpstr>Times New Roman</vt:lpstr>
      <vt:lpstr>Verdana</vt:lpstr>
      <vt:lpstr>Wingdings</vt:lpstr>
      <vt:lpstr>maintheme</vt:lpstr>
      <vt:lpstr>umkc_basic</vt:lpstr>
      <vt:lpstr>Custom Design</vt:lpstr>
      <vt:lpstr>1_Custom Design</vt:lpstr>
      <vt:lpstr>Office Theme</vt:lpstr>
      <vt:lpstr>UMKC_PPT3_preferredfixed</vt:lpstr>
      <vt:lpstr>2_Custom Design</vt:lpstr>
      <vt:lpstr>UMKC_preferred</vt:lpstr>
      <vt:lpstr>3_Custom Design</vt:lpstr>
      <vt:lpstr>1_UMKC_PPT3_preferredfixed</vt:lpstr>
      <vt:lpstr>4_Custom Design</vt:lpstr>
      <vt:lpstr>Election Forecasting</vt:lpstr>
      <vt:lpstr>What is Election Forecasting?</vt:lpstr>
      <vt:lpstr>Types of Forecasting Models</vt:lpstr>
      <vt:lpstr>What are the forecasts predicting?</vt:lpstr>
      <vt:lpstr>How to Evaluate Forecasts</vt:lpstr>
      <vt:lpstr>The Accuracy Challenge </vt:lpstr>
      <vt:lpstr>Another word on accuracy</vt:lpstr>
      <vt:lpstr>Forecasts not just useful for predicting elections</vt:lpstr>
      <vt:lpstr>Election Analysis </vt:lpstr>
      <vt:lpstr>Uncertainty about 2020 Elections</vt:lpstr>
      <vt:lpstr>Things we know about presidential elections</vt:lpstr>
      <vt:lpstr>What we knew about 2020 Congressional Races</vt:lpstr>
      <vt:lpstr>PowerPoint Presentation</vt:lpstr>
      <vt:lpstr>Three Forecasting Models we will consider</vt:lpstr>
      <vt:lpstr>Structural</vt:lpstr>
      <vt:lpstr>Problems with Structural Model</vt:lpstr>
      <vt:lpstr>Economy Under Trump: Unemployment Rats</vt:lpstr>
      <vt:lpstr>Long Term Trends in Unemployment</vt:lpstr>
      <vt:lpstr>PowerPoint Presentation</vt:lpstr>
      <vt:lpstr>Recent Declines</vt:lpstr>
      <vt:lpstr>Economic Perceptions</vt:lpstr>
      <vt:lpstr>Presidential Approval Is Relatively Low</vt:lpstr>
      <vt:lpstr>But heavily partisan</vt:lpstr>
      <vt:lpstr>Public Opinion</vt:lpstr>
      <vt:lpstr>Public Opinion</vt:lpstr>
      <vt:lpstr>PowerPoint Presentation</vt:lpstr>
      <vt:lpstr>Problems with Generic Ballots</vt:lpstr>
      <vt:lpstr>Problem with local level polls</vt:lpstr>
      <vt:lpstr>2018 Polling Predictions</vt:lpstr>
      <vt:lpstr>2020 Polling Issues</vt:lpstr>
      <vt:lpstr>PowerPoint Presentation</vt:lpstr>
      <vt:lpstr>Campaigns </vt:lpstr>
      <vt:lpstr>PowerPoint Presentation</vt:lpstr>
      <vt:lpstr>Fundraising Numbers </vt:lpstr>
      <vt:lpstr>Fundraising may not be a good proxy</vt:lpstr>
      <vt:lpstr>How well did the forecasts do in 2020 do?</vt:lpstr>
    </vt:vector>
  </TitlesOfParts>
  <Company>UMKC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Election and Forecasting</dc:title>
  <dc:creator>Leiter, Debra L.</dc:creator>
  <cp:lastModifiedBy>Leiter, Debra L.</cp:lastModifiedBy>
  <cp:revision>24</cp:revision>
  <dcterms:created xsi:type="dcterms:W3CDTF">2018-11-06T15:42:48Z</dcterms:created>
  <dcterms:modified xsi:type="dcterms:W3CDTF">2022-09-07T18:50:36Z</dcterms:modified>
</cp:coreProperties>
</file>