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sldIdLst>
    <p:sldId id="256" r:id="rId3"/>
    <p:sldId id="257" r:id="rId4"/>
    <p:sldId id="259" r:id="rId5"/>
    <p:sldId id="260" r:id="rId6"/>
    <p:sldId id="263" r:id="rId7"/>
    <p:sldId id="261" r:id="rId8"/>
    <p:sldId id="262" r:id="rId9"/>
    <p:sldId id="264" r:id="rId10"/>
    <p:sldId id="265" r:id="rId11"/>
    <p:sldId id="266" r:id="rId12"/>
    <p:sldId id="267" r:id="rId13"/>
    <p:sldId id="272" r:id="rId14"/>
    <p:sldId id="268" r:id="rId15"/>
    <p:sldId id="269" r:id="rId16"/>
    <p:sldId id="274" r:id="rId17"/>
    <p:sldId id="271" r:id="rId18"/>
    <p:sldId id="275" r:id="rId19"/>
    <p:sldId id="276" r:id="rId20"/>
    <p:sldId id="277"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snapToObjects="1">
      <p:cViewPr varScale="1">
        <p:scale>
          <a:sx n="106" d="100"/>
          <a:sy n="106" d="100"/>
        </p:scale>
        <p:origin x="1110"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3AA3A4-A6D0-4A2C-9FBD-FCC229BE38AE}"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46B572F9-E6E7-4D95-9528-7688BFBF304A}">
      <dgm:prSet phldrT="[Text]"/>
      <dgm:spPr/>
      <dgm:t>
        <a:bodyPr/>
        <a:lstStyle/>
        <a:p>
          <a:r>
            <a:rPr lang="en-US" dirty="0"/>
            <a:t>Structural</a:t>
          </a:r>
        </a:p>
      </dgm:t>
    </dgm:pt>
    <dgm:pt modelId="{CEB4D9C7-3AD8-4D89-8711-69D53FBA875F}" type="parTrans" cxnId="{51D83B41-49A6-4C43-974A-D7F6004F0BF2}">
      <dgm:prSet/>
      <dgm:spPr/>
      <dgm:t>
        <a:bodyPr/>
        <a:lstStyle/>
        <a:p>
          <a:endParaRPr lang="en-US"/>
        </a:p>
      </dgm:t>
    </dgm:pt>
    <dgm:pt modelId="{54DA870D-4B30-4800-A5B4-C14400D52924}" type="sibTrans" cxnId="{51D83B41-49A6-4C43-974A-D7F6004F0BF2}">
      <dgm:prSet/>
      <dgm:spPr/>
      <dgm:t>
        <a:bodyPr/>
        <a:lstStyle/>
        <a:p>
          <a:endParaRPr lang="en-US"/>
        </a:p>
      </dgm:t>
    </dgm:pt>
    <dgm:pt modelId="{E9E3627A-D24D-436A-BBCC-3B70F88863A1}">
      <dgm:prSet phldrT="[Text]"/>
      <dgm:spPr/>
      <dgm:t>
        <a:bodyPr/>
        <a:lstStyle/>
        <a:p>
          <a:r>
            <a:rPr lang="en-US" dirty="0"/>
            <a:t>Change in Unemployment</a:t>
          </a:r>
        </a:p>
      </dgm:t>
    </dgm:pt>
    <dgm:pt modelId="{E5926A3D-8E91-497F-8034-639DA0A8C143}" type="parTrans" cxnId="{FEC23940-376B-41C3-BCC8-FD060867011C}">
      <dgm:prSet/>
      <dgm:spPr/>
      <dgm:t>
        <a:bodyPr/>
        <a:lstStyle/>
        <a:p>
          <a:endParaRPr lang="en-US"/>
        </a:p>
      </dgm:t>
    </dgm:pt>
    <dgm:pt modelId="{F57B5568-1C37-4872-BCC0-69216F8F0230}" type="sibTrans" cxnId="{FEC23940-376B-41C3-BCC8-FD060867011C}">
      <dgm:prSet/>
      <dgm:spPr/>
      <dgm:t>
        <a:bodyPr/>
        <a:lstStyle/>
        <a:p>
          <a:endParaRPr lang="en-US"/>
        </a:p>
      </dgm:t>
    </dgm:pt>
    <dgm:pt modelId="{2AA58468-7E2E-444A-AC90-C58EB0FF06EC}">
      <dgm:prSet phldrT="[Text]"/>
      <dgm:spPr/>
      <dgm:t>
        <a:bodyPr/>
        <a:lstStyle/>
        <a:p>
          <a:r>
            <a:rPr lang="en-US" dirty="0"/>
            <a:t>Relative Change in Unemployment</a:t>
          </a:r>
        </a:p>
      </dgm:t>
    </dgm:pt>
    <dgm:pt modelId="{38B27CD6-66F9-4ABA-9CFE-C42BC2ACC373}" type="parTrans" cxnId="{4CA32F5C-3D17-4998-82EE-C3085C3D682E}">
      <dgm:prSet/>
      <dgm:spPr/>
      <dgm:t>
        <a:bodyPr/>
        <a:lstStyle/>
        <a:p>
          <a:endParaRPr lang="en-US"/>
        </a:p>
      </dgm:t>
    </dgm:pt>
    <dgm:pt modelId="{C50E38E6-60F4-421E-B4F1-D782B9502759}" type="sibTrans" cxnId="{4CA32F5C-3D17-4998-82EE-C3085C3D682E}">
      <dgm:prSet/>
      <dgm:spPr/>
      <dgm:t>
        <a:bodyPr/>
        <a:lstStyle/>
        <a:p>
          <a:endParaRPr lang="en-US"/>
        </a:p>
      </dgm:t>
    </dgm:pt>
    <dgm:pt modelId="{C4828FA4-8410-4355-AE42-BAE0F8289C75}">
      <dgm:prSet phldrT="[Text]"/>
      <dgm:spPr/>
      <dgm:t>
        <a:bodyPr/>
        <a:lstStyle/>
        <a:p>
          <a:r>
            <a:rPr lang="en-US" dirty="0"/>
            <a:t>Public Opinion</a:t>
          </a:r>
        </a:p>
      </dgm:t>
    </dgm:pt>
    <dgm:pt modelId="{C3055DAE-A278-4FC8-B232-0311B460EA1D}" type="parTrans" cxnId="{12B5FBC1-29A6-456C-8481-31A1F1C3ACDD}">
      <dgm:prSet/>
      <dgm:spPr/>
      <dgm:t>
        <a:bodyPr/>
        <a:lstStyle/>
        <a:p>
          <a:endParaRPr lang="en-US"/>
        </a:p>
      </dgm:t>
    </dgm:pt>
    <dgm:pt modelId="{86B5F9F4-108C-4751-BEA6-78437E10FF9A}" type="sibTrans" cxnId="{12B5FBC1-29A6-456C-8481-31A1F1C3ACDD}">
      <dgm:prSet/>
      <dgm:spPr/>
      <dgm:t>
        <a:bodyPr/>
        <a:lstStyle/>
        <a:p>
          <a:endParaRPr lang="en-US"/>
        </a:p>
      </dgm:t>
    </dgm:pt>
    <dgm:pt modelId="{EECDE89C-F468-4D8E-946E-FF7CAD85ECFB}">
      <dgm:prSet phldrT="[Text]"/>
      <dgm:spPr/>
      <dgm:t>
        <a:bodyPr/>
        <a:lstStyle/>
        <a:p>
          <a:r>
            <a:rPr lang="en-US" dirty="0"/>
            <a:t>Polls of Governors Race (Average over October)</a:t>
          </a:r>
        </a:p>
      </dgm:t>
    </dgm:pt>
    <dgm:pt modelId="{E2E56C63-CF6D-41FE-ACD9-191B1998C327}" type="parTrans" cxnId="{CBEAD239-2BB5-478D-AE7D-63F8E20E72D0}">
      <dgm:prSet/>
      <dgm:spPr/>
      <dgm:t>
        <a:bodyPr/>
        <a:lstStyle/>
        <a:p>
          <a:endParaRPr lang="en-US"/>
        </a:p>
      </dgm:t>
    </dgm:pt>
    <dgm:pt modelId="{D78974A3-977B-42B3-A273-888A912C9C19}" type="sibTrans" cxnId="{CBEAD239-2BB5-478D-AE7D-63F8E20E72D0}">
      <dgm:prSet/>
      <dgm:spPr/>
      <dgm:t>
        <a:bodyPr/>
        <a:lstStyle/>
        <a:p>
          <a:endParaRPr lang="en-US"/>
        </a:p>
      </dgm:t>
    </dgm:pt>
    <dgm:pt modelId="{143469CA-8B54-490A-AF61-D7858685198F}" type="pres">
      <dgm:prSet presAssocID="{BA3AA3A4-A6D0-4A2C-9FBD-FCC229BE38AE}" presName="Name0" presStyleCnt="0">
        <dgm:presLayoutVars>
          <dgm:dir/>
          <dgm:animLvl val="lvl"/>
          <dgm:resizeHandles/>
        </dgm:presLayoutVars>
      </dgm:prSet>
      <dgm:spPr/>
    </dgm:pt>
    <dgm:pt modelId="{0AFF7988-ADA9-4314-81A8-D48AC42E9EBC}" type="pres">
      <dgm:prSet presAssocID="{46B572F9-E6E7-4D95-9528-7688BFBF304A}" presName="linNode" presStyleCnt="0"/>
      <dgm:spPr/>
    </dgm:pt>
    <dgm:pt modelId="{17890A31-74EB-413F-B7A6-C3607378EEC3}" type="pres">
      <dgm:prSet presAssocID="{46B572F9-E6E7-4D95-9528-7688BFBF304A}" presName="parentShp" presStyleLbl="node1" presStyleIdx="0" presStyleCnt="2">
        <dgm:presLayoutVars>
          <dgm:bulletEnabled val="1"/>
        </dgm:presLayoutVars>
      </dgm:prSet>
      <dgm:spPr/>
    </dgm:pt>
    <dgm:pt modelId="{C9E41D49-D2A0-4F82-9A64-65C881270005}" type="pres">
      <dgm:prSet presAssocID="{46B572F9-E6E7-4D95-9528-7688BFBF304A}" presName="childShp" presStyleLbl="bgAccFollowNode1" presStyleIdx="0" presStyleCnt="2">
        <dgm:presLayoutVars>
          <dgm:bulletEnabled val="1"/>
        </dgm:presLayoutVars>
      </dgm:prSet>
      <dgm:spPr/>
    </dgm:pt>
    <dgm:pt modelId="{3DF620F4-867F-433F-8664-32D94A45CAEE}" type="pres">
      <dgm:prSet presAssocID="{54DA870D-4B30-4800-A5B4-C14400D52924}" presName="spacing" presStyleCnt="0"/>
      <dgm:spPr/>
    </dgm:pt>
    <dgm:pt modelId="{2982A90C-2786-4F71-A1EC-C41D10E5ED3B}" type="pres">
      <dgm:prSet presAssocID="{C4828FA4-8410-4355-AE42-BAE0F8289C75}" presName="linNode" presStyleCnt="0"/>
      <dgm:spPr/>
    </dgm:pt>
    <dgm:pt modelId="{9886AF25-8E85-4CC8-8B78-B99FFCA76E7D}" type="pres">
      <dgm:prSet presAssocID="{C4828FA4-8410-4355-AE42-BAE0F8289C75}" presName="parentShp" presStyleLbl="node1" presStyleIdx="1" presStyleCnt="2">
        <dgm:presLayoutVars>
          <dgm:bulletEnabled val="1"/>
        </dgm:presLayoutVars>
      </dgm:prSet>
      <dgm:spPr/>
    </dgm:pt>
    <dgm:pt modelId="{EBFB54A3-2F23-4B3A-A1DF-8037263BCF6B}" type="pres">
      <dgm:prSet presAssocID="{C4828FA4-8410-4355-AE42-BAE0F8289C75}" presName="childShp" presStyleLbl="bgAccFollowNode1" presStyleIdx="1" presStyleCnt="2">
        <dgm:presLayoutVars>
          <dgm:bulletEnabled val="1"/>
        </dgm:presLayoutVars>
      </dgm:prSet>
      <dgm:spPr/>
    </dgm:pt>
  </dgm:ptLst>
  <dgm:cxnLst>
    <dgm:cxn modelId="{6F67251B-48C8-4E8E-8C41-996BDBFC1FC2}" type="presOf" srcId="{BA3AA3A4-A6D0-4A2C-9FBD-FCC229BE38AE}" destId="{143469CA-8B54-490A-AF61-D7858685198F}" srcOrd="0" destOrd="0" presId="urn:microsoft.com/office/officeart/2005/8/layout/vList6"/>
    <dgm:cxn modelId="{CBEAD239-2BB5-478D-AE7D-63F8E20E72D0}" srcId="{C4828FA4-8410-4355-AE42-BAE0F8289C75}" destId="{EECDE89C-F468-4D8E-946E-FF7CAD85ECFB}" srcOrd="0" destOrd="0" parTransId="{E2E56C63-CF6D-41FE-ACD9-191B1998C327}" sibTransId="{D78974A3-977B-42B3-A273-888A912C9C19}"/>
    <dgm:cxn modelId="{FEC23940-376B-41C3-BCC8-FD060867011C}" srcId="{46B572F9-E6E7-4D95-9528-7688BFBF304A}" destId="{E9E3627A-D24D-436A-BBCC-3B70F88863A1}" srcOrd="0" destOrd="0" parTransId="{E5926A3D-8E91-497F-8034-639DA0A8C143}" sibTransId="{F57B5568-1C37-4872-BCC0-69216F8F0230}"/>
    <dgm:cxn modelId="{4CA32F5C-3D17-4998-82EE-C3085C3D682E}" srcId="{46B572F9-E6E7-4D95-9528-7688BFBF304A}" destId="{2AA58468-7E2E-444A-AC90-C58EB0FF06EC}" srcOrd="1" destOrd="0" parTransId="{38B27CD6-66F9-4ABA-9CFE-C42BC2ACC373}" sibTransId="{C50E38E6-60F4-421E-B4F1-D782B9502759}"/>
    <dgm:cxn modelId="{51D83B41-49A6-4C43-974A-D7F6004F0BF2}" srcId="{BA3AA3A4-A6D0-4A2C-9FBD-FCC229BE38AE}" destId="{46B572F9-E6E7-4D95-9528-7688BFBF304A}" srcOrd="0" destOrd="0" parTransId="{CEB4D9C7-3AD8-4D89-8711-69D53FBA875F}" sibTransId="{54DA870D-4B30-4800-A5B4-C14400D52924}"/>
    <dgm:cxn modelId="{44492B45-9560-4BAC-B589-F0DDB6D8BCB2}" type="presOf" srcId="{2AA58468-7E2E-444A-AC90-C58EB0FF06EC}" destId="{C9E41D49-D2A0-4F82-9A64-65C881270005}" srcOrd="0" destOrd="1" presId="urn:microsoft.com/office/officeart/2005/8/layout/vList6"/>
    <dgm:cxn modelId="{3E6C30A0-99ED-4499-BA9F-B77419FA0AD5}" type="presOf" srcId="{C4828FA4-8410-4355-AE42-BAE0F8289C75}" destId="{9886AF25-8E85-4CC8-8B78-B99FFCA76E7D}" srcOrd="0" destOrd="0" presId="urn:microsoft.com/office/officeart/2005/8/layout/vList6"/>
    <dgm:cxn modelId="{7C4883BA-CE57-49A9-9BFF-D978B65AB56E}" type="presOf" srcId="{E9E3627A-D24D-436A-BBCC-3B70F88863A1}" destId="{C9E41D49-D2A0-4F82-9A64-65C881270005}" srcOrd="0" destOrd="0" presId="urn:microsoft.com/office/officeart/2005/8/layout/vList6"/>
    <dgm:cxn modelId="{12B5FBC1-29A6-456C-8481-31A1F1C3ACDD}" srcId="{BA3AA3A4-A6D0-4A2C-9FBD-FCC229BE38AE}" destId="{C4828FA4-8410-4355-AE42-BAE0F8289C75}" srcOrd="1" destOrd="0" parTransId="{C3055DAE-A278-4FC8-B232-0311B460EA1D}" sibTransId="{86B5F9F4-108C-4751-BEA6-78437E10FF9A}"/>
    <dgm:cxn modelId="{AC176CD5-678D-4E0C-A777-F265313E1A56}" type="presOf" srcId="{46B572F9-E6E7-4D95-9528-7688BFBF304A}" destId="{17890A31-74EB-413F-B7A6-C3607378EEC3}" srcOrd="0" destOrd="0" presId="urn:microsoft.com/office/officeart/2005/8/layout/vList6"/>
    <dgm:cxn modelId="{CC8C37F1-6392-402C-B1CE-941EFD393D5B}" type="presOf" srcId="{EECDE89C-F468-4D8E-946E-FF7CAD85ECFB}" destId="{EBFB54A3-2F23-4B3A-A1DF-8037263BCF6B}" srcOrd="0" destOrd="0" presId="urn:microsoft.com/office/officeart/2005/8/layout/vList6"/>
    <dgm:cxn modelId="{6776F6F7-A710-4D8E-91CF-23F14AA3771E}" type="presParOf" srcId="{143469CA-8B54-490A-AF61-D7858685198F}" destId="{0AFF7988-ADA9-4314-81A8-D48AC42E9EBC}" srcOrd="0" destOrd="0" presId="urn:microsoft.com/office/officeart/2005/8/layout/vList6"/>
    <dgm:cxn modelId="{C5A8756D-9CE7-4199-B0FA-544485D7624C}" type="presParOf" srcId="{0AFF7988-ADA9-4314-81A8-D48AC42E9EBC}" destId="{17890A31-74EB-413F-B7A6-C3607378EEC3}" srcOrd="0" destOrd="0" presId="urn:microsoft.com/office/officeart/2005/8/layout/vList6"/>
    <dgm:cxn modelId="{90C8AADF-0B59-4F12-BC01-8ABEEE19931B}" type="presParOf" srcId="{0AFF7988-ADA9-4314-81A8-D48AC42E9EBC}" destId="{C9E41D49-D2A0-4F82-9A64-65C881270005}" srcOrd="1" destOrd="0" presId="urn:microsoft.com/office/officeart/2005/8/layout/vList6"/>
    <dgm:cxn modelId="{4F6E3CF7-A7AC-4173-90E9-A867405713E8}" type="presParOf" srcId="{143469CA-8B54-490A-AF61-D7858685198F}" destId="{3DF620F4-867F-433F-8664-32D94A45CAEE}" srcOrd="1" destOrd="0" presId="urn:microsoft.com/office/officeart/2005/8/layout/vList6"/>
    <dgm:cxn modelId="{9EC61605-4745-48DC-9D15-C0A88EED270D}" type="presParOf" srcId="{143469CA-8B54-490A-AF61-D7858685198F}" destId="{2982A90C-2786-4F71-A1EC-C41D10E5ED3B}" srcOrd="2" destOrd="0" presId="urn:microsoft.com/office/officeart/2005/8/layout/vList6"/>
    <dgm:cxn modelId="{42357B7A-8B22-47B0-A49F-1C3995D27E9B}" type="presParOf" srcId="{2982A90C-2786-4F71-A1EC-C41D10E5ED3B}" destId="{9886AF25-8E85-4CC8-8B78-B99FFCA76E7D}" srcOrd="0" destOrd="0" presId="urn:microsoft.com/office/officeart/2005/8/layout/vList6"/>
    <dgm:cxn modelId="{3D854CF9-50FD-4499-8E49-CBE4B7DEBF65}" type="presParOf" srcId="{2982A90C-2786-4F71-A1EC-C41D10E5ED3B}" destId="{EBFB54A3-2F23-4B3A-A1DF-8037263BCF6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E41D49-D2A0-4F82-9A64-65C881270005}">
      <dsp:nvSpPr>
        <dsp:cNvPr id="0" name=""/>
        <dsp:cNvSpPr/>
      </dsp:nvSpPr>
      <dsp:spPr>
        <a:xfrm>
          <a:off x="2438400" y="496"/>
          <a:ext cx="3657600" cy="1934765"/>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Change in Unemployment</a:t>
          </a:r>
        </a:p>
        <a:p>
          <a:pPr marL="228600" lvl="1" indent="-228600" algn="l" defTabSz="1066800">
            <a:lnSpc>
              <a:spcPct val="90000"/>
            </a:lnSpc>
            <a:spcBef>
              <a:spcPct val="0"/>
            </a:spcBef>
            <a:spcAft>
              <a:spcPct val="15000"/>
            </a:spcAft>
            <a:buChar char="•"/>
          </a:pPr>
          <a:r>
            <a:rPr lang="en-US" sz="2400" kern="1200" dirty="0"/>
            <a:t>Relative Change in Unemployment</a:t>
          </a:r>
        </a:p>
      </dsp:txBody>
      <dsp:txXfrm>
        <a:off x="2438400" y="242342"/>
        <a:ext cx="2932063" cy="1451073"/>
      </dsp:txXfrm>
    </dsp:sp>
    <dsp:sp modelId="{17890A31-74EB-413F-B7A6-C3607378EEC3}">
      <dsp:nvSpPr>
        <dsp:cNvPr id="0" name=""/>
        <dsp:cNvSpPr/>
      </dsp:nvSpPr>
      <dsp:spPr>
        <a:xfrm>
          <a:off x="0" y="496"/>
          <a:ext cx="2438400" cy="193476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kern="1200" dirty="0"/>
            <a:t>Structural</a:t>
          </a:r>
        </a:p>
      </dsp:txBody>
      <dsp:txXfrm>
        <a:off x="94447" y="94943"/>
        <a:ext cx="2249506" cy="1745871"/>
      </dsp:txXfrm>
    </dsp:sp>
    <dsp:sp modelId="{EBFB54A3-2F23-4B3A-A1DF-8037263BCF6B}">
      <dsp:nvSpPr>
        <dsp:cNvPr id="0" name=""/>
        <dsp:cNvSpPr/>
      </dsp:nvSpPr>
      <dsp:spPr>
        <a:xfrm>
          <a:off x="2438400" y="2128738"/>
          <a:ext cx="3657600" cy="1934765"/>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Polls of Governors Race (Average over October)</a:t>
          </a:r>
        </a:p>
      </dsp:txBody>
      <dsp:txXfrm>
        <a:off x="2438400" y="2370584"/>
        <a:ext cx="2932063" cy="1451073"/>
      </dsp:txXfrm>
    </dsp:sp>
    <dsp:sp modelId="{9886AF25-8E85-4CC8-8B78-B99FFCA76E7D}">
      <dsp:nvSpPr>
        <dsp:cNvPr id="0" name=""/>
        <dsp:cNvSpPr/>
      </dsp:nvSpPr>
      <dsp:spPr>
        <a:xfrm>
          <a:off x="0" y="2128738"/>
          <a:ext cx="2438400" cy="193476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en-US" sz="3700" kern="1200" dirty="0"/>
            <a:t>Public Opinion</a:t>
          </a:r>
        </a:p>
      </dsp:txBody>
      <dsp:txXfrm>
        <a:off x="94447" y="2223185"/>
        <a:ext cx="2249506" cy="1745871"/>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bg1"/>
                </a:solidFill>
                <a:latin typeface="Helvetica"/>
                <a:cs typeface="Helvetica"/>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FFFFFF"/>
                </a:solidFill>
                <a:latin typeface="Helvetica"/>
                <a:cs typeface="Helvetic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B242E9-8CE7-BD4A-9571-EA3D1778B2DC}"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127517-4D6F-7647-90D7-6D99578B0AA7}" type="slidenum">
              <a:rPr lang="en-US" smtClean="0"/>
              <a:t>‹#›</a:t>
            </a:fld>
            <a:endParaRPr lang="en-US"/>
          </a:p>
        </p:txBody>
      </p:sp>
    </p:spTree>
    <p:extLst>
      <p:ext uri="{BB962C8B-B14F-4D97-AF65-F5344CB8AC3E}">
        <p14:creationId xmlns:p14="http://schemas.microsoft.com/office/powerpoint/2010/main" val="2877751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B242E9-8CE7-BD4A-9571-EA3D1778B2DC}"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127517-4D6F-7647-90D7-6D99578B0AA7}" type="slidenum">
              <a:rPr lang="en-US" smtClean="0"/>
              <a:t>‹#›</a:t>
            </a:fld>
            <a:endParaRPr lang="en-US"/>
          </a:p>
        </p:txBody>
      </p:sp>
    </p:spTree>
    <p:extLst>
      <p:ext uri="{BB962C8B-B14F-4D97-AF65-F5344CB8AC3E}">
        <p14:creationId xmlns:p14="http://schemas.microsoft.com/office/powerpoint/2010/main" val="1195707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B242E9-8CE7-BD4A-9571-EA3D1778B2DC}"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127517-4D6F-7647-90D7-6D99578B0AA7}" type="slidenum">
              <a:rPr lang="en-US" smtClean="0"/>
              <a:t>‹#›</a:t>
            </a:fld>
            <a:endParaRPr lang="en-US"/>
          </a:p>
        </p:txBody>
      </p:sp>
    </p:spTree>
    <p:extLst>
      <p:ext uri="{BB962C8B-B14F-4D97-AF65-F5344CB8AC3E}">
        <p14:creationId xmlns:p14="http://schemas.microsoft.com/office/powerpoint/2010/main" val="62213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641FF57-D500-D947-82D9-29F21DC9641E}"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DB166-79C6-3345-B287-A7CE8B30FC7E}" type="slidenum">
              <a:rPr lang="en-US" smtClean="0"/>
              <a:t>‹#›</a:t>
            </a:fld>
            <a:endParaRPr lang="en-US"/>
          </a:p>
        </p:txBody>
      </p:sp>
    </p:spTree>
    <p:extLst>
      <p:ext uri="{BB962C8B-B14F-4D97-AF65-F5344CB8AC3E}">
        <p14:creationId xmlns:p14="http://schemas.microsoft.com/office/powerpoint/2010/main" val="16930776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41FF57-D500-D947-82D9-29F21DC9641E}"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DB166-79C6-3345-B287-A7CE8B30FC7E}" type="slidenum">
              <a:rPr lang="en-US" smtClean="0"/>
              <a:t>‹#›</a:t>
            </a:fld>
            <a:endParaRPr lang="en-US"/>
          </a:p>
        </p:txBody>
      </p:sp>
    </p:spTree>
    <p:extLst>
      <p:ext uri="{BB962C8B-B14F-4D97-AF65-F5344CB8AC3E}">
        <p14:creationId xmlns:p14="http://schemas.microsoft.com/office/powerpoint/2010/main" val="894240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41FF57-D500-D947-82D9-29F21DC9641E}"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DB166-79C6-3345-B287-A7CE8B30FC7E}" type="slidenum">
              <a:rPr lang="en-US" smtClean="0"/>
              <a:t>‹#›</a:t>
            </a:fld>
            <a:endParaRPr lang="en-US"/>
          </a:p>
        </p:txBody>
      </p:sp>
    </p:spTree>
    <p:extLst>
      <p:ext uri="{BB962C8B-B14F-4D97-AF65-F5344CB8AC3E}">
        <p14:creationId xmlns:p14="http://schemas.microsoft.com/office/powerpoint/2010/main" val="9826078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641FF57-D500-D947-82D9-29F21DC9641E}"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CDB166-79C6-3345-B287-A7CE8B30FC7E}" type="slidenum">
              <a:rPr lang="en-US" smtClean="0"/>
              <a:t>‹#›</a:t>
            </a:fld>
            <a:endParaRPr lang="en-US"/>
          </a:p>
        </p:txBody>
      </p:sp>
    </p:spTree>
    <p:extLst>
      <p:ext uri="{BB962C8B-B14F-4D97-AF65-F5344CB8AC3E}">
        <p14:creationId xmlns:p14="http://schemas.microsoft.com/office/powerpoint/2010/main" val="8153413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641FF57-D500-D947-82D9-29F21DC9641E}" type="datetimeFigureOut">
              <a:rPr lang="en-US" smtClean="0"/>
              <a:t>9/7/2022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CDB166-79C6-3345-B287-A7CE8B30FC7E}" type="slidenum">
              <a:rPr lang="en-US" smtClean="0"/>
              <a:t>‹#›</a:t>
            </a:fld>
            <a:endParaRPr lang="en-US"/>
          </a:p>
        </p:txBody>
      </p:sp>
    </p:spTree>
    <p:extLst>
      <p:ext uri="{BB962C8B-B14F-4D97-AF65-F5344CB8AC3E}">
        <p14:creationId xmlns:p14="http://schemas.microsoft.com/office/powerpoint/2010/main" val="22263354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41FF57-D500-D947-82D9-29F21DC9641E}" type="datetimeFigureOut">
              <a:rPr lang="en-US" smtClean="0"/>
              <a:t>9/7/2022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CDB166-79C6-3345-B287-A7CE8B30FC7E}" type="slidenum">
              <a:rPr lang="en-US" smtClean="0"/>
              <a:t>‹#›</a:t>
            </a:fld>
            <a:endParaRPr lang="en-US"/>
          </a:p>
        </p:txBody>
      </p:sp>
    </p:spTree>
    <p:extLst>
      <p:ext uri="{BB962C8B-B14F-4D97-AF65-F5344CB8AC3E}">
        <p14:creationId xmlns:p14="http://schemas.microsoft.com/office/powerpoint/2010/main" val="14336739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41FF57-D500-D947-82D9-29F21DC9641E}" type="datetimeFigureOut">
              <a:rPr lang="en-US" smtClean="0"/>
              <a:t>9/7/2022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CDB166-79C6-3345-B287-A7CE8B30FC7E}" type="slidenum">
              <a:rPr lang="en-US" smtClean="0"/>
              <a:t>‹#›</a:t>
            </a:fld>
            <a:endParaRPr lang="en-US"/>
          </a:p>
        </p:txBody>
      </p:sp>
    </p:spTree>
    <p:extLst>
      <p:ext uri="{BB962C8B-B14F-4D97-AF65-F5344CB8AC3E}">
        <p14:creationId xmlns:p14="http://schemas.microsoft.com/office/powerpoint/2010/main" val="39376369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41FF57-D500-D947-82D9-29F21DC9641E}"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CDB166-79C6-3345-B287-A7CE8B30FC7E}" type="slidenum">
              <a:rPr lang="en-US" smtClean="0"/>
              <a:t>‹#›</a:t>
            </a:fld>
            <a:endParaRPr lang="en-US"/>
          </a:p>
        </p:txBody>
      </p:sp>
    </p:spTree>
    <p:extLst>
      <p:ext uri="{BB962C8B-B14F-4D97-AF65-F5344CB8AC3E}">
        <p14:creationId xmlns:p14="http://schemas.microsoft.com/office/powerpoint/2010/main" val="621403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B242E9-8CE7-BD4A-9571-EA3D1778B2DC}"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127517-4D6F-7647-90D7-6D99578B0AA7}" type="slidenum">
              <a:rPr lang="en-US" smtClean="0"/>
              <a:t>‹#›</a:t>
            </a:fld>
            <a:endParaRPr lang="en-US"/>
          </a:p>
        </p:txBody>
      </p:sp>
    </p:spTree>
    <p:extLst>
      <p:ext uri="{BB962C8B-B14F-4D97-AF65-F5344CB8AC3E}">
        <p14:creationId xmlns:p14="http://schemas.microsoft.com/office/powerpoint/2010/main" val="22076109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41FF57-D500-D947-82D9-29F21DC9641E}"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CDB166-79C6-3345-B287-A7CE8B30FC7E}" type="slidenum">
              <a:rPr lang="en-US" smtClean="0"/>
              <a:t>‹#›</a:t>
            </a:fld>
            <a:endParaRPr lang="en-US"/>
          </a:p>
        </p:txBody>
      </p:sp>
    </p:spTree>
    <p:extLst>
      <p:ext uri="{BB962C8B-B14F-4D97-AF65-F5344CB8AC3E}">
        <p14:creationId xmlns:p14="http://schemas.microsoft.com/office/powerpoint/2010/main" val="28814131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41FF57-D500-D947-82D9-29F21DC9641E}"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DB166-79C6-3345-B287-A7CE8B30FC7E}" type="slidenum">
              <a:rPr lang="en-US" smtClean="0"/>
              <a:t>‹#›</a:t>
            </a:fld>
            <a:endParaRPr lang="en-US"/>
          </a:p>
        </p:txBody>
      </p:sp>
    </p:spTree>
    <p:extLst>
      <p:ext uri="{BB962C8B-B14F-4D97-AF65-F5344CB8AC3E}">
        <p14:creationId xmlns:p14="http://schemas.microsoft.com/office/powerpoint/2010/main" val="5717672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41FF57-D500-D947-82D9-29F21DC9641E}"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DB166-79C6-3345-B287-A7CE8B30FC7E}" type="slidenum">
              <a:rPr lang="en-US" smtClean="0"/>
              <a:t>‹#›</a:t>
            </a:fld>
            <a:endParaRPr lang="en-US"/>
          </a:p>
        </p:txBody>
      </p:sp>
    </p:spTree>
    <p:extLst>
      <p:ext uri="{BB962C8B-B14F-4D97-AF65-F5344CB8AC3E}">
        <p14:creationId xmlns:p14="http://schemas.microsoft.com/office/powerpoint/2010/main" val="3997571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B242E9-8CE7-BD4A-9571-EA3D1778B2DC}"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127517-4D6F-7647-90D7-6D99578B0AA7}" type="slidenum">
              <a:rPr lang="en-US" smtClean="0"/>
              <a:t>‹#›</a:t>
            </a:fld>
            <a:endParaRPr lang="en-US"/>
          </a:p>
        </p:txBody>
      </p:sp>
    </p:spTree>
    <p:extLst>
      <p:ext uri="{BB962C8B-B14F-4D97-AF65-F5344CB8AC3E}">
        <p14:creationId xmlns:p14="http://schemas.microsoft.com/office/powerpoint/2010/main" val="996362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0B242E9-8CE7-BD4A-9571-EA3D1778B2DC}"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127517-4D6F-7647-90D7-6D99578B0AA7}" type="slidenum">
              <a:rPr lang="en-US" smtClean="0"/>
              <a:t>‹#›</a:t>
            </a:fld>
            <a:endParaRPr lang="en-US"/>
          </a:p>
        </p:txBody>
      </p:sp>
    </p:spTree>
    <p:extLst>
      <p:ext uri="{BB962C8B-B14F-4D97-AF65-F5344CB8AC3E}">
        <p14:creationId xmlns:p14="http://schemas.microsoft.com/office/powerpoint/2010/main" val="1303679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0B242E9-8CE7-BD4A-9571-EA3D1778B2DC}" type="datetimeFigureOut">
              <a:rPr lang="en-US" smtClean="0"/>
              <a:t>9/7/2022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127517-4D6F-7647-90D7-6D99578B0AA7}" type="slidenum">
              <a:rPr lang="en-US" smtClean="0"/>
              <a:t>‹#›</a:t>
            </a:fld>
            <a:endParaRPr lang="en-US"/>
          </a:p>
        </p:txBody>
      </p:sp>
    </p:spTree>
    <p:extLst>
      <p:ext uri="{BB962C8B-B14F-4D97-AF65-F5344CB8AC3E}">
        <p14:creationId xmlns:p14="http://schemas.microsoft.com/office/powerpoint/2010/main" val="2801971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0B242E9-8CE7-BD4A-9571-EA3D1778B2DC}" type="datetimeFigureOut">
              <a:rPr lang="en-US" smtClean="0"/>
              <a:t>9/7/2022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127517-4D6F-7647-90D7-6D99578B0AA7}" type="slidenum">
              <a:rPr lang="en-US" smtClean="0"/>
              <a:t>‹#›</a:t>
            </a:fld>
            <a:endParaRPr lang="en-US"/>
          </a:p>
        </p:txBody>
      </p:sp>
    </p:spTree>
    <p:extLst>
      <p:ext uri="{BB962C8B-B14F-4D97-AF65-F5344CB8AC3E}">
        <p14:creationId xmlns:p14="http://schemas.microsoft.com/office/powerpoint/2010/main" val="2395111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B242E9-8CE7-BD4A-9571-EA3D1778B2DC}" type="datetimeFigureOut">
              <a:rPr lang="en-US" smtClean="0"/>
              <a:t>9/7/2022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127517-4D6F-7647-90D7-6D99578B0AA7}" type="slidenum">
              <a:rPr lang="en-US" smtClean="0"/>
              <a:t>‹#›</a:t>
            </a:fld>
            <a:endParaRPr lang="en-US"/>
          </a:p>
        </p:txBody>
      </p:sp>
    </p:spTree>
    <p:extLst>
      <p:ext uri="{BB962C8B-B14F-4D97-AF65-F5344CB8AC3E}">
        <p14:creationId xmlns:p14="http://schemas.microsoft.com/office/powerpoint/2010/main" val="8344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B242E9-8CE7-BD4A-9571-EA3D1778B2DC}"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127517-4D6F-7647-90D7-6D99578B0AA7}" type="slidenum">
              <a:rPr lang="en-US" smtClean="0"/>
              <a:t>‹#›</a:t>
            </a:fld>
            <a:endParaRPr lang="en-US"/>
          </a:p>
        </p:txBody>
      </p:sp>
    </p:spTree>
    <p:extLst>
      <p:ext uri="{BB962C8B-B14F-4D97-AF65-F5344CB8AC3E}">
        <p14:creationId xmlns:p14="http://schemas.microsoft.com/office/powerpoint/2010/main" val="2977383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B242E9-8CE7-BD4A-9571-EA3D1778B2DC}"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127517-4D6F-7647-90D7-6D99578B0AA7}" type="slidenum">
              <a:rPr lang="en-US" smtClean="0"/>
              <a:t>‹#›</a:t>
            </a:fld>
            <a:endParaRPr lang="en-US"/>
          </a:p>
        </p:txBody>
      </p:sp>
    </p:spTree>
    <p:extLst>
      <p:ext uri="{BB962C8B-B14F-4D97-AF65-F5344CB8AC3E}">
        <p14:creationId xmlns:p14="http://schemas.microsoft.com/office/powerpoint/2010/main" val="3826812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B242E9-8CE7-BD4A-9571-EA3D1778B2DC}" type="datetimeFigureOut">
              <a:rPr lang="en-US" smtClean="0"/>
              <a:t>9/7/2022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127517-4D6F-7647-90D7-6D99578B0AA7}" type="slidenum">
              <a:rPr lang="en-US" smtClean="0"/>
              <a:t>‹#›</a:t>
            </a:fld>
            <a:endParaRPr lang="en-US"/>
          </a:p>
        </p:txBody>
      </p:sp>
    </p:spTree>
    <p:extLst>
      <p:ext uri="{BB962C8B-B14F-4D97-AF65-F5344CB8AC3E}">
        <p14:creationId xmlns:p14="http://schemas.microsoft.com/office/powerpoint/2010/main" val="2881586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41FF57-D500-D947-82D9-29F21DC9641E}" type="datetimeFigureOut">
              <a:rPr lang="en-US" smtClean="0"/>
              <a:t>9/7/2022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CDB166-79C6-3345-B287-A7CE8B30FC7E}" type="slidenum">
              <a:rPr lang="en-US" smtClean="0"/>
              <a:t>‹#›</a:t>
            </a:fld>
            <a:endParaRPr lang="en-US"/>
          </a:p>
        </p:txBody>
      </p:sp>
    </p:spTree>
    <p:extLst>
      <p:ext uri="{BB962C8B-B14F-4D97-AF65-F5344CB8AC3E}">
        <p14:creationId xmlns:p14="http://schemas.microsoft.com/office/powerpoint/2010/main" val="3191357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projects.fivethirtyeight.com/polls/" TargetMode="External"/><Relationship Id="rId13" Type="http://schemas.openxmlformats.org/officeDocument/2006/relationships/hyperlink" Target="https://morningconsult.com/tracking-trump-2/" TargetMode="External"/><Relationship Id="rId3" Type="http://schemas.openxmlformats.org/officeDocument/2006/relationships/hyperlink" Target="https://www.nationalpopularvote.com/map-general-election-campaign-events-and-tv-ad-spending-2020-presidential-candidates" TargetMode="External"/><Relationship Id="rId7" Type="http://schemas.openxmlformats.org/officeDocument/2006/relationships/hyperlink" Target="https://www.realclearpolitics.com/epolls/latest_polls/elections/" TargetMode="External"/><Relationship Id="rId12" Type="http://schemas.openxmlformats.org/officeDocument/2006/relationships/hyperlink" Target="https://news.gallup.com/poll/203198/presidential-approval-ratings-donald-trump.aspx" TargetMode="External"/><Relationship Id="rId2" Type="http://schemas.openxmlformats.org/officeDocument/2006/relationships/hyperlink" Target="https://mediaproject.wesleyan.edu/releases-101520/" TargetMode="External"/><Relationship Id="rId1" Type="http://schemas.openxmlformats.org/officeDocument/2006/relationships/slideLayout" Target="../slideLayouts/slideLayout13.xml"/><Relationship Id="rId6" Type="http://schemas.openxmlformats.org/officeDocument/2006/relationships/hyperlink" Target="https://www.marieclaire.com/politics/g33798127/celebrity-endorsements-2020-presidential-election/" TargetMode="External"/><Relationship Id="rId11" Type="http://schemas.openxmlformats.org/officeDocument/2006/relationships/hyperlink" Target="https://www.bls.gov/web/laus/laumstch.htm" TargetMode="External"/><Relationship Id="rId5" Type="http://schemas.openxmlformats.org/officeDocument/2006/relationships/hyperlink" Target="https://www.opensecrets.org/2020-presidential-race" TargetMode="External"/><Relationship Id="rId10" Type="http://schemas.openxmlformats.org/officeDocument/2006/relationships/hyperlink" Target="https://www.marketwatch.com/tools/marketsummary" TargetMode="External"/><Relationship Id="rId4" Type="http://schemas.openxmlformats.org/officeDocument/2006/relationships/hyperlink" Target="https://www.fec.gov/data/candidates/president/presidential-map/" TargetMode="External"/><Relationship Id="rId9" Type="http://schemas.openxmlformats.org/officeDocument/2006/relationships/hyperlink" Target="https://projects.fivethirtyeight.com/pollster-rating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7067"/>
            <a:ext cx="7772400" cy="1413526"/>
          </a:xfrm>
        </p:spPr>
        <p:txBody>
          <a:bodyPr>
            <a:normAutofit fontScale="90000"/>
          </a:bodyPr>
          <a:lstStyle/>
          <a:p>
            <a:r>
              <a:rPr lang="en-US" b="1" dirty="0">
                <a:effectLst/>
                <a:latin typeface="Times New Roman" panose="02020603050405020304" pitchFamily="18" charset="0"/>
                <a:ea typeface="Calibri" panose="020F0502020204030204" pitchFamily="34" charset="0"/>
                <a:cs typeface="Times New Roman" panose="02020603050405020304" pitchFamily="18" charset="0"/>
              </a:rPr>
              <a:t>Teaching Forecasting without Teaching Methods</a:t>
            </a:r>
            <a:endParaRPr lang="en-US" sz="8800" dirty="0"/>
          </a:p>
        </p:txBody>
      </p:sp>
      <p:sp>
        <p:nvSpPr>
          <p:cNvPr id="3" name="Subtitle 2"/>
          <p:cNvSpPr>
            <a:spLocks noGrp="1"/>
          </p:cNvSpPr>
          <p:nvPr>
            <p:ph type="subTitle" idx="1"/>
          </p:nvPr>
        </p:nvSpPr>
        <p:spPr>
          <a:xfrm>
            <a:off x="1371600" y="4681431"/>
            <a:ext cx="6400800" cy="1752600"/>
          </a:xfrm>
        </p:spPr>
        <p:txBody>
          <a:bodyPr>
            <a:normAutofit fontScale="92500" lnSpcReduction="20000"/>
          </a:bodyPr>
          <a:lstStyle/>
          <a:p>
            <a:r>
              <a:rPr lang="en-US" dirty="0">
                <a:solidFill>
                  <a:schemeClr val="tx1"/>
                </a:solidFill>
              </a:rPr>
              <a:t>Debra Leiter</a:t>
            </a:r>
            <a:br>
              <a:rPr lang="en-US" dirty="0">
                <a:solidFill>
                  <a:schemeClr val="tx1"/>
                </a:solidFill>
              </a:rPr>
            </a:br>
            <a:r>
              <a:rPr lang="en-US" dirty="0">
                <a:solidFill>
                  <a:schemeClr val="tx1"/>
                </a:solidFill>
              </a:rPr>
              <a:t>University of Missouri-Kansas City</a:t>
            </a:r>
          </a:p>
          <a:p>
            <a:endParaRPr lang="en-US" dirty="0">
              <a:solidFill>
                <a:schemeClr val="tx1"/>
              </a:solidFill>
            </a:endParaRPr>
          </a:p>
          <a:p>
            <a:r>
              <a:rPr lang="en-US" dirty="0">
                <a:solidFill>
                  <a:schemeClr val="tx1"/>
                </a:solidFill>
              </a:rPr>
              <a:t>Prepared for APSA 2021</a:t>
            </a:r>
          </a:p>
        </p:txBody>
      </p:sp>
    </p:spTree>
    <p:extLst>
      <p:ext uri="{BB962C8B-B14F-4D97-AF65-F5344CB8AC3E}">
        <p14:creationId xmlns:p14="http://schemas.microsoft.com/office/powerpoint/2010/main" val="52432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C04C2-95CA-41AD-9A7C-97B9EE3CA906}"/>
              </a:ext>
            </a:extLst>
          </p:cNvPr>
          <p:cNvSpPr>
            <a:spLocks noGrp="1"/>
          </p:cNvSpPr>
          <p:nvPr>
            <p:ph type="title"/>
          </p:nvPr>
        </p:nvSpPr>
        <p:spPr/>
        <p:txBody>
          <a:bodyPr/>
          <a:lstStyle/>
          <a:p>
            <a:r>
              <a:rPr lang="en-US" dirty="0">
                <a:solidFill>
                  <a:srgbClr val="0070C0"/>
                </a:solidFill>
              </a:rPr>
              <a:t>Sample Information Sources</a:t>
            </a:r>
          </a:p>
        </p:txBody>
      </p:sp>
      <p:graphicFrame>
        <p:nvGraphicFramePr>
          <p:cNvPr id="4" name="Content Placeholder 3">
            <a:extLst>
              <a:ext uri="{FF2B5EF4-FFF2-40B4-BE49-F238E27FC236}">
                <a16:creationId xmlns:a16="http://schemas.microsoft.com/office/drawing/2014/main" id="{36874F99-AD54-4ABB-BBBF-0B7CC70346A4}"/>
              </a:ext>
            </a:extLst>
          </p:cNvPr>
          <p:cNvGraphicFramePr>
            <a:graphicFrameLocks noGrp="1"/>
          </p:cNvGraphicFramePr>
          <p:nvPr>
            <p:ph idx="1"/>
            <p:extLst>
              <p:ext uri="{D42A27DB-BD31-4B8C-83A1-F6EECF244321}">
                <p14:modId xmlns:p14="http://schemas.microsoft.com/office/powerpoint/2010/main" val="295106039"/>
              </p:ext>
            </p:extLst>
          </p:nvPr>
        </p:nvGraphicFramePr>
        <p:xfrm>
          <a:off x="457200" y="1290890"/>
          <a:ext cx="8360875" cy="4938675"/>
        </p:xfrm>
        <a:graphic>
          <a:graphicData uri="http://schemas.openxmlformats.org/drawingml/2006/table">
            <a:tbl>
              <a:tblPr firstRow="1" firstCol="1" bandRow="1"/>
              <a:tblGrid>
                <a:gridCol w="1167178">
                  <a:extLst>
                    <a:ext uri="{9D8B030D-6E8A-4147-A177-3AD203B41FA5}">
                      <a16:colId xmlns:a16="http://schemas.microsoft.com/office/drawing/2014/main" val="602720999"/>
                    </a:ext>
                  </a:extLst>
                </a:gridCol>
                <a:gridCol w="1566828">
                  <a:extLst>
                    <a:ext uri="{9D8B030D-6E8A-4147-A177-3AD203B41FA5}">
                      <a16:colId xmlns:a16="http://schemas.microsoft.com/office/drawing/2014/main" val="2970761577"/>
                    </a:ext>
                  </a:extLst>
                </a:gridCol>
                <a:gridCol w="5626869">
                  <a:extLst>
                    <a:ext uri="{9D8B030D-6E8A-4147-A177-3AD203B41FA5}">
                      <a16:colId xmlns:a16="http://schemas.microsoft.com/office/drawing/2014/main" val="1423377485"/>
                    </a:ext>
                  </a:extLst>
                </a:gridCol>
              </a:tblGrid>
              <a:tr h="207784">
                <a:tc gridSpan="3">
                  <a:txBody>
                    <a:bodyPr/>
                    <a:lstStyle/>
                    <a:p>
                      <a:pPr marL="0" marR="0">
                        <a:lnSpc>
                          <a:spcPct val="107000"/>
                        </a:lnSpc>
                        <a:spcBef>
                          <a:spcPts val="0"/>
                        </a:spcBef>
                        <a:spcAft>
                          <a:spcPts val="0"/>
                        </a:spcAft>
                      </a:pPr>
                      <a:r>
                        <a:rPr lang="en-US"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Presidential Election Information Sources</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4592355"/>
                  </a:ext>
                </a:extLst>
              </a:tr>
              <a:tr h="207784">
                <a:tc>
                  <a:txBody>
                    <a:bodyPr/>
                    <a:lstStyle/>
                    <a:p>
                      <a:pPr marL="0" marR="0" algn="ctr">
                        <a:lnSpc>
                          <a:spcPct val="107000"/>
                        </a:lnSpc>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Category</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Type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b="1">
                          <a:effectLst/>
                          <a:latin typeface="Times New Roman" panose="02020603050405020304" pitchFamily="18" charset="0"/>
                          <a:ea typeface="Times New Roman" panose="02020603050405020304" pitchFamily="18" charset="0"/>
                          <a:cs typeface="Times New Roman" panose="02020603050405020304" pitchFamily="18" charset="0"/>
                        </a:rPr>
                        <a:t>Example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2228021"/>
                  </a:ext>
                </a:extLst>
              </a:tr>
              <a:tr h="412521">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Campaign Resources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TV Ads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7000"/>
                        </a:lnSpc>
                        <a:spcBef>
                          <a:spcPts val="0"/>
                        </a:spcBef>
                        <a:spcAft>
                          <a:spcPts val="0"/>
                        </a:spcAft>
                      </a:pPr>
                      <a:r>
                        <a:rPr lang="en-US" sz="1400" u="sng">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https://mediaproject.wesleyan.edu/releases-101520/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93854344"/>
                  </a:ext>
                </a:extLst>
              </a:tr>
              <a:tr h="623353">
                <a:tc>
                  <a:txBody>
                    <a:bodyPr/>
                    <a:lstStyle/>
                    <a:p>
                      <a:pPr>
                        <a:lnSpc>
                          <a:spcPct val="107000"/>
                        </a:lnSpc>
                      </a:pPr>
                      <a:endParaRPr lang="en-US" sz="14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Events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07000"/>
                        </a:lnSpc>
                        <a:spcBef>
                          <a:spcPts val="0"/>
                        </a:spcBef>
                        <a:spcAft>
                          <a:spcPts val="0"/>
                        </a:spcAft>
                      </a:pPr>
                      <a:r>
                        <a:rPr lang="en-US" sz="1400" u="sng">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https://www.nationalpopularvote.com/map-general-election-campaign-events-and-tv-ad-spending-2020-presidential-candidates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550040382"/>
                  </a:ext>
                </a:extLst>
              </a:tr>
              <a:tr h="415569">
                <a:tc>
                  <a:txBody>
                    <a:bodyPr/>
                    <a:lstStyle/>
                    <a:p>
                      <a:pPr>
                        <a:lnSpc>
                          <a:spcPct val="107000"/>
                        </a:lnSpc>
                      </a:pPr>
                      <a:endParaRPr lang="en-US" sz="14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nSpc>
                          <a:spcPct val="107000"/>
                        </a:lnSpc>
                        <a:spcBef>
                          <a:spcPts val="0"/>
                        </a:spcBef>
                        <a:spcAft>
                          <a:spcPts val="0"/>
                        </a:spcAft>
                      </a:pPr>
                      <a:r>
                        <a:rPr lang="en-US"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Spending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07000"/>
                        </a:lnSpc>
                        <a:spcBef>
                          <a:spcPts val="0"/>
                        </a:spcBef>
                        <a:spcAft>
                          <a:spcPts val="0"/>
                        </a:spcAft>
                      </a:pPr>
                      <a:r>
                        <a:rPr lang="en-US" sz="1400" u="sng">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https://www.fec.gov/data/candidates/president/presidential-map/</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48024434"/>
                  </a:ext>
                </a:extLst>
              </a:tr>
              <a:tr h="207784">
                <a:tc>
                  <a:txBody>
                    <a:bodyPr/>
                    <a:lstStyle/>
                    <a:p>
                      <a:pPr>
                        <a:lnSpc>
                          <a:spcPct val="107000"/>
                        </a:lnSpc>
                      </a:pPr>
                      <a:endParaRPr lang="en-US" sz="14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Fundraising</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07000"/>
                        </a:lnSpc>
                        <a:spcBef>
                          <a:spcPts val="0"/>
                        </a:spcBef>
                        <a:spcAft>
                          <a:spcPts val="0"/>
                        </a:spcAft>
                      </a:pPr>
                      <a:r>
                        <a:rPr lang="en-US" sz="1400" u="sng">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https://www.opensecrets.org/2020-presidential-race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48321048"/>
                  </a:ext>
                </a:extLst>
              </a:tr>
              <a:tr h="415569">
                <a:tc>
                  <a:txBody>
                    <a:bodyPr/>
                    <a:lstStyle/>
                    <a:p>
                      <a:pPr>
                        <a:lnSpc>
                          <a:spcPct val="107000"/>
                        </a:lnSpc>
                      </a:pPr>
                      <a:endParaRPr lang="en-US" sz="14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Endorsements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u="sng">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https://www.marieclaire.com/politics/g33798127/celebrity-endorsements-2020-presidential-election/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9019788"/>
                  </a:ext>
                </a:extLst>
              </a:tr>
              <a:tr h="415569">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Polls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Aggregator</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7000"/>
                        </a:lnSpc>
                        <a:spcBef>
                          <a:spcPts val="0"/>
                        </a:spcBef>
                        <a:spcAft>
                          <a:spcPts val="0"/>
                        </a:spcAft>
                      </a:pPr>
                      <a:r>
                        <a:rPr lang="en-US" sz="1400" u="sng">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a:rPr>
                        <a:t>https://www.realclearpolitics.com/epolls/latest_polls/elections/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60281871"/>
                  </a:ext>
                </a:extLst>
              </a:tr>
              <a:tr h="207784">
                <a:tc>
                  <a:txBody>
                    <a:bodyPr/>
                    <a:lstStyle/>
                    <a:p>
                      <a:pPr>
                        <a:lnSpc>
                          <a:spcPct val="107000"/>
                        </a:lnSpc>
                      </a:pPr>
                      <a:endParaRPr lang="en-US" sz="14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Aggregator</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07000"/>
                        </a:lnSpc>
                        <a:spcBef>
                          <a:spcPts val="0"/>
                        </a:spcBef>
                        <a:spcAft>
                          <a:spcPts val="0"/>
                        </a:spcAft>
                      </a:pPr>
                      <a:r>
                        <a:rPr lang="en-US" sz="1400" u="sng">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8"/>
                        </a:rPr>
                        <a:t>https://projects.fivethirtyeight.com/polls/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86566740"/>
                  </a:ext>
                </a:extLst>
              </a:tr>
              <a:tr h="207784">
                <a:tc>
                  <a:txBody>
                    <a:bodyPr/>
                    <a:lstStyle/>
                    <a:p>
                      <a:pPr>
                        <a:lnSpc>
                          <a:spcPct val="107000"/>
                        </a:lnSpc>
                      </a:pPr>
                      <a:endParaRPr lang="en-US" sz="14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Pollster Ratings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u="sng">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9"/>
                        </a:rPr>
                        <a:t>https://projects.fivethirtyeight.com/pollster-ratings/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2307217"/>
                  </a:ext>
                </a:extLst>
              </a:tr>
              <a:tr h="207784">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Structural</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Stock Market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7000"/>
                        </a:lnSpc>
                        <a:spcBef>
                          <a:spcPts val="0"/>
                        </a:spcBef>
                        <a:spcAft>
                          <a:spcPts val="0"/>
                        </a:spcAft>
                      </a:pPr>
                      <a:r>
                        <a:rPr lang="en-US" sz="1400" u="sng">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10"/>
                        </a:rPr>
                        <a:t>https://www.marketwatch.com/tools/marketsummary</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84902803"/>
                  </a:ext>
                </a:extLst>
              </a:tr>
              <a:tr h="415569">
                <a:tc>
                  <a:txBody>
                    <a:bodyPr/>
                    <a:lstStyle/>
                    <a:p>
                      <a:pPr>
                        <a:lnSpc>
                          <a:spcPct val="107000"/>
                        </a:lnSpc>
                      </a:pPr>
                      <a:endParaRPr lang="en-US" sz="14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Unemployment by State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07000"/>
                        </a:lnSpc>
                        <a:spcBef>
                          <a:spcPts val="0"/>
                        </a:spcBef>
                        <a:spcAft>
                          <a:spcPts val="0"/>
                        </a:spcAft>
                      </a:pPr>
                      <a:r>
                        <a:rPr lang="en-US" sz="1400" u="sng">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11"/>
                        </a:rPr>
                        <a:t>https://www.bls.gov/web/laus/laumstch.htm</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63364383"/>
                  </a:ext>
                </a:extLst>
              </a:tr>
              <a:tr h="415569">
                <a:tc>
                  <a:txBody>
                    <a:bodyPr/>
                    <a:lstStyle/>
                    <a:p>
                      <a:pPr>
                        <a:lnSpc>
                          <a:spcPct val="107000"/>
                        </a:lnSpc>
                      </a:pPr>
                      <a:endParaRPr lang="en-US" sz="14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Presidential Approval</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nSpc>
                          <a:spcPct val="107000"/>
                        </a:lnSpc>
                        <a:spcBef>
                          <a:spcPts val="0"/>
                        </a:spcBef>
                        <a:spcAft>
                          <a:spcPts val="0"/>
                        </a:spcAft>
                      </a:pPr>
                      <a:r>
                        <a:rPr lang="en-US" sz="1400" u="sng">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12"/>
                        </a:rPr>
                        <a:t>https://news.gallup.com/poll/203198/presidential-approval-ratings-donald-trump.aspx</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44013307"/>
                  </a:ext>
                </a:extLst>
              </a:tr>
              <a:tr h="415569">
                <a:tc>
                  <a:txBody>
                    <a:bodyPr/>
                    <a:lstStyle/>
                    <a:p>
                      <a:pPr>
                        <a:lnSpc>
                          <a:spcPct val="107000"/>
                        </a:lnSpc>
                      </a:pPr>
                      <a:endParaRPr lang="en-US" sz="140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Presidential Approval by state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13"/>
                        </a:rPr>
                        <a:t>https://morningconsult.com/tracking-trump-2/</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8394689"/>
                  </a:ext>
                </a:extLst>
              </a:tr>
            </a:tbl>
          </a:graphicData>
        </a:graphic>
      </p:graphicFrame>
    </p:spTree>
    <p:extLst>
      <p:ext uri="{BB962C8B-B14F-4D97-AF65-F5344CB8AC3E}">
        <p14:creationId xmlns:p14="http://schemas.microsoft.com/office/powerpoint/2010/main" val="266308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965B3-EC44-4456-AA26-5D3B1A2489DD}"/>
              </a:ext>
            </a:extLst>
          </p:cNvPr>
          <p:cNvSpPr>
            <a:spLocks noGrp="1"/>
          </p:cNvSpPr>
          <p:nvPr>
            <p:ph type="title"/>
          </p:nvPr>
        </p:nvSpPr>
        <p:spPr/>
        <p:txBody>
          <a:bodyPr/>
          <a:lstStyle/>
          <a:p>
            <a:r>
              <a:rPr lang="en-US" dirty="0">
                <a:solidFill>
                  <a:srgbClr val="0070C0"/>
                </a:solidFill>
              </a:rPr>
              <a:t>Developing the Forecast </a:t>
            </a:r>
          </a:p>
        </p:txBody>
      </p:sp>
      <p:sp>
        <p:nvSpPr>
          <p:cNvPr id="3" name="Content Placeholder 2">
            <a:extLst>
              <a:ext uri="{FF2B5EF4-FFF2-40B4-BE49-F238E27FC236}">
                <a16:creationId xmlns:a16="http://schemas.microsoft.com/office/drawing/2014/main" id="{A78CBBD2-E8C9-471A-9750-033803971076}"/>
              </a:ext>
            </a:extLst>
          </p:cNvPr>
          <p:cNvSpPr>
            <a:spLocks noGrp="1"/>
          </p:cNvSpPr>
          <p:nvPr>
            <p:ph idx="1"/>
          </p:nvPr>
        </p:nvSpPr>
        <p:spPr/>
        <p:txBody>
          <a:bodyPr/>
          <a:lstStyle/>
          <a:p>
            <a:r>
              <a:rPr lang="en-US" dirty="0"/>
              <a:t>Day 2: Workshop</a:t>
            </a:r>
          </a:p>
          <a:p>
            <a:pPr lvl="1"/>
            <a:r>
              <a:rPr lang="en-US" dirty="0"/>
              <a:t>Individual or team</a:t>
            </a:r>
          </a:p>
          <a:p>
            <a:pPr lvl="1"/>
            <a:endParaRPr lang="en-US" dirty="0"/>
          </a:p>
          <a:p>
            <a:r>
              <a:rPr lang="en-US" dirty="0"/>
              <a:t>Begin with a worked example to demonstrate to students </a:t>
            </a:r>
          </a:p>
          <a:p>
            <a:r>
              <a:rPr lang="en-US" dirty="0"/>
              <a:t>Worksheet guides students through expectations </a:t>
            </a:r>
          </a:p>
          <a:p>
            <a:pPr lvl="1"/>
            <a:endParaRPr lang="en-US" dirty="0"/>
          </a:p>
        </p:txBody>
      </p:sp>
    </p:spTree>
    <p:extLst>
      <p:ext uri="{BB962C8B-B14F-4D97-AF65-F5344CB8AC3E}">
        <p14:creationId xmlns:p14="http://schemas.microsoft.com/office/powerpoint/2010/main" val="3872582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DB6C1-E028-4473-9A79-4AE01F371C9C}"/>
              </a:ext>
            </a:extLst>
          </p:cNvPr>
          <p:cNvSpPr>
            <a:spLocks noGrp="1"/>
          </p:cNvSpPr>
          <p:nvPr>
            <p:ph type="title"/>
          </p:nvPr>
        </p:nvSpPr>
        <p:spPr>
          <a:xfrm>
            <a:off x="959666" y="48301"/>
            <a:ext cx="7075283" cy="775564"/>
          </a:xfrm>
        </p:spPr>
        <p:txBody>
          <a:bodyPr/>
          <a:lstStyle/>
          <a:p>
            <a:r>
              <a:rPr lang="en-US" dirty="0">
                <a:solidFill>
                  <a:srgbClr val="0070C0"/>
                </a:solidFill>
              </a:rPr>
              <a:t>Student Worksheet</a:t>
            </a:r>
          </a:p>
        </p:txBody>
      </p:sp>
      <p:sp>
        <p:nvSpPr>
          <p:cNvPr id="7" name="Content Placeholder 6">
            <a:extLst>
              <a:ext uri="{FF2B5EF4-FFF2-40B4-BE49-F238E27FC236}">
                <a16:creationId xmlns:a16="http://schemas.microsoft.com/office/drawing/2014/main" id="{B693CC38-0BC8-4F59-806B-0B3B8B3FE3D4}"/>
              </a:ext>
            </a:extLst>
          </p:cNvPr>
          <p:cNvSpPr>
            <a:spLocks noGrp="1"/>
          </p:cNvSpPr>
          <p:nvPr>
            <p:ph idx="1"/>
          </p:nvPr>
        </p:nvSpPr>
        <p:spPr>
          <a:xfrm>
            <a:off x="334978" y="823865"/>
            <a:ext cx="8510258" cy="5759497"/>
          </a:xfrm>
        </p:spPr>
        <p:txBody>
          <a:bodyPr>
            <a:normAutofit fontScale="25000" lnSpcReduction="20000"/>
          </a:bodyPr>
          <a:lstStyle/>
          <a:p>
            <a:pPr marL="0" indent="0">
              <a:lnSpc>
                <a:spcPct val="200000"/>
              </a:lnSpc>
              <a:spcBef>
                <a:spcPts val="0"/>
              </a:spcBef>
              <a:spcAft>
                <a:spcPts val="800"/>
              </a:spcAft>
              <a:buNone/>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1) </a:t>
            </a: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What is your forecast (prediction) for who will win the Presidency? (Please predict winner AND approximate popular vote share).   </a:t>
            </a:r>
            <a:br>
              <a:rPr lang="en-US" sz="4800" dirty="0">
                <a:effectLst/>
                <a:latin typeface="Times New Roman" panose="02020603050405020304" pitchFamily="18" charset="0"/>
                <a:ea typeface="Calibri" panose="020F0502020204030204" pitchFamily="34" charset="0"/>
                <a:cs typeface="Times New Roman" panose="02020603050405020304" pitchFamily="18" charset="0"/>
              </a:rPr>
            </a:br>
            <a:r>
              <a:rPr lang="en-US" sz="4800" b="1" dirty="0">
                <a:effectLst/>
                <a:latin typeface="Times New Roman" panose="02020603050405020304" pitchFamily="18" charset="0"/>
                <a:ea typeface="Calibri" panose="020F0502020204030204" pitchFamily="34" charset="0"/>
                <a:cs typeface="Times New Roman" panose="02020603050405020304" pitchFamily="18" charset="0"/>
              </a:rPr>
              <a:t>I predict _________ will win the presidency with __________% of the popular vote</a:t>
            </a:r>
            <a:br>
              <a:rPr lang="en-US" sz="4800" dirty="0">
                <a:effectLst/>
                <a:latin typeface="Times New Roman" panose="02020603050405020304" pitchFamily="18" charset="0"/>
                <a:ea typeface="Calibri" panose="020F0502020204030204" pitchFamily="34" charset="0"/>
                <a:cs typeface="Times New Roman" panose="02020603050405020304" pitchFamily="18" charset="0"/>
              </a:rPr>
            </a:b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2) What information did you use for this forecast?  You may use as many or as few sources as you like, with a minimum of one.   Make sure to identify where you got the information you are using (Source), what kind of information is it and how it is specifically measured (type of information), what each type of information tells you to about the election outcome (prediction), and how much you considered each source of information when you were making your forecast (importance to forecast).</a:t>
            </a:r>
          </a:p>
          <a:p>
            <a:pPr marL="0" marR="0" indent="0">
              <a:lnSpc>
                <a:spcPct val="200000"/>
              </a:lnSpc>
              <a:spcBef>
                <a:spcPts val="0"/>
              </a:spcBef>
              <a:spcAft>
                <a:spcPts val="80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Source 1:                   Type of Information:             Prediction:                Importance to Forecast: </a:t>
            </a:r>
          </a:p>
          <a:p>
            <a:pPr marL="0" marR="0" indent="0">
              <a:lnSpc>
                <a:spcPct val="200000"/>
              </a:lnSpc>
              <a:spcBef>
                <a:spcPts val="0"/>
              </a:spcBef>
              <a:spcAft>
                <a:spcPts val="80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Source 2:                   Type of Information:             Prediction:                Importance to Forecast: </a:t>
            </a:r>
          </a:p>
          <a:p>
            <a:pPr marL="0" marR="0" indent="0">
              <a:lnSpc>
                <a:spcPct val="200000"/>
              </a:lnSpc>
              <a:spcBef>
                <a:spcPts val="0"/>
              </a:spcBef>
              <a:spcAft>
                <a:spcPts val="80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Source 3:                   Type of Information:             Prediction:                Importance to Forecast: </a:t>
            </a:r>
          </a:p>
          <a:p>
            <a:pPr marL="0" marR="0" indent="0">
              <a:lnSpc>
                <a:spcPct val="200000"/>
              </a:lnSpc>
              <a:spcBef>
                <a:spcPts val="0"/>
              </a:spcBef>
              <a:spcAft>
                <a:spcPts val="80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Source 4:                   Type of Information:             Prediction:                Importance to Forecast: </a:t>
            </a:r>
          </a:p>
          <a:p>
            <a:pPr marL="0" marR="0" indent="0">
              <a:lnSpc>
                <a:spcPct val="200000"/>
              </a:lnSpc>
              <a:spcBef>
                <a:spcPts val="0"/>
              </a:spcBef>
              <a:spcAft>
                <a:spcPts val="80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Source 5:                   Type of Information:             Prediction:                Importance to Forecast: </a:t>
            </a:r>
          </a:p>
          <a:p>
            <a:pPr marL="0" marR="0" indent="0">
              <a:lnSpc>
                <a:spcPct val="200000"/>
              </a:lnSpc>
              <a:spcBef>
                <a:spcPts val="0"/>
              </a:spcBef>
              <a:spcAft>
                <a:spcPts val="80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 Why did you choose the information and information sources that you did?  What did they tell you?   What might be a limitation of your forecasting model?</a:t>
            </a:r>
          </a:p>
          <a:p>
            <a:pPr marL="0" marR="0" indent="0">
              <a:lnSpc>
                <a:spcPct val="200000"/>
              </a:lnSpc>
              <a:spcBef>
                <a:spcPts val="0"/>
              </a:spcBef>
              <a:spcAft>
                <a:spcPts val="800"/>
              </a:spcAft>
              <a:buNone/>
            </a:pPr>
            <a:r>
              <a:rPr lang="en-US" sz="4800" dirty="0">
                <a:effectLst/>
                <a:latin typeface="Times New Roman" panose="02020603050405020304" pitchFamily="18" charset="0"/>
                <a:ea typeface="Calibri" panose="020F0502020204030204" pitchFamily="34" charset="0"/>
                <a:cs typeface="Times New Roman" panose="02020603050405020304" pitchFamily="18" charset="0"/>
              </a:rPr>
              <a:t> How confident are you that your prediction is accurate?  On a scale of 1 to 5, where 1 indicates no confidence and 5 indicates near certainty.  Why?</a:t>
            </a:r>
          </a:p>
          <a:p>
            <a:endParaRPr lang="en-US" dirty="0"/>
          </a:p>
        </p:txBody>
      </p:sp>
    </p:spTree>
    <p:extLst>
      <p:ext uri="{BB962C8B-B14F-4D97-AF65-F5344CB8AC3E}">
        <p14:creationId xmlns:p14="http://schemas.microsoft.com/office/powerpoint/2010/main" val="607827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BC0A5-6F6E-4D87-89E4-98AF180C6216}"/>
              </a:ext>
            </a:extLst>
          </p:cNvPr>
          <p:cNvSpPr>
            <a:spLocks noGrp="1"/>
          </p:cNvSpPr>
          <p:nvPr>
            <p:ph type="title"/>
          </p:nvPr>
        </p:nvSpPr>
        <p:spPr>
          <a:xfrm>
            <a:off x="199176" y="274638"/>
            <a:ext cx="8836182" cy="1143000"/>
          </a:xfrm>
        </p:spPr>
        <p:txBody>
          <a:bodyPr>
            <a:normAutofit/>
          </a:bodyPr>
          <a:lstStyle/>
          <a:p>
            <a:r>
              <a:rPr lang="en-US" dirty="0">
                <a:solidFill>
                  <a:srgbClr val="0070C0"/>
                </a:solidFill>
              </a:rPr>
              <a:t>Step 1: Information Identification</a:t>
            </a:r>
          </a:p>
        </p:txBody>
      </p:sp>
      <p:sp>
        <p:nvSpPr>
          <p:cNvPr id="3" name="Content Placeholder 2">
            <a:extLst>
              <a:ext uri="{FF2B5EF4-FFF2-40B4-BE49-F238E27FC236}">
                <a16:creationId xmlns:a16="http://schemas.microsoft.com/office/drawing/2014/main" id="{EF5CC3B2-BD06-48F5-8D64-00A340A2C81D}"/>
              </a:ext>
            </a:extLst>
          </p:cNvPr>
          <p:cNvSpPr>
            <a:spLocks noGrp="1"/>
          </p:cNvSpPr>
          <p:nvPr>
            <p:ph idx="1"/>
          </p:nvPr>
        </p:nvSpPr>
        <p:spPr/>
        <p:txBody>
          <a:bodyPr/>
          <a:lstStyle/>
          <a:p>
            <a:r>
              <a:rPr lang="en-US" dirty="0"/>
              <a:t>Students choose and identify</a:t>
            </a:r>
          </a:p>
          <a:p>
            <a:pPr lvl="1"/>
            <a:r>
              <a:rPr lang="en-US" dirty="0"/>
              <a:t>Type and Source</a:t>
            </a:r>
          </a:p>
          <a:p>
            <a:pPr lvl="2"/>
            <a:r>
              <a:rPr lang="en-US" dirty="0"/>
              <a:t>E.g. Unemployment data, Bureau of Labor &amp; Statistics</a:t>
            </a:r>
          </a:p>
          <a:p>
            <a:pPr lvl="2"/>
            <a:r>
              <a:rPr lang="en-US" dirty="0"/>
              <a:t>E.g., aggregate presidential approval, Gallup</a:t>
            </a:r>
          </a:p>
          <a:p>
            <a:endParaRPr lang="en-US" dirty="0"/>
          </a:p>
        </p:txBody>
      </p:sp>
    </p:spTree>
    <p:extLst>
      <p:ext uri="{BB962C8B-B14F-4D97-AF65-F5344CB8AC3E}">
        <p14:creationId xmlns:p14="http://schemas.microsoft.com/office/powerpoint/2010/main" val="4121390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F862C-2AE9-4D0D-8154-8FEEF2A19262}"/>
              </a:ext>
            </a:extLst>
          </p:cNvPr>
          <p:cNvSpPr>
            <a:spLocks noGrp="1"/>
          </p:cNvSpPr>
          <p:nvPr>
            <p:ph type="title"/>
          </p:nvPr>
        </p:nvSpPr>
        <p:spPr/>
        <p:txBody>
          <a:bodyPr>
            <a:normAutofit fontScale="90000"/>
          </a:bodyPr>
          <a:lstStyle/>
          <a:p>
            <a:r>
              <a:rPr lang="en-US" dirty="0">
                <a:solidFill>
                  <a:srgbClr val="0070C0"/>
                </a:solidFill>
              </a:rPr>
              <a:t>Step 2: Information Evaluation and Prediction</a:t>
            </a:r>
          </a:p>
        </p:txBody>
      </p:sp>
      <p:sp>
        <p:nvSpPr>
          <p:cNvPr id="3" name="Content Placeholder 2">
            <a:extLst>
              <a:ext uri="{FF2B5EF4-FFF2-40B4-BE49-F238E27FC236}">
                <a16:creationId xmlns:a16="http://schemas.microsoft.com/office/drawing/2014/main" id="{D749BD71-1E3F-4181-B260-CB18B5B4A272}"/>
              </a:ext>
            </a:extLst>
          </p:cNvPr>
          <p:cNvSpPr>
            <a:spLocks noGrp="1"/>
          </p:cNvSpPr>
          <p:nvPr>
            <p:ph idx="1"/>
          </p:nvPr>
        </p:nvSpPr>
        <p:spPr/>
        <p:txBody>
          <a:bodyPr/>
          <a:lstStyle/>
          <a:p>
            <a:r>
              <a:rPr lang="en-US" dirty="0"/>
              <a:t>For each information source</a:t>
            </a:r>
          </a:p>
          <a:p>
            <a:pPr lvl="1"/>
            <a:r>
              <a:rPr lang="en-US" dirty="0"/>
              <a:t>How does it affect election prediction?</a:t>
            </a:r>
          </a:p>
          <a:p>
            <a:r>
              <a:rPr lang="en-US" dirty="0"/>
              <a:t>Choose one of two candidates</a:t>
            </a:r>
          </a:p>
          <a:p>
            <a:pPr lvl="1"/>
            <a:r>
              <a:rPr lang="en-US" dirty="0"/>
              <a:t>Start with a simple baseline (usually 50%)</a:t>
            </a:r>
          </a:p>
          <a:p>
            <a:pPr lvl="1"/>
            <a:r>
              <a:rPr lang="en-US" dirty="0"/>
              <a:t>How does each information source improve/hurt election chances?</a:t>
            </a:r>
          </a:p>
          <a:p>
            <a:pPr marL="457200" lvl="1" indent="0">
              <a:buNone/>
            </a:pPr>
            <a:endParaRPr lang="en-US" dirty="0"/>
          </a:p>
          <a:p>
            <a:pPr lvl="1"/>
            <a:endParaRPr lang="en-US" dirty="0"/>
          </a:p>
          <a:p>
            <a:endParaRPr lang="en-US" dirty="0"/>
          </a:p>
        </p:txBody>
      </p:sp>
    </p:spTree>
    <p:extLst>
      <p:ext uri="{BB962C8B-B14F-4D97-AF65-F5344CB8AC3E}">
        <p14:creationId xmlns:p14="http://schemas.microsoft.com/office/powerpoint/2010/main" val="3551076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F862C-2AE9-4D0D-8154-8FEEF2A19262}"/>
              </a:ext>
            </a:extLst>
          </p:cNvPr>
          <p:cNvSpPr>
            <a:spLocks noGrp="1"/>
          </p:cNvSpPr>
          <p:nvPr>
            <p:ph type="title"/>
          </p:nvPr>
        </p:nvSpPr>
        <p:spPr/>
        <p:txBody>
          <a:bodyPr>
            <a:normAutofit fontScale="90000"/>
          </a:bodyPr>
          <a:lstStyle/>
          <a:p>
            <a:r>
              <a:rPr lang="en-US" dirty="0">
                <a:solidFill>
                  <a:srgbClr val="0070C0"/>
                </a:solidFill>
              </a:rPr>
              <a:t>Step 3: Weighting and Final Forecast </a:t>
            </a:r>
          </a:p>
        </p:txBody>
      </p:sp>
      <p:sp>
        <p:nvSpPr>
          <p:cNvPr id="3" name="Content Placeholder 2">
            <a:extLst>
              <a:ext uri="{FF2B5EF4-FFF2-40B4-BE49-F238E27FC236}">
                <a16:creationId xmlns:a16="http://schemas.microsoft.com/office/drawing/2014/main" id="{D749BD71-1E3F-4181-B260-CB18B5B4A272}"/>
              </a:ext>
            </a:extLst>
          </p:cNvPr>
          <p:cNvSpPr>
            <a:spLocks noGrp="1"/>
          </p:cNvSpPr>
          <p:nvPr>
            <p:ph idx="1"/>
          </p:nvPr>
        </p:nvSpPr>
        <p:spPr/>
        <p:txBody>
          <a:bodyPr/>
          <a:lstStyle/>
          <a:p>
            <a:r>
              <a:rPr lang="en-US" dirty="0"/>
              <a:t>Students must finally identify how important each information source is to their prediction</a:t>
            </a:r>
          </a:p>
          <a:p>
            <a:r>
              <a:rPr lang="en-US" dirty="0"/>
              <a:t>Final prediction</a:t>
            </a:r>
          </a:p>
          <a:p>
            <a:pPr lvl="1"/>
            <a:r>
              <a:rPr lang="en-US" dirty="0"/>
              <a:t>Weighted average </a:t>
            </a:r>
          </a:p>
          <a:p>
            <a:pPr lvl="1"/>
            <a:r>
              <a:rPr lang="en-US" dirty="0"/>
              <a:t>Move prediction in the direction of each source </a:t>
            </a:r>
          </a:p>
          <a:p>
            <a:pPr marL="457200" lvl="1" indent="0">
              <a:buNone/>
            </a:pPr>
            <a:endParaRPr lang="en-US" dirty="0"/>
          </a:p>
          <a:p>
            <a:pPr lvl="1"/>
            <a:endParaRPr lang="en-US" dirty="0"/>
          </a:p>
          <a:p>
            <a:endParaRPr lang="en-US" dirty="0"/>
          </a:p>
        </p:txBody>
      </p:sp>
    </p:spTree>
    <p:extLst>
      <p:ext uri="{BB962C8B-B14F-4D97-AF65-F5344CB8AC3E}">
        <p14:creationId xmlns:p14="http://schemas.microsoft.com/office/powerpoint/2010/main" val="506955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0A7BF86-EE1D-429C-8F49-7B3351317359}"/>
              </a:ext>
            </a:extLst>
          </p:cNvPr>
          <p:cNvSpPr>
            <a:spLocks noGrp="1"/>
          </p:cNvSpPr>
          <p:nvPr>
            <p:ph type="title"/>
          </p:nvPr>
        </p:nvSpPr>
        <p:spPr/>
        <p:txBody>
          <a:bodyPr/>
          <a:lstStyle/>
          <a:p>
            <a:r>
              <a:rPr lang="en-US" dirty="0"/>
              <a:t>Sample Forecast </a:t>
            </a:r>
          </a:p>
        </p:txBody>
      </p:sp>
      <p:sp>
        <p:nvSpPr>
          <p:cNvPr id="6" name="Content Placeholder 5">
            <a:extLst>
              <a:ext uri="{FF2B5EF4-FFF2-40B4-BE49-F238E27FC236}">
                <a16:creationId xmlns:a16="http://schemas.microsoft.com/office/drawing/2014/main" id="{C03ED375-EB38-4D77-B595-E73C6CC21A2A}"/>
              </a:ext>
            </a:extLst>
          </p:cNvPr>
          <p:cNvSpPr>
            <a:spLocks noGrp="1"/>
          </p:cNvSpPr>
          <p:nvPr>
            <p:ph idx="1"/>
          </p:nvPr>
        </p:nvSpPr>
        <p:spPr/>
        <p:txBody>
          <a:bodyPr/>
          <a:lstStyle/>
          <a:p>
            <a:endParaRPr lang="en-US" dirty="0"/>
          </a:p>
        </p:txBody>
      </p:sp>
      <p:graphicFrame>
        <p:nvGraphicFramePr>
          <p:cNvPr id="4" name="Diagram 3">
            <a:extLst>
              <a:ext uri="{FF2B5EF4-FFF2-40B4-BE49-F238E27FC236}">
                <a16:creationId xmlns:a16="http://schemas.microsoft.com/office/drawing/2014/main" id="{67655B98-0FD6-446A-92EE-57E0F3A77256}"/>
              </a:ext>
            </a:extLst>
          </p:cNvPr>
          <p:cNvGraphicFramePr/>
          <p:nvPr/>
        </p:nvGraphicFramePr>
        <p:xfrm>
          <a:off x="315686" y="126722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E3E94BF8-5768-424E-80A1-24C224E7EFEA}"/>
              </a:ext>
            </a:extLst>
          </p:cNvPr>
          <p:cNvSpPr txBox="1"/>
          <p:nvPr/>
        </p:nvSpPr>
        <p:spPr>
          <a:xfrm>
            <a:off x="6183086" y="1644023"/>
            <a:ext cx="2960915" cy="507831"/>
          </a:xfrm>
          <a:prstGeom prst="rect">
            <a:avLst/>
          </a:prstGeom>
          <a:noFill/>
        </p:spPr>
        <p:txBody>
          <a:bodyPr wrap="square" rtlCol="0">
            <a:spAutoFit/>
          </a:bodyPr>
          <a:lstStyle/>
          <a:p>
            <a:r>
              <a:rPr lang="en-US" sz="1350" dirty="0"/>
              <a:t>Increase in Unemployment: -Parson : 48% for Parsons</a:t>
            </a:r>
          </a:p>
        </p:txBody>
      </p:sp>
      <p:sp>
        <p:nvSpPr>
          <p:cNvPr id="9" name="TextBox 8">
            <a:extLst>
              <a:ext uri="{FF2B5EF4-FFF2-40B4-BE49-F238E27FC236}">
                <a16:creationId xmlns:a16="http://schemas.microsoft.com/office/drawing/2014/main" id="{392069F9-DF55-42F0-9AD3-C8126FA05883}"/>
              </a:ext>
            </a:extLst>
          </p:cNvPr>
          <p:cNvSpPr txBox="1"/>
          <p:nvPr/>
        </p:nvSpPr>
        <p:spPr>
          <a:xfrm>
            <a:off x="6183085" y="2483852"/>
            <a:ext cx="2960915" cy="507831"/>
          </a:xfrm>
          <a:prstGeom prst="rect">
            <a:avLst/>
          </a:prstGeom>
          <a:noFill/>
        </p:spPr>
        <p:txBody>
          <a:bodyPr wrap="square" rtlCol="0">
            <a:spAutoFit/>
          </a:bodyPr>
          <a:lstStyle/>
          <a:p>
            <a:r>
              <a:rPr lang="en-US" sz="1350" dirty="0"/>
              <a:t>Less increase than KS: + Parson:</a:t>
            </a:r>
            <a:br>
              <a:rPr lang="en-US" sz="1350" dirty="0"/>
            </a:br>
            <a:r>
              <a:rPr lang="en-US" sz="1350" dirty="0"/>
              <a:t>52% for Parsons</a:t>
            </a:r>
          </a:p>
        </p:txBody>
      </p:sp>
      <p:sp>
        <p:nvSpPr>
          <p:cNvPr id="10" name="TextBox 9">
            <a:extLst>
              <a:ext uri="{FF2B5EF4-FFF2-40B4-BE49-F238E27FC236}">
                <a16:creationId xmlns:a16="http://schemas.microsoft.com/office/drawing/2014/main" id="{3C39DEB5-6202-410D-86F0-EF33EA64B5CB}"/>
              </a:ext>
            </a:extLst>
          </p:cNvPr>
          <p:cNvSpPr txBox="1"/>
          <p:nvPr/>
        </p:nvSpPr>
        <p:spPr>
          <a:xfrm>
            <a:off x="6183086" y="3809514"/>
            <a:ext cx="2155372" cy="507831"/>
          </a:xfrm>
          <a:prstGeom prst="rect">
            <a:avLst/>
          </a:prstGeom>
          <a:noFill/>
        </p:spPr>
        <p:txBody>
          <a:bodyPr wrap="square" rtlCol="0">
            <a:spAutoFit/>
          </a:bodyPr>
          <a:lstStyle/>
          <a:p>
            <a:r>
              <a:rPr lang="en-US" sz="1350" dirty="0"/>
              <a:t>Parsons: Average in October: 53%: +Parsons</a:t>
            </a:r>
          </a:p>
        </p:txBody>
      </p:sp>
      <p:sp>
        <p:nvSpPr>
          <p:cNvPr id="11" name="TextBox 10">
            <a:extLst>
              <a:ext uri="{FF2B5EF4-FFF2-40B4-BE49-F238E27FC236}">
                <a16:creationId xmlns:a16="http://schemas.microsoft.com/office/drawing/2014/main" id="{6D534BE3-6F91-4089-8B6D-E5E73C2DB4D0}"/>
              </a:ext>
            </a:extLst>
          </p:cNvPr>
          <p:cNvSpPr txBox="1"/>
          <p:nvPr/>
        </p:nvSpPr>
        <p:spPr>
          <a:xfrm>
            <a:off x="457200" y="5692180"/>
            <a:ext cx="8058151" cy="300082"/>
          </a:xfrm>
          <a:prstGeom prst="rect">
            <a:avLst/>
          </a:prstGeom>
          <a:noFill/>
        </p:spPr>
        <p:txBody>
          <a:bodyPr wrap="square" rtlCol="0">
            <a:spAutoFit/>
          </a:bodyPr>
          <a:lstStyle/>
          <a:p>
            <a:r>
              <a:rPr lang="en-US" sz="1350" dirty="0"/>
              <a:t>Structural Estimation: 50% Parsons   PO: 53% Parsons.  PO more important   Estimate: 52% Parsons</a:t>
            </a:r>
          </a:p>
        </p:txBody>
      </p:sp>
    </p:spTree>
    <p:extLst>
      <p:ext uri="{BB962C8B-B14F-4D97-AF65-F5344CB8AC3E}">
        <p14:creationId xmlns:p14="http://schemas.microsoft.com/office/powerpoint/2010/main" val="4168891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BF31B-EE2F-4F41-BD39-1A20DC6C9025}"/>
              </a:ext>
            </a:extLst>
          </p:cNvPr>
          <p:cNvSpPr>
            <a:spLocks noGrp="1"/>
          </p:cNvSpPr>
          <p:nvPr>
            <p:ph type="title"/>
          </p:nvPr>
        </p:nvSpPr>
        <p:spPr/>
        <p:txBody>
          <a:bodyPr/>
          <a:lstStyle/>
          <a:p>
            <a:r>
              <a:rPr lang="en-US" dirty="0">
                <a:solidFill>
                  <a:srgbClr val="0070C0"/>
                </a:solidFill>
              </a:rPr>
              <a:t>Assessment </a:t>
            </a:r>
          </a:p>
        </p:txBody>
      </p:sp>
      <p:sp>
        <p:nvSpPr>
          <p:cNvPr id="3" name="Content Placeholder 2">
            <a:extLst>
              <a:ext uri="{FF2B5EF4-FFF2-40B4-BE49-F238E27FC236}">
                <a16:creationId xmlns:a16="http://schemas.microsoft.com/office/drawing/2014/main" id="{31CCE1F2-FBB0-4CDB-96DC-DCF76F882B4F}"/>
              </a:ext>
            </a:extLst>
          </p:cNvPr>
          <p:cNvSpPr>
            <a:spLocks noGrp="1"/>
          </p:cNvSpPr>
          <p:nvPr>
            <p:ph idx="1"/>
          </p:nvPr>
        </p:nvSpPr>
        <p:spPr/>
        <p:txBody>
          <a:bodyPr/>
          <a:lstStyle/>
          <a:p>
            <a:r>
              <a:rPr lang="en-US" dirty="0"/>
              <a:t>Critical Point: Grade on assignment NOT driven by forecasting accuracy</a:t>
            </a:r>
          </a:p>
          <a:p>
            <a:r>
              <a:rPr lang="en-US" dirty="0"/>
              <a:t>Current assessment strategy:</a:t>
            </a:r>
          </a:p>
          <a:p>
            <a:pPr lvl="1"/>
            <a:r>
              <a:rPr lang="en-US" dirty="0"/>
              <a:t>Completeness and explanation of model</a:t>
            </a:r>
          </a:p>
          <a:p>
            <a:pPr lvl="1"/>
            <a:r>
              <a:rPr lang="en-US" dirty="0"/>
              <a:t>Answers to analysis/reflection questions</a:t>
            </a:r>
          </a:p>
        </p:txBody>
      </p:sp>
    </p:spTree>
    <p:extLst>
      <p:ext uri="{BB962C8B-B14F-4D97-AF65-F5344CB8AC3E}">
        <p14:creationId xmlns:p14="http://schemas.microsoft.com/office/powerpoint/2010/main" val="1732018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CC01B-C14C-4CBD-9E77-B5D53FAD7E01}"/>
              </a:ext>
            </a:extLst>
          </p:cNvPr>
          <p:cNvSpPr>
            <a:spLocks noGrp="1"/>
          </p:cNvSpPr>
          <p:nvPr>
            <p:ph type="title"/>
          </p:nvPr>
        </p:nvSpPr>
        <p:spPr/>
        <p:txBody>
          <a:bodyPr>
            <a:normAutofit fontScale="90000"/>
          </a:bodyPr>
          <a:lstStyle/>
          <a:p>
            <a:r>
              <a:rPr lang="en-US" dirty="0">
                <a:solidFill>
                  <a:srgbClr val="0070C0"/>
                </a:solidFill>
              </a:rPr>
              <a:t>Increasing Student Buy-In: Forecasting Contest</a:t>
            </a:r>
          </a:p>
        </p:txBody>
      </p:sp>
      <p:sp>
        <p:nvSpPr>
          <p:cNvPr id="3" name="Content Placeholder 2">
            <a:extLst>
              <a:ext uri="{FF2B5EF4-FFF2-40B4-BE49-F238E27FC236}">
                <a16:creationId xmlns:a16="http://schemas.microsoft.com/office/drawing/2014/main" id="{CED3B9FF-1BE6-4E59-961A-213F3702318D}"/>
              </a:ext>
            </a:extLst>
          </p:cNvPr>
          <p:cNvSpPr>
            <a:spLocks noGrp="1"/>
          </p:cNvSpPr>
          <p:nvPr>
            <p:ph idx="1"/>
          </p:nvPr>
        </p:nvSpPr>
        <p:spPr/>
        <p:txBody>
          <a:bodyPr/>
          <a:lstStyle/>
          <a:p>
            <a:r>
              <a:rPr lang="en-US" dirty="0"/>
              <a:t>Student contest for accuracy </a:t>
            </a:r>
          </a:p>
          <a:p>
            <a:pPr lvl="1"/>
            <a:r>
              <a:rPr lang="en-US" dirty="0"/>
              <a:t>Usually based on correctness and accuracy (tie goes to parsimony)</a:t>
            </a:r>
          </a:p>
          <a:p>
            <a:pPr lvl="1"/>
            <a:endParaRPr lang="en-US" dirty="0"/>
          </a:p>
          <a:p>
            <a:r>
              <a:rPr lang="en-US" dirty="0"/>
              <a:t>Good end point for post-forecasting discussion </a:t>
            </a:r>
          </a:p>
        </p:txBody>
      </p:sp>
    </p:spTree>
    <p:extLst>
      <p:ext uri="{BB962C8B-B14F-4D97-AF65-F5344CB8AC3E}">
        <p14:creationId xmlns:p14="http://schemas.microsoft.com/office/powerpoint/2010/main" val="11019725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7A4E5-4A37-4219-9BE3-0DA64D29F7E7}"/>
              </a:ext>
            </a:extLst>
          </p:cNvPr>
          <p:cNvSpPr>
            <a:spLocks noGrp="1"/>
          </p:cNvSpPr>
          <p:nvPr>
            <p:ph type="title"/>
          </p:nvPr>
        </p:nvSpPr>
        <p:spPr/>
        <p:txBody>
          <a:bodyPr/>
          <a:lstStyle/>
          <a:p>
            <a:r>
              <a:rPr lang="en-US" dirty="0">
                <a:solidFill>
                  <a:srgbClr val="0070C0"/>
                </a:solidFill>
              </a:rPr>
              <a:t>Potential Considerations</a:t>
            </a:r>
          </a:p>
        </p:txBody>
      </p:sp>
      <p:sp>
        <p:nvSpPr>
          <p:cNvPr id="3" name="Content Placeholder 2">
            <a:extLst>
              <a:ext uri="{FF2B5EF4-FFF2-40B4-BE49-F238E27FC236}">
                <a16:creationId xmlns:a16="http://schemas.microsoft.com/office/drawing/2014/main" id="{C835E2FE-5E0B-4AC8-A4CF-4E48F538A1B7}"/>
              </a:ext>
            </a:extLst>
          </p:cNvPr>
          <p:cNvSpPr>
            <a:spLocks noGrp="1"/>
          </p:cNvSpPr>
          <p:nvPr>
            <p:ph idx="1"/>
          </p:nvPr>
        </p:nvSpPr>
        <p:spPr/>
        <p:txBody>
          <a:bodyPr/>
          <a:lstStyle/>
          <a:p>
            <a:r>
              <a:rPr lang="en-US" dirty="0"/>
              <a:t>Which elections?</a:t>
            </a:r>
          </a:p>
          <a:p>
            <a:pPr lvl="1"/>
            <a:r>
              <a:rPr lang="en-US" dirty="0"/>
              <a:t>In order: </a:t>
            </a:r>
          </a:p>
          <a:p>
            <a:pPr lvl="2"/>
            <a:r>
              <a:rPr lang="en-US" dirty="0"/>
              <a:t>High stakes</a:t>
            </a:r>
          </a:p>
          <a:p>
            <a:pPr lvl="2"/>
            <a:r>
              <a:rPr lang="en-US" dirty="0"/>
              <a:t>Competitive</a:t>
            </a:r>
          </a:p>
          <a:p>
            <a:pPr lvl="2"/>
            <a:r>
              <a:rPr lang="en-US" dirty="0"/>
              <a:t>Local </a:t>
            </a:r>
          </a:p>
          <a:p>
            <a:r>
              <a:rPr lang="en-US" dirty="0"/>
              <a:t>What if the election doesn’t occur in your semester?</a:t>
            </a:r>
          </a:p>
          <a:p>
            <a:pPr lvl="1"/>
            <a:r>
              <a:rPr lang="en-US" dirty="0"/>
              <a:t>Citizen forecasting for “competition” </a:t>
            </a:r>
          </a:p>
        </p:txBody>
      </p:sp>
    </p:spTree>
    <p:extLst>
      <p:ext uri="{BB962C8B-B14F-4D97-AF65-F5344CB8AC3E}">
        <p14:creationId xmlns:p14="http://schemas.microsoft.com/office/powerpoint/2010/main" val="15607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72BC"/>
                </a:solidFill>
              </a:rPr>
              <a:t>Forecasting as Public Facing Political Science</a:t>
            </a:r>
          </a:p>
        </p:txBody>
      </p:sp>
      <p:sp>
        <p:nvSpPr>
          <p:cNvPr id="3" name="Content Placeholder 2"/>
          <p:cNvSpPr>
            <a:spLocks noGrp="1"/>
          </p:cNvSpPr>
          <p:nvPr>
            <p:ph idx="1"/>
          </p:nvPr>
        </p:nvSpPr>
        <p:spPr/>
        <p:txBody>
          <a:bodyPr>
            <a:normAutofit/>
          </a:bodyPr>
          <a:lstStyle/>
          <a:p>
            <a:pPr lvl="0">
              <a:buClr>
                <a:srgbClr val="0072BC"/>
              </a:buClr>
            </a:pPr>
            <a:r>
              <a:rPr lang="en-US" dirty="0"/>
              <a:t>Forecasting is a central element of elections</a:t>
            </a:r>
          </a:p>
          <a:p>
            <a:pPr lvl="0">
              <a:buClr>
                <a:srgbClr val="0072BC"/>
              </a:buClr>
            </a:pPr>
            <a:r>
              <a:rPr lang="en-US" dirty="0"/>
              <a:t>Forecasting offers the opportunity for engaging, high impact student learning</a:t>
            </a:r>
          </a:p>
          <a:p>
            <a:pPr lvl="0">
              <a:buClr>
                <a:srgbClr val="0072BC"/>
              </a:buClr>
            </a:pPr>
            <a:r>
              <a:rPr lang="en-US" dirty="0"/>
              <a:t>Forecasting offers a chance to contribute directly to election knowledge</a:t>
            </a:r>
          </a:p>
          <a:p>
            <a:endParaRPr lang="en-US" sz="2800" dirty="0"/>
          </a:p>
          <a:p>
            <a:pPr marL="0" indent="0">
              <a:buNone/>
            </a:pPr>
            <a:endParaRPr lang="en-US" dirty="0"/>
          </a:p>
        </p:txBody>
      </p:sp>
    </p:spTree>
    <p:extLst>
      <p:ext uri="{BB962C8B-B14F-4D97-AF65-F5344CB8AC3E}">
        <p14:creationId xmlns:p14="http://schemas.microsoft.com/office/powerpoint/2010/main" val="1550581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63CFC-1AA5-440C-BD4E-AC4866B1CA81}"/>
              </a:ext>
            </a:extLst>
          </p:cNvPr>
          <p:cNvSpPr>
            <a:spLocks noGrp="1"/>
          </p:cNvSpPr>
          <p:nvPr>
            <p:ph type="title"/>
          </p:nvPr>
        </p:nvSpPr>
        <p:spPr/>
        <p:txBody>
          <a:bodyPr>
            <a:normAutofit fontScale="90000"/>
          </a:bodyPr>
          <a:lstStyle/>
          <a:p>
            <a:r>
              <a:rPr lang="en-US" dirty="0">
                <a:solidFill>
                  <a:srgbClr val="0070C0"/>
                </a:solidFill>
              </a:rPr>
              <a:t>Key Challenge for Teaching Forecasting: Quantitative Methods</a:t>
            </a:r>
          </a:p>
        </p:txBody>
      </p:sp>
      <p:sp>
        <p:nvSpPr>
          <p:cNvPr id="3" name="Content Placeholder 2">
            <a:extLst>
              <a:ext uri="{FF2B5EF4-FFF2-40B4-BE49-F238E27FC236}">
                <a16:creationId xmlns:a16="http://schemas.microsoft.com/office/drawing/2014/main" id="{68EE0904-25BD-4A8B-B102-F5787EA479EC}"/>
              </a:ext>
            </a:extLst>
          </p:cNvPr>
          <p:cNvSpPr>
            <a:spLocks noGrp="1"/>
          </p:cNvSpPr>
          <p:nvPr>
            <p:ph idx="1"/>
          </p:nvPr>
        </p:nvSpPr>
        <p:spPr/>
        <p:txBody>
          <a:bodyPr/>
          <a:lstStyle/>
          <a:p>
            <a:r>
              <a:rPr lang="en-US" dirty="0"/>
              <a:t>Much of forecasting is built on complex  quantitative methods </a:t>
            </a:r>
          </a:p>
          <a:p>
            <a:r>
              <a:rPr lang="en-US" dirty="0"/>
              <a:t>The level of analysis for many models is outside of the scope of introductory courses, where active learning through forecasting might have the most benefit</a:t>
            </a:r>
          </a:p>
        </p:txBody>
      </p:sp>
    </p:spTree>
    <p:extLst>
      <p:ext uri="{BB962C8B-B14F-4D97-AF65-F5344CB8AC3E}">
        <p14:creationId xmlns:p14="http://schemas.microsoft.com/office/powerpoint/2010/main" val="2600460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01DE7-FE34-4406-9DF9-591F56FD115E}"/>
              </a:ext>
            </a:extLst>
          </p:cNvPr>
          <p:cNvSpPr>
            <a:spLocks noGrp="1"/>
          </p:cNvSpPr>
          <p:nvPr>
            <p:ph type="title"/>
          </p:nvPr>
        </p:nvSpPr>
        <p:spPr/>
        <p:txBody>
          <a:bodyPr>
            <a:normAutofit fontScale="90000"/>
          </a:bodyPr>
          <a:lstStyle/>
          <a:p>
            <a:r>
              <a:rPr lang="en-US" dirty="0">
                <a:solidFill>
                  <a:srgbClr val="0070C0"/>
                </a:solidFill>
              </a:rPr>
              <a:t>Proposed Solution: Qualitative Assessment of Quantitative Data</a:t>
            </a:r>
          </a:p>
        </p:txBody>
      </p:sp>
      <p:sp>
        <p:nvSpPr>
          <p:cNvPr id="3" name="Content Placeholder 2">
            <a:extLst>
              <a:ext uri="{FF2B5EF4-FFF2-40B4-BE49-F238E27FC236}">
                <a16:creationId xmlns:a16="http://schemas.microsoft.com/office/drawing/2014/main" id="{691BEAEB-E3F6-4CC9-A5F4-F742AF9ACC2D}"/>
              </a:ext>
            </a:extLst>
          </p:cNvPr>
          <p:cNvSpPr>
            <a:spLocks noGrp="1"/>
          </p:cNvSpPr>
          <p:nvPr>
            <p:ph idx="1"/>
          </p:nvPr>
        </p:nvSpPr>
        <p:spPr/>
        <p:txBody>
          <a:bodyPr/>
          <a:lstStyle/>
          <a:p>
            <a:r>
              <a:rPr lang="en-US" dirty="0"/>
              <a:t>Students are asked, instead of creating exact point predictions to make general assessments of standard forecasting data and assemble a prediction</a:t>
            </a:r>
          </a:p>
          <a:p>
            <a:endParaRPr lang="en-US" dirty="0"/>
          </a:p>
          <a:p>
            <a:r>
              <a:rPr lang="en-US" dirty="0"/>
              <a:t>In doing so, students produce a forecast and learn the intuition behind forecasting models</a:t>
            </a:r>
          </a:p>
        </p:txBody>
      </p:sp>
    </p:spTree>
    <p:extLst>
      <p:ext uri="{BB962C8B-B14F-4D97-AF65-F5344CB8AC3E}">
        <p14:creationId xmlns:p14="http://schemas.microsoft.com/office/powerpoint/2010/main" val="93911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99E88-0A1E-47EE-8B3D-A359AABFF39F}"/>
              </a:ext>
            </a:extLst>
          </p:cNvPr>
          <p:cNvSpPr>
            <a:spLocks noGrp="1"/>
          </p:cNvSpPr>
          <p:nvPr>
            <p:ph type="title"/>
          </p:nvPr>
        </p:nvSpPr>
        <p:spPr/>
        <p:txBody>
          <a:bodyPr/>
          <a:lstStyle/>
          <a:p>
            <a:r>
              <a:rPr lang="en-US" dirty="0">
                <a:solidFill>
                  <a:srgbClr val="0070C0"/>
                </a:solidFill>
              </a:rPr>
              <a:t>Assignment: Election Forecast</a:t>
            </a:r>
          </a:p>
        </p:txBody>
      </p:sp>
      <p:sp>
        <p:nvSpPr>
          <p:cNvPr id="3" name="Content Placeholder 2">
            <a:extLst>
              <a:ext uri="{FF2B5EF4-FFF2-40B4-BE49-F238E27FC236}">
                <a16:creationId xmlns:a16="http://schemas.microsoft.com/office/drawing/2014/main" id="{2244ECAA-9ECA-424C-9422-7D6D5DECFAB5}"/>
              </a:ext>
            </a:extLst>
          </p:cNvPr>
          <p:cNvSpPr>
            <a:spLocks noGrp="1"/>
          </p:cNvSpPr>
          <p:nvPr>
            <p:ph idx="1"/>
          </p:nvPr>
        </p:nvSpPr>
        <p:spPr/>
        <p:txBody>
          <a:bodyPr/>
          <a:lstStyle/>
          <a:p>
            <a:r>
              <a:rPr lang="en-US" dirty="0"/>
              <a:t>Target audience: introductory courses</a:t>
            </a:r>
          </a:p>
          <a:p>
            <a:r>
              <a:rPr lang="en-US" dirty="0"/>
              <a:t>Time: One week of course time</a:t>
            </a:r>
          </a:p>
          <a:p>
            <a:pPr lvl="1"/>
            <a:r>
              <a:rPr lang="en-US" dirty="0"/>
              <a:t>One prep lecture and one workshop</a:t>
            </a:r>
          </a:p>
          <a:p>
            <a:r>
              <a:rPr lang="en-US" dirty="0"/>
              <a:t>Student Output: Forecasting Worksheet with 1-3 forecasts &amp; simple analysis </a:t>
            </a:r>
          </a:p>
          <a:p>
            <a:endParaRPr lang="en-US" dirty="0"/>
          </a:p>
          <a:p>
            <a:endParaRPr lang="en-US" dirty="0"/>
          </a:p>
        </p:txBody>
      </p:sp>
    </p:spTree>
    <p:extLst>
      <p:ext uri="{BB962C8B-B14F-4D97-AF65-F5344CB8AC3E}">
        <p14:creationId xmlns:p14="http://schemas.microsoft.com/office/powerpoint/2010/main" val="3860400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592DC-CFDD-4A48-B09F-A4477691C04F}"/>
              </a:ext>
            </a:extLst>
          </p:cNvPr>
          <p:cNvSpPr>
            <a:spLocks noGrp="1"/>
          </p:cNvSpPr>
          <p:nvPr>
            <p:ph type="title"/>
          </p:nvPr>
        </p:nvSpPr>
        <p:spPr/>
        <p:txBody>
          <a:bodyPr/>
          <a:lstStyle/>
          <a:p>
            <a:r>
              <a:rPr lang="en-US" dirty="0">
                <a:solidFill>
                  <a:srgbClr val="0070C0"/>
                </a:solidFill>
              </a:rPr>
              <a:t>Implementation Process</a:t>
            </a:r>
          </a:p>
        </p:txBody>
      </p:sp>
      <p:sp>
        <p:nvSpPr>
          <p:cNvPr id="3" name="Content Placeholder 2">
            <a:extLst>
              <a:ext uri="{FF2B5EF4-FFF2-40B4-BE49-F238E27FC236}">
                <a16:creationId xmlns:a16="http://schemas.microsoft.com/office/drawing/2014/main" id="{677ED38E-6183-4F30-95B9-9D788F22C214}"/>
              </a:ext>
            </a:extLst>
          </p:cNvPr>
          <p:cNvSpPr>
            <a:spLocks noGrp="1"/>
          </p:cNvSpPr>
          <p:nvPr>
            <p:ph idx="1"/>
          </p:nvPr>
        </p:nvSpPr>
        <p:spPr/>
        <p:txBody>
          <a:bodyPr/>
          <a:lstStyle/>
          <a:p>
            <a:r>
              <a:rPr lang="en-US" dirty="0"/>
              <a:t>Student Preparation</a:t>
            </a:r>
          </a:p>
          <a:p>
            <a:r>
              <a:rPr lang="en-US" dirty="0"/>
              <a:t>Data Preparation</a:t>
            </a:r>
          </a:p>
          <a:p>
            <a:r>
              <a:rPr lang="en-US" dirty="0"/>
              <a:t>Student Workshop</a:t>
            </a:r>
          </a:p>
          <a:p>
            <a:r>
              <a:rPr lang="en-US" dirty="0"/>
              <a:t>Assessment </a:t>
            </a:r>
          </a:p>
        </p:txBody>
      </p:sp>
    </p:spTree>
    <p:extLst>
      <p:ext uri="{BB962C8B-B14F-4D97-AF65-F5344CB8AC3E}">
        <p14:creationId xmlns:p14="http://schemas.microsoft.com/office/powerpoint/2010/main" val="1140499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6E6F3-40CC-4033-AE03-FB6260F14CB3}"/>
              </a:ext>
            </a:extLst>
          </p:cNvPr>
          <p:cNvSpPr>
            <a:spLocks noGrp="1"/>
          </p:cNvSpPr>
          <p:nvPr>
            <p:ph type="title"/>
          </p:nvPr>
        </p:nvSpPr>
        <p:spPr/>
        <p:txBody>
          <a:bodyPr/>
          <a:lstStyle/>
          <a:p>
            <a:r>
              <a:rPr lang="en-US" dirty="0">
                <a:solidFill>
                  <a:srgbClr val="0070C0"/>
                </a:solidFill>
              </a:rPr>
              <a:t>Preparing the Students</a:t>
            </a:r>
          </a:p>
        </p:txBody>
      </p:sp>
      <p:sp>
        <p:nvSpPr>
          <p:cNvPr id="3" name="Content Placeholder 2">
            <a:extLst>
              <a:ext uri="{FF2B5EF4-FFF2-40B4-BE49-F238E27FC236}">
                <a16:creationId xmlns:a16="http://schemas.microsoft.com/office/drawing/2014/main" id="{658A8F02-5462-4A51-8B24-7D6E20A0DFB7}"/>
              </a:ext>
            </a:extLst>
          </p:cNvPr>
          <p:cNvSpPr>
            <a:spLocks noGrp="1"/>
          </p:cNvSpPr>
          <p:nvPr>
            <p:ph idx="1"/>
          </p:nvPr>
        </p:nvSpPr>
        <p:spPr/>
        <p:txBody>
          <a:bodyPr/>
          <a:lstStyle/>
          <a:p>
            <a:r>
              <a:rPr lang="en-US" dirty="0"/>
              <a:t>Day 1: Political Forecasting Lecture</a:t>
            </a:r>
          </a:p>
          <a:p>
            <a:r>
              <a:rPr lang="en-US" dirty="0"/>
              <a:t>Content:</a:t>
            </a:r>
          </a:p>
          <a:p>
            <a:pPr lvl="1"/>
            <a:r>
              <a:rPr lang="en-US" dirty="0"/>
              <a:t>Building Blocks of Forecasting Models</a:t>
            </a:r>
          </a:p>
          <a:p>
            <a:pPr lvl="1"/>
            <a:r>
              <a:rPr lang="en-US" dirty="0"/>
              <a:t>Challenges of Forecasting</a:t>
            </a:r>
          </a:p>
          <a:p>
            <a:pPr lvl="1"/>
            <a:r>
              <a:rPr lang="en-US" dirty="0"/>
              <a:t>Types of Forecasting data and tradeoffs</a:t>
            </a:r>
          </a:p>
          <a:p>
            <a:pPr lvl="1"/>
            <a:r>
              <a:rPr lang="en-US" dirty="0"/>
              <a:t>Forecasting Evaluation:</a:t>
            </a:r>
          </a:p>
          <a:p>
            <a:pPr lvl="2"/>
            <a:r>
              <a:rPr lang="en-US" dirty="0"/>
              <a:t>E.g., Correctness, accuracy, parsimony, lead time</a:t>
            </a:r>
          </a:p>
          <a:p>
            <a:endParaRPr lang="en-US" dirty="0"/>
          </a:p>
        </p:txBody>
      </p:sp>
    </p:spTree>
    <p:extLst>
      <p:ext uri="{BB962C8B-B14F-4D97-AF65-F5344CB8AC3E}">
        <p14:creationId xmlns:p14="http://schemas.microsoft.com/office/powerpoint/2010/main" val="3161187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9E0C0-CEC8-4A8D-8EC8-B72062568617}"/>
              </a:ext>
            </a:extLst>
          </p:cNvPr>
          <p:cNvSpPr>
            <a:spLocks noGrp="1"/>
          </p:cNvSpPr>
          <p:nvPr>
            <p:ph type="title"/>
          </p:nvPr>
        </p:nvSpPr>
        <p:spPr/>
        <p:txBody>
          <a:bodyPr>
            <a:normAutofit fontScale="90000"/>
          </a:bodyPr>
          <a:lstStyle/>
          <a:p>
            <a:r>
              <a:rPr lang="en-US" dirty="0">
                <a:solidFill>
                  <a:srgbClr val="0070C0"/>
                </a:solidFill>
              </a:rPr>
              <a:t>Recommended Assigned Readings</a:t>
            </a:r>
          </a:p>
        </p:txBody>
      </p:sp>
      <p:sp>
        <p:nvSpPr>
          <p:cNvPr id="3" name="Content Placeholder 2">
            <a:extLst>
              <a:ext uri="{FF2B5EF4-FFF2-40B4-BE49-F238E27FC236}">
                <a16:creationId xmlns:a16="http://schemas.microsoft.com/office/drawing/2014/main" id="{F64F462A-5C0E-4720-BC03-0CBD010D6BFC}"/>
              </a:ext>
            </a:extLst>
          </p:cNvPr>
          <p:cNvSpPr>
            <a:spLocks noGrp="1"/>
          </p:cNvSpPr>
          <p:nvPr>
            <p:ph idx="1"/>
          </p:nvPr>
        </p:nvSpPr>
        <p:spPr>
          <a:xfrm>
            <a:off x="228600" y="1354264"/>
            <a:ext cx="8686800" cy="5229098"/>
          </a:xfrm>
        </p:spPr>
        <p:txBody>
          <a:bodyPr>
            <a:normAutofit fontScale="32500" lnSpcReduction="20000"/>
          </a:bodyPr>
          <a:lstStyle/>
          <a:p>
            <a:pPr marL="0" marR="0">
              <a:lnSpc>
                <a:spcPct val="107000"/>
              </a:lnSpc>
              <a:spcBef>
                <a:spcPts val="0"/>
              </a:spcBef>
              <a:spcAft>
                <a:spcPts val="800"/>
              </a:spcAft>
            </a:pPr>
            <a:r>
              <a:rPr lang="en-US" sz="5500" dirty="0" err="1">
                <a:effectLst/>
                <a:latin typeface="Times New Roman" panose="02020603050405020304" pitchFamily="18" charset="0"/>
                <a:ea typeface="Calibri" panose="020F0502020204030204" pitchFamily="34" charset="0"/>
                <a:cs typeface="Times New Roman" panose="02020603050405020304" pitchFamily="18" charset="0"/>
              </a:rPr>
              <a:t>Atanasov</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 Pavel, and Regina Joseph.2021 “Which Election Forecast Was the Most Accurate? Or Rather: The Least Wrong?” </a:t>
            </a:r>
            <a:r>
              <a:rPr lang="en-US" sz="5500" i="1" dirty="0">
                <a:effectLst/>
                <a:latin typeface="Times New Roman" panose="02020603050405020304" pitchFamily="18" charset="0"/>
                <a:ea typeface="Calibri" panose="020F0502020204030204" pitchFamily="34" charset="0"/>
                <a:cs typeface="Times New Roman" panose="02020603050405020304" pitchFamily="18" charset="0"/>
              </a:rPr>
              <a:t>Washington Post </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Monkey Cage. </a:t>
            </a:r>
          </a:p>
          <a:p>
            <a:pPr marL="0" marR="0">
              <a:lnSpc>
                <a:spcPct val="107000"/>
              </a:lnSpc>
              <a:spcBef>
                <a:spcPts val="0"/>
              </a:spcBef>
              <a:spcAft>
                <a:spcPts val="800"/>
              </a:spcAft>
            </a:pP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Campbell, James, and Thomas Mann. 1996. “Forecasting the Presidential Election: What Can We Learn from the Models?” </a:t>
            </a:r>
            <a:r>
              <a:rPr lang="en-US" sz="5500" i="1" dirty="0">
                <a:effectLst/>
                <a:latin typeface="Times New Roman" panose="02020603050405020304" pitchFamily="18" charset="0"/>
                <a:ea typeface="Calibri" panose="020F0502020204030204" pitchFamily="34" charset="0"/>
                <a:cs typeface="Times New Roman" panose="02020603050405020304" pitchFamily="18" charset="0"/>
              </a:rPr>
              <a:t>Brookings</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5500" dirty="0" err="1">
                <a:effectLst/>
                <a:latin typeface="Times New Roman" panose="02020603050405020304" pitchFamily="18" charset="0"/>
                <a:ea typeface="Calibri" panose="020F0502020204030204" pitchFamily="34" charset="0"/>
                <a:cs typeface="Times New Roman" panose="02020603050405020304" pitchFamily="18" charset="0"/>
              </a:rPr>
              <a:t>Dassonneville</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 Ruth, and Charles Tien. 2021. “Introduction to Forecasting the 2020 US Elections.” </a:t>
            </a:r>
            <a:r>
              <a:rPr lang="en-US" sz="5500" i="1" dirty="0">
                <a:effectLst/>
                <a:latin typeface="Times New Roman" panose="02020603050405020304" pitchFamily="18" charset="0"/>
                <a:ea typeface="Calibri" panose="020F0502020204030204" pitchFamily="34" charset="0"/>
                <a:cs typeface="Times New Roman" panose="02020603050405020304" pitchFamily="18" charset="0"/>
              </a:rPr>
              <a:t>PS: Political Science &amp; Politics</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 54(1): 47–51.</a:t>
            </a:r>
          </a:p>
          <a:p>
            <a:pPr marL="0" marR="0">
              <a:lnSpc>
                <a:spcPct val="107000"/>
              </a:lnSpc>
              <a:spcBef>
                <a:spcPts val="0"/>
              </a:spcBef>
              <a:spcAft>
                <a:spcPts val="800"/>
              </a:spcAft>
            </a:pP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Dickinson, Matthew. 2016. “Who Do You Trust: The Polls or the Forecast Models?” </a:t>
            </a:r>
            <a:r>
              <a:rPr lang="en-US" sz="5500" i="1" dirty="0">
                <a:effectLst/>
                <a:latin typeface="Times New Roman" panose="02020603050405020304" pitchFamily="18" charset="0"/>
                <a:ea typeface="Calibri" panose="020F0502020204030204" pitchFamily="34" charset="0"/>
                <a:cs typeface="Times New Roman" panose="02020603050405020304" pitchFamily="18" charset="0"/>
              </a:rPr>
              <a:t>Presidential Power</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 HILLYGUS, D. SUNSHINE. 2011. “THE EVOLUTION OF ELECTION POLLING IN THE UNITED STATES.” </a:t>
            </a:r>
            <a:r>
              <a:rPr lang="en-US" sz="5500" i="1" dirty="0">
                <a:effectLst/>
                <a:latin typeface="Times New Roman" panose="02020603050405020304" pitchFamily="18" charset="0"/>
                <a:ea typeface="Calibri" panose="020F0502020204030204" pitchFamily="34" charset="0"/>
                <a:cs typeface="Times New Roman" panose="02020603050405020304" pitchFamily="18" charset="0"/>
              </a:rPr>
              <a:t>The Public Opinion Quarterly</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 75(5): 962–81.</a:t>
            </a:r>
          </a:p>
          <a:p>
            <a:pPr marL="0" marR="0">
              <a:lnSpc>
                <a:spcPct val="107000"/>
              </a:lnSpc>
              <a:spcBef>
                <a:spcPts val="0"/>
              </a:spcBef>
              <a:spcAft>
                <a:spcPts val="800"/>
              </a:spcAft>
            </a:pP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Lewis-Beck, Michael S., and Mary Stegmaier. 2014. “US Presidential Election Forecasting: Introduction.” </a:t>
            </a:r>
            <a:r>
              <a:rPr lang="en-US" sz="5500" i="1" dirty="0">
                <a:effectLst/>
                <a:latin typeface="Times New Roman" panose="02020603050405020304" pitchFamily="18" charset="0"/>
                <a:ea typeface="Calibri" panose="020F0502020204030204" pitchFamily="34" charset="0"/>
                <a:cs typeface="Times New Roman" panose="02020603050405020304" pitchFamily="18" charset="0"/>
              </a:rPr>
              <a:t>PS: Political Science &amp; Politics</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 47(2): 284–88.</a:t>
            </a:r>
          </a:p>
          <a:p>
            <a:pPr marL="0" marR="0">
              <a:lnSpc>
                <a:spcPct val="107000"/>
              </a:lnSpc>
              <a:spcBef>
                <a:spcPts val="0"/>
              </a:spcBef>
              <a:spcAft>
                <a:spcPts val="800"/>
              </a:spcAft>
            </a:pP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Tien, Charles, and Michael S. Lewis-Beck. 2017. “Evaluating the Long-View Forecasting Models of the 2016 Election.” </a:t>
            </a:r>
            <a:r>
              <a:rPr lang="en-US" sz="5500" i="1" dirty="0" err="1">
                <a:effectLst/>
                <a:latin typeface="Times New Roman" panose="02020603050405020304" pitchFamily="18" charset="0"/>
                <a:ea typeface="Calibri" panose="020F0502020204030204" pitchFamily="34" charset="0"/>
                <a:cs typeface="Times New Roman" panose="02020603050405020304" pitchFamily="18" charset="0"/>
              </a:rPr>
              <a:t>OUPblog</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 https://blog.oup.com/2017/01/forecasting-models-2016-election/.</a:t>
            </a:r>
          </a:p>
          <a:p>
            <a:pPr marL="0" marR="0">
              <a:lnSpc>
                <a:spcPct val="107000"/>
              </a:lnSpc>
              <a:spcBef>
                <a:spcPts val="0"/>
              </a:spcBef>
              <a:spcAft>
                <a:spcPts val="800"/>
              </a:spcAft>
            </a:pP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Victor, Jennifer Nicoll. 2021. “Let’s Be Honest about Election Forecasting.” </a:t>
            </a:r>
            <a:r>
              <a:rPr lang="en-US" sz="5500" i="1" dirty="0">
                <a:effectLst/>
                <a:latin typeface="Times New Roman" panose="02020603050405020304" pitchFamily="18" charset="0"/>
                <a:ea typeface="Calibri" panose="020F0502020204030204" pitchFamily="34" charset="0"/>
                <a:cs typeface="Times New Roman" panose="02020603050405020304" pitchFamily="18" charset="0"/>
              </a:rPr>
              <a:t>PS: Political Science &amp; Politics</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 54(1): 107–10.</a:t>
            </a:r>
          </a:p>
          <a:p>
            <a:pPr marL="0" indent="0">
              <a:buNone/>
            </a:pPr>
            <a:endParaRPr lang="en-US" dirty="0"/>
          </a:p>
        </p:txBody>
      </p:sp>
    </p:spTree>
    <p:extLst>
      <p:ext uri="{BB962C8B-B14F-4D97-AF65-F5344CB8AC3E}">
        <p14:creationId xmlns:p14="http://schemas.microsoft.com/office/powerpoint/2010/main" val="357412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CCCB1-451D-442E-A106-589D46BDEBC0}"/>
              </a:ext>
            </a:extLst>
          </p:cNvPr>
          <p:cNvSpPr>
            <a:spLocks noGrp="1"/>
          </p:cNvSpPr>
          <p:nvPr>
            <p:ph type="title"/>
          </p:nvPr>
        </p:nvSpPr>
        <p:spPr/>
        <p:txBody>
          <a:bodyPr>
            <a:normAutofit fontScale="90000"/>
          </a:bodyPr>
          <a:lstStyle/>
          <a:p>
            <a:r>
              <a:rPr lang="en-US" dirty="0">
                <a:solidFill>
                  <a:srgbClr val="0070C0"/>
                </a:solidFill>
              </a:rPr>
              <a:t>Gathering and Preparing Quantitative Data</a:t>
            </a:r>
          </a:p>
        </p:txBody>
      </p:sp>
      <p:sp>
        <p:nvSpPr>
          <p:cNvPr id="3" name="Content Placeholder 2">
            <a:extLst>
              <a:ext uri="{FF2B5EF4-FFF2-40B4-BE49-F238E27FC236}">
                <a16:creationId xmlns:a16="http://schemas.microsoft.com/office/drawing/2014/main" id="{9AC474B8-F015-4595-8DE8-FDCA8A11CCDB}"/>
              </a:ext>
            </a:extLst>
          </p:cNvPr>
          <p:cNvSpPr>
            <a:spLocks noGrp="1"/>
          </p:cNvSpPr>
          <p:nvPr>
            <p:ph idx="1"/>
          </p:nvPr>
        </p:nvSpPr>
        <p:spPr/>
        <p:txBody>
          <a:bodyPr>
            <a:normAutofit lnSpcReduction="10000"/>
          </a:bodyPr>
          <a:lstStyle/>
          <a:p>
            <a:r>
              <a:rPr lang="en-US" dirty="0"/>
              <a:t>Collect and collate online data sources for students</a:t>
            </a:r>
          </a:p>
          <a:p>
            <a:pPr lvl="1"/>
            <a:r>
              <a:rPr lang="en-US" dirty="0"/>
              <a:t>Separate data by type of data and election type</a:t>
            </a:r>
          </a:p>
          <a:p>
            <a:pPr lvl="1"/>
            <a:r>
              <a:rPr lang="en-US" dirty="0"/>
              <a:t>Use forecasting categories presented in Day 1 lecture; highlight data types as well</a:t>
            </a:r>
          </a:p>
          <a:p>
            <a:r>
              <a:rPr lang="en-US" dirty="0"/>
              <a:t>Choose data clarity over depth</a:t>
            </a:r>
          </a:p>
          <a:p>
            <a:r>
              <a:rPr lang="en-US" dirty="0"/>
              <a:t>Allow for flexibility outside of your recommended sources </a:t>
            </a:r>
          </a:p>
        </p:txBody>
      </p:sp>
    </p:spTree>
    <p:extLst>
      <p:ext uri="{BB962C8B-B14F-4D97-AF65-F5344CB8AC3E}">
        <p14:creationId xmlns:p14="http://schemas.microsoft.com/office/powerpoint/2010/main" val="40379158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MKC_PPT3 (1).pptx" id="{8C0B434F-BC74-490D-90B2-0BFAE78AC245}" vid="{3B49F2F4-A6B7-4D72-AC5D-2819F3F86A73}"/>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UMKC_PPT3 (1).pptx" id="{8C0B434F-BC74-490D-90B2-0BFAE78AC245}" vid="{6DD6E2FE-7B43-43BF-B9BB-43809928C766}"/>
    </a:ext>
  </a:extLst>
</a:theme>
</file>

<file path=docProps/app.xml><?xml version="1.0" encoding="utf-8"?>
<Properties xmlns="http://schemas.openxmlformats.org/officeDocument/2006/extended-properties" xmlns:vt="http://schemas.openxmlformats.org/officeDocument/2006/docPropsVTypes">
  <Template>UMKC_PPT3_preferredfixed</Template>
  <TotalTime>89</TotalTime>
  <Words>1232</Words>
  <Application>Microsoft Office PowerPoint</Application>
  <PresentationFormat>On-screen Show (4:3)</PresentationFormat>
  <Paragraphs>140</Paragraphs>
  <Slides>19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Calibri</vt:lpstr>
      <vt:lpstr>Helvetica</vt:lpstr>
      <vt:lpstr>Times New Roman</vt:lpstr>
      <vt:lpstr>Office Theme</vt:lpstr>
      <vt:lpstr>Custom Design</vt:lpstr>
      <vt:lpstr>Teaching Forecasting without Teaching Methods</vt:lpstr>
      <vt:lpstr>Forecasting as Public Facing Political Science</vt:lpstr>
      <vt:lpstr>Key Challenge for Teaching Forecasting: Quantitative Methods</vt:lpstr>
      <vt:lpstr>Proposed Solution: Qualitative Assessment of Quantitative Data</vt:lpstr>
      <vt:lpstr>Assignment: Election Forecast</vt:lpstr>
      <vt:lpstr>Implementation Process</vt:lpstr>
      <vt:lpstr>Preparing the Students</vt:lpstr>
      <vt:lpstr>Recommended Assigned Readings</vt:lpstr>
      <vt:lpstr>Gathering and Preparing Quantitative Data</vt:lpstr>
      <vt:lpstr>Sample Information Sources</vt:lpstr>
      <vt:lpstr>Developing the Forecast </vt:lpstr>
      <vt:lpstr>Student Worksheet</vt:lpstr>
      <vt:lpstr>Step 1: Information Identification</vt:lpstr>
      <vt:lpstr>Step 2: Information Evaluation and Prediction</vt:lpstr>
      <vt:lpstr>Step 3: Weighting and Final Forecast </vt:lpstr>
      <vt:lpstr>Sample Forecast </vt:lpstr>
      <vt:lpstr>Assessment </vt:lpstr>
      <vt:lpstr>Increasing Student Buy-In: Forecasting Contest</vt:lpstr>
      <vt:lpstr>Potential Considerations</vt:lpstr>
    </vt:vector>
  </TitlesOfParts>
  <Company>University of Missouri - Kansas City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Forecasting without Teaching Methods</dc:title>
  <dc:creator>Leiter, Debra L.</dc:creator>
  <cp:lastModifiedBy>Leiter, Debra L.</cp:lastModifiedBy>
  <cp:revision>6</cp:revision>
  <dcterms:created xsi:type="dcterms:W3CDTF">2021-09-28T21:56:44Z</dcterms:created>
  <dcterms:modified xsi:type="dcterms:W3CDTF">2022-09-07T19:00:04Z</dcterms:modified>
</cp:coreProperties>
</file>