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jCpZWLlqoBJKhs5wjzPoHGWV7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04D28A-53F7-4079-944A-CA565E679697}">
  <a:tblStyle styleId="{D204D28A-53F7-4079-944A-CA565E67969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1</c:v>
                </c:pt>
              </c:strCache>
            </c:strRef>
          </c:tx>
          <c:spPr>
            <a:solidFill>
              <a:srgbClr val="7030A0"/>
            </a:solidFill>
            <a:ln w="25400">
              <a:solidFill>
                <a:schemeClr val="tx1">
                  <a:lumMod val="95000"/>
                  <a:lumOff val="5000"/>
                </a:schemeClr>
              </a:solidFill>
            </a:ln>
            <a:effectLst/>
          </c:spPr>
          <c:invertIfNegative val="0"/>
          <c:cat>
            <c:strRef>
              <c:f>Sheet1!$A$2:$A$15</c:f>
              <c:strCache>
                <c:ptCount val="14"/>
                <c:pt idx="0">
                  <c:v>Civic Participation</c:v>
                </c:pt>
                <c:pt idx="1">
                  <c:v>Descriptive Representation</c:v>
                </c:pt>
                <c:pt idx="2">
                  <c:v>Direct Democracy</c:v>
                </c:pt>
                <c:pt idx="3">
                  <c:v>Equality under the Law</c:v>
                </c:pt>
                <c:pt idx="4">
                  <c:v>Free &amp; Fair Elections</c:v>
                </c:pt>
                <c:pt idx="5">
                  <c:v>Freedom of Belief &amp; Expression</c:v>
                </c:pt>
                <c:pt idx="6">
                  <c:v>Independent Judiciary</c:v>
                </c:pt>
                <c:pt idx="7">
                  <c:v>Majority Rule</c:v>
                </c:pt>
                <c:pt idx="8">
                  <c:v>Minimal Corruption</c:v>
                </c:pt>
                <c:pt idx="9">
                  <c:v>Minority Rights</c:v>
                </c:pt>
                <c:pt idx="10">
                  <c:v>Multiparty System</c:v>
                </c:pt>
                <c:pt idx="11">
                  <c:v>Political Trust</c:v>
                </c:pt>
                <c:pt idx="12">
                  <c:v>Rule of Law</c:v>
                </c:pt>
                <c:pt idx="13">
                  <c:v>Transparency</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0-4132-4B1D-BD2B-CB650AD3101C}"/>
            </c:ext>
          </c:extLst>
        </c:ser>
        <c:ser>
          <c:idx val="1"/>
          <c:order val="1"/>
          <c:tx>
            <c:strRef>
              <c:f>Sheet1!$C$1</c:f>
              <c:strCache>
                <c:ptCount val="1"/>
                <c:pt idx="0">
                  <c:v>2</c:v>
                </c:pt>
              </c:strCache>
            </c:strRef>
          </c:tx>
          <c:spPr>
            <a:solidFill>
              <a:schemeClr val="accent2"/>
            </a:solidFill>
            <a:ln>
              <a:noFill/>
            </a:ln>
            <a:effectLst/>
          </c:spPr>
          <c:invertIfNegative val="0"/>
          <c:cat>
            <c:strRef>
              <c:f>Sheet1!$A$2:$A$15</c:f>
              <c:strCache>
                <c:ptCount val="14"/>
                <c:pt idx="0">
                  <c:v>Civic Participation</c:v>
                </c:pt>
                <c:pt idx="1">
                  <c:v>Descriptive Representation</c:v>
                </c:pt>
                <c:pt idx="2">
                  <c:v>Direct Democracy</c:v>
                </c:pt>
                <c:pt idx="3">
                  <c:v>Equality under the Law</c:v>
                </c:pt>
                <c:pt idx="4">
                  <c:v>Free &amp; Fair Elections</c:v>
                </c:pt>
                <c:pt idx="5">
                  <c:v>Freedom of Belief &amp; Expression</c:v>
                </c:pt>
                <c:pt idx="6">
                  <c:v>Independent Judiciary</c:v>
                </c:pt>
                <c:pt idx="7">
                  <c:v>Majority Rule</c:v>
                </c:pt>
                <c:pt idx="8">
                  <c:v>Minimal Corruption</c:v>
                </c:pt>
                <c:pt idx="9">
                  <c:v>Minority Rights</c:v>
                </c:pt>
                <c:pt idx="10">
                  <c:v>Multiparty System</c:v>
                </c:pt>
                <c:pt idx="11">
                  <c:v>Political Trust</c:v>
                </c:pt>
                <c:pt idx="12">
                  <c:v>Rule of Law</c:v>
                </c:pt>
                <c:pt idx="13">
                  <c:v>Transparency</c:v>
                </c:pt>
              </c:strCache>
            </c:strRef>
          </c:cat>
          <c:val>
            <c:numRef>
              <c:f>Sheet1!$C$2:$C$15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1-4132-4B1D-BD2B-CB650AD3101C}"/>
            </c:ext>
          </c:extLst>
        </c:ser>
        <c:ser>
          <c:idx val="2"/>
          <c:order val="2"/>
          <c:tx>
            <c:strRef>
              <c:f>Sheet1!$D$1</c:f>
              <c:strCache>
                <c:ptCount val="1"/>
                <c:pt idx="0">
                  <c:v>3</c:v>
                </c:pt>
              </c:strCache>
            </c:strRef>
          </c:tx>
          <c:spPr>
            <a:solidFill>
              <a:schemeClr val="accent3"/>
            </a:solidFill>
            <a:ln>
              <a:noFill/>
            </a:ln>
            <a:effectLst/>
          </c:spPr>
          <c:invertIfNegative val="0"/>
          <c:cat>
            <c:strRef>
              <c:f>Sheet1!$A$2:$A$15</c:f>
              <c:strCache>
                <c:ptCount val="14"/>
                <c:pt idx="0">
                  <c:v>Civic Participation</c:v>
                </c:pt>
                <c:pt idx="1">
                  <c:v>Descriptive Representation</c:v>
                </c:pt>
                <c:pt idx="2">
                  <c:v>Direct Democracy</c:v>
                </c:pt>
                <c:pt idx="3">
                  <c:v>Equality under the Law</c:v>
                </c:pt>
                <c:pt idx="4">
                  <c:v>Free &amp; Fair Elections</c:v>
                </c:pt>
                <c:pt idx="5">
                  <c:v>Freedom of Belief &amp; Expression</c:v>
                </c:pt>
                <c:pt idx="6">
                  <c:v>Independent Judiciary</c:v>
                </c:pt>
                <c:pt idx="7">
                  <c:v>Majority Rule</c:v>
                </c:pt>
                <c:pt idx="8">
                  <c:v>Minimal Corruption</c:v>
                </c:pt>
                <c:pt idx="9">
                  <c:v>Minority Rights</c:v>
                </c:pt>
                <c:pt idx="10">
                  <c:v>Multiparty System</c:v>
                </c:pt>
                <c:pt idx="11">
                  <c:v>Political Trust</c:v>
                </c:pt>
                <c:pt idx="12">
                  <c:v>Rule of Law</c:v>
                </c:pt>
                <c:pt idx="13">
                  <c:v>Transparency</c:v>
                </c:pt>
              </c:strCache>
            </c:strRef>
          </c:cat>
          <c:val>
            <c:numRef>
              <c:f>Sheet1!$D$2:$D$15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2-4132-4B1D-BD2B-CB650AD3101C}"/>
            </c:ext>
          </c:extLst>
        </c:ser>
        <c:ser>
          <c:idx val="3"/>
          <c:order val="3"/>
          <c:tx>
            <c:strRef>
              <c:f>Sheet1!$E$1</c:f>
              <c:strCache>
                <c:ptCount val="1"/>
                <c:pt idx="0">
                  <c:v>4</c:v>
                </c:pt>
              </c:strCache>
            </c:strRef>
          </c:tx>
          <c:spPr>
            <a:solidFill>
              <a:schemeClr val="accent4"/>
            </a:solidFill>
            <a:ln>
              <a:noFill/>
            </a:ln>
            <a:effectLst/>
          </c:spPr>
          <c:invertIfNegative val="0"/>
          <c:cat>
            <c:strRef>
              <c:f>Sheet1!$A$2:$A$15</c:f>
              <c:strCache>
                <c:ptCount val="14"/>
                <c:pt idx="0">
                  <c:v>Civic Participation</c:v>
                </c:pt>
                <c:pt idx="1">
                  <c:v>Descriptive Representation</c:v>
                </c:pt>
                <c:pt idx="2">
                  <c:v>Direct Democracy</c:v>
                </c:pt>
                <c:pt idx="3">
                  <c:v>Equality under the Law</c:v>
                </c:pt>
                <c:pt idx="4">
                  <c:v>Free &amp; Fair Elections</c:v>
                </c:pt>
                <c:pt idx="5">
                  <c:v>Freedom of Belief &amp; Expression</c:v>
                </c:pt>
                <c:pt idx="6">
                  <c:v>Independent Judiciary</c:v>
                </c:pt>
                <c:pt idx="7">
                  <c:v>Majority Rule</c:v>
                </c:pt>
                <c:pt idx="8">
                  <c:v>Minimal Corruption</c:v>
                </c:pt>
                <c:pt idx="9">
                  <c:v>Minority Rights</c:v>
                </c:pt>
                <c:pt idx="10">
                  <c:v>Multiparty System</c:v>
                </c:pt>
                <c:pt idx="11">
                  <c:v>Political Trust</c:v>
                </c:pt>
                <c:pt idx="12">
                  <c:v>Rule of Law</c:v>
                </c:pt>
                <c:pt idx="13">
                  <c:v>Transparency</c:v>
                </c:pt>
              </c:strCache>
            </c:strRef>
          </c:cat>
          <c:val>
            <c:numRef>
              <c:f>Sheet1!$E$2:$E$15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3-4132-4B1D-BD2B-CB650AD3101C}"/>
            </c:ext>
          </c:extLst>
        </c:ser>
        <c:ser>
          <c:idx val="4"/>
          <c:order val="4"/>
          <c:tx>
            <c:strRef>
              <c:f>Sheet1!$F$1</c:f>
              <c:strCache>
                <c:ptCount val="1"/>
                <c:pt idx="0">
                  <c:v>5</c:v>
                </c:pt>
              </c:strCache>
            </c:strRef>
          </c:tx>
          <c:spPr>
            <a:solidFill>
              <a:schemeClr val="accent5"/>
            </a:solidFill>
            <a:ln>
              <a:noFill/>
            </a:ln>
            <a:effectLst/>
          </c:spPr>
          <c:invertIfNegative val="0"/>
          <c:cat>
            <c:strRef>
              <c:f>Sheet1!$A$2:$A$15</c:f>
              <c:strCache>
                <c:ptCount val="14"/>
                <c:pt idx="0">
                  <c:v>Civic Participation</c:v>
                </c:pt>
                <c:pt idx="1">
                  <c:v>Descriptive Representation</c:v>
                </c:pt>
                <c:pt idx="2">
                  <c:v>Direct Democracy</c:v>
                </c:pt>
                <c:pt idx="3">
                  <c:v>Equality under the Law</c:v>
                </c:pt>
                <c:pt idx="4">
                  <c:v>Free &amp; Fair Elections</c:v>
                </c:pt>
                <c:pt idx="5">
                  <c:v>Freedom of Belief &amp; Expression</c:v>
                </c:pt>
                <c:pt idx="6">
                  <c:v>Independent Judiciary</c:v>
                </c:pt>
                <c:pt idx="7">
                  <c:v>Majority Rule</c:v>
                </c:pt>
                <c:pt idx="8">
                  <c:v>Minimal Corruption</c:v>
                </c:pt>
                <c:pt idx="9">
                  <c:v>Minority Rights</c:v>
                </c:pt>
                <c:pt idx="10">
                  <c:v>Multiparty System</c:v>
                </c:pt>
                <c:pt idx="11">
                  <c:v>Political Trust</c:v>
                </c:pt>
                <c:pt idx="12">
                  <c:v>Rule of Law</c:v>
                </c:pt>
                <c:pt idx="13">
                  <c:v>Transparency</c:v>
                </c:pt>
              </c:strCache>
            </c:strRef>
          </c:cat>
          <c:val>
            <c:numRef>
              <c:f>Sheet1!$F$2:$F$15</c:f>
              <c:numCache>
                <c:formatCode>General</c:formatCode>
                <c:ptCount val="14"/>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5-4132-4B1D-BD2B-CB650AD3101C}"/>
            </c:ext>
          </c:extLst>
        </c:ser>
        <c:dLbls>
          <c:showLegendKey val="0"/>
          <c:showVal val="0"/>
          <c:showCatName val="0"/>
          <c:showSerName val="0"/>
          <c:showPercent val="0"/>
          <c:showBubbleSize val="0"/>
        </c:dLbls>
        <c:gapWidth val="150"/>
        <c:overlap val="100"/>
        <c:axId val="952259039"/>
        <c:axId val="1098386527"/>
      </c:barChart>
      <c:catAx>
        <c:axId val="95225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8386527"/>
        <c:crosses val="autoZero"/>
        <c:auto val="1"/>
        <c:lblAlgn val="ctr"/>
        <c:lblOffset val="100"/>
        <c:noMultiLvlLbl val="0"/>
      </c:catAx>
      <c:valAx>
        <c:axId val="1098386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2259039"/>
        <c:crosses val="autoZero"/>
        <c:crossBetween val="between"/>
      </c:valAx>
      <c:spPr>
        <a:noFill/>
        <a:ln>
          <a:noFill/>
        </a:ln>
        <a:effectLst/>
      </c:spPr>
    </c:plotArea>
    <c:legend>
      <c:legendPos val="b"/>
      <c:layout>
        <c:manualLayout>
          <c:xMode val="edge"/>
          <c:yMode val="edge"/>
          <c:x val="0.82614753574770894"/>
          <c:y val="4.2611786984158226E-2"/>
          <c:w val="0.1528408656986478"/>
          <c:h val="4.6823454407756523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#1: </a:t>
            </a:r>
            <a:r>
              <a:rPr b="0" lang="en-US"/>
              <a:t>I use</a:t>
            </a:r>
            <a:r>
              <a:rPr lang="en-US"/>
              <a:t> this slide to introduce the module and keep it up while students fill out the “Identifying Essential Elements in a Democracy” worksheet. The module introduction is brief: I just reiterate the etymology presented in the slide’s image; point out that “rule by the people” doesn’t give much concrete guidance for how democracy should work in practice; and state that unpacking the idea of “rule by the people” is the purposes of this module.</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#1: </a:t>
            </a:r>
            <a:r>
              <a:rPr b="0" lang="en-US"/>
              <a:t>After completing and submitting their worksheets, students either read or watch a news story that I select for its illumination of several different democratic principles or concerns. A recent news story is ideal, and state/local stories that aren’t already high on students’ radar tend to work especially well. These two articles (adapted for length) have served well in my course in recent semesters:</a:t>
            </a:r>
            <a:endParaRPr/>
          </a:p>
          <a:p>
            <a:pPr indent="0" lvl="0" marL="0" rtl="0" algn="l">
              <a:spcBef>
                <a:spcPts val="0"/>
              </a:spcBef>
              <a:spcAft>
                <a:spcPts val="0"/>
              </a:spcAft>
              <a:buNone/>
            </a:pPr>
            <a:r>
              <a:t/>
            </a:r>
            <a:endParaRPr b="0"/>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Casey Smith, “After Second Draft Released, Questions Linger over Indiana’s Proposed Diploma Changes,” </a:t>
            </a:r>
            <a:r>
              <a:rPr b="0" i="1" lang="en-US" sz="1800" u="none" strike="noStrike">
                <a:solidFill>
                  <a:srgbClr val="000000"/>
                </a:solidFill>
                <a:latin typeface="Calibri"/>
                <a:ea typeface="Calibri"/>
                <a:cs typeface="Calibri"/>
                <a:sym typeface="Calibri"/>
              </a:rPr>
              <a:t>Indiana Capital Chronicle</a:t>
            </a:r>
            <a:r>
              <a:rPr b="0" i="0" lang="en-US" sz="1800" u="none" strike="noStrike">
                <a:solidFill>
                  <a:srgbClr val="000000"/>
                </a:solidFill>
                <a:latin typeface="Calibri"/>
                <a:ea typeface="Calibri"/>
                <a:cs typeface="Calibri"/>
                <a:sym typeface="Calibri"/>
              </a:rPr>
              <a:t>, August 21, 2024 </a:t>
            </a:r>
            <a:endParaRPr/>
          </a:p>
          <a:p>
            <a:pPr indent="0" lvl="0" marL="0" rtl="0" algn="l">
              <a:spcBef>
                <a:spcPts val="0"/>
              </a:spcBef>
              <a:spcAft>
                <a:spcPts val="0"/>
              </a:spcAft>
              <a:buNone/>
            </a:pPr>
            <a:r>
              <a:t/>
            </a:r>
            <a:endParaRPr b="0" i="0" sz="1800" u="none" strike="noStrike">
              <a:solidFill>
                <a:srgbClr val="000000"/>
              </a:solidFill>
              <a:latin typeface="Calibri"/>
              <a:ea typeface="Calibri"/>
              <a:cs typeface="Calibri"/>
              <a:sym typeface="Calibri"/>
            </a:endParaRPr>
          </a:p>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Jim Zarolli, “Why It’s So Hard to Tear Down a Crumbling Highway Nearly Everyone Hates,” </a:t>
            </a:r>
            <a:r>
              <a:rPr b="0" i="1" lang="en-US" sz="1800" u="none" strike="noStrike">
                <a:solidFill>
                  <a:srgbClr val="000000"/>
                </a:solidFill>
                <a:latin typeface="Calibri"/>
                <a:ea typeface="Calibri"/>
                <a:cs typeface="Calibri"/>
                <a:sym typeface="Calibri"/>
              </a:rPr>
              <a:t>New York Times</a:t>
            </a:r>
            <a:r>
              <a:rPr b="0" i="0" lang="en-US" sz="1800" u="none" strike="noStrike">
                <a:solidFill>
                  <a:srgbClr val="000000"/>
                </a:solidFill>
                <a:latin typeface="Calibri"/>
                <a:ea typeface="Calibri"/>
                <a:cs typeface="Calibri"/>
                <a:sym typeface="Calibri"/>
              </a:rPr>
              <a:t>, June 3, 2023. </a:t>
            </a:r>
            <a:endParaRPr b="1"/>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#1: </a:t>
            </a:r>
            <a:r>
              <a:rPr lang="en-US"/>
              <a:t>I collect the handouts right after students complete them and put this screen-shot list of elements up on the projection screen for them to refer to during discussion. The rest of the session is devoted to discussion of the news story. Discussion starts in small groups – I ask students in each group to compare their homework answers and discuss the questions in the black box together – and then shifts to full-class discussion.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Class session #2: </a:t>
            </a:r>
            <a:r>
              <a:rPr lang="en-US"/>
              <a:t>I remove the discussion questions but otherwise start with the same slide and begin class by clarifying the meaning of concepts students had identified on their handouts as being hard to understand. (I also return the students’ completed handouts, so they have a hard copy they can see up close and make clarifying notes on.)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#2: </a:t>
            </a:r>
            <a:r>
              <a:rPr lang="en-US"/>
              <a:t>Using the completed handouts from session #1, I prep for class by editing the chart data to reflect the frequency with which students ranked each element within their top 5. In class, I reveal/explain the chart and lead a brief discussion about it: I prompt students to notice, react, and ask questions about the data; I also offer some of my own reactions and ask them questions. (For example, “independent judiciary” rarely gets ranked by anyone – why? Why did practically everyone have “civic participation” in their top 5? Did anyone feel like there was any tension between two elements in their top 5 – e.g., majority rule and minority rights?) If relevant, I point out similarities/differences to previous semesters and ask if they have any guesses as to why an element that didn’t used to be highly ranked is now seen by students as more essential to democracy.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Session #2: </a:t>
            </a:r>
            <a:r>
              <a:rPr lang="en-US"/>
              <a:t>In my class prep, I use the students’ answers to the question at the bottom of the “Identifying Essential Elements” handout to fill out the “You said” list, sometimes adding a brief note or question in sub-bullet points in a different color. The “I was surprised no one said” list is optional; I use it if there are aspects of democracy I want to be sure students get introduced to that no one in the class came up with on their own.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class: emphasize that the 14 elements listed on the handout aren’t exhaustive and then lead a brief discussion of other possibilities, as listed on the slide. </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#2: </a:t>
            </a:r>
            <a:r>
              <a:rPr lang="en-US"/>
              <a:t>I refer students to the far-right column on their “Identifying essential elements” handouts and ask them fill it out following the instructions on this slide. I encourage them not to overthink it and set a fairly short time limit (a couple of minutes).</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Class session #2: </a:t>
            </a:r>
            <a:r>
              <a:rPr lang="en-US"/>
              <a:t>In the interest of time, I pick just a few of the elements (the ones students collectively ranked highly as being especially essential to democracy and/or ones I feel are especially timely); have students raise their hands to indicate how they ranked the US’s performance; and edit the table in this slide accordingly. Then we discuss: Why did students give the ratings they did? Why is there disagreement on some of the elements? How do they feel about an introductory American politics class vote as a method for measuring the quality of US democracy? This last question is meant to prompt critical thinking about methodology, objectivity, and expertise; it can be especially useful if planning to extend the module by looking at Democracy Index or Freedom Map scores.  </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5183188" y="987425"/>
            <a:ext cx="6172200" cy="4873625"/>
          </a:xfrm>
          <a:prstGeom prst="rect">
            <a:avLst/>
          </a:prstGeom>
          <a:noFill/>
          <a:ln>
            <a:noFill/>
          </a:ln>
        </p:spPr>
      </p:sp>
      <p:sp>
        <p:nvSpPr>
          <p:cNvPr id="68" name="Google Shape;6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Image result for democracy &quot;rule by the people&quot;" id="89" name="Google Shape;89;p1"/>
          <p:cNvPicPr preferRelativeResize="0"/>
          <p:nvPr/>
        </p:nvPicPr>
        <p:blipFill rotWithShape="1">
          <a:blip r:embed="rId3">
            <a:alphaModFix/>
          </a:blip>
          <a:srcRect b="0" l="0" r="0" t="0"/>
          <a:stretch/>
        </p:blipFill>
        <p:spPr>
          <a:xfrm>
            <a:off x="1770308" y="376992"/>
            <a:ext cx="8404471" cy="596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As you read/watch the news story, jot down:</a:t>
            </a:r>
            <a:endParaRPr/>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Which part(s) seem most democratic to you, and why?</a:t>
            </a:r>
            <a:endParaRPr/>
          </a:p>
          <a:p>
            <a:pPr indent="-228600" lvl="0" marL="228600" rtl="0" algn="l">
              <a:lnSpc>
                <a:spcPct val="90000"/>
              </a:lnSpc>
              <a:spcBef>
                <a:spcPts val="1000"/>
              </a:spcBef>
              <a:spcAft>
                <a:spcPts val="0"/>
              </a:spcAft>
              <a:buClr>
                <a:schemeClr val="dk1"/>
              </a:buClr>
              <a:buSzPts val="2800"/>
              <a:buChar char="•"/>
            </a:pPr>
            <a:r>
              <a:rPr lang="en-US"/>
              <a:t>Which part(s) seem least democratic to you, and why?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b="18293" l="67642" r="12572" t="43077"/>
          <a:stretch/>
        </p:blipFill>
        <p:spPr>
          <a:xfrm>
            <a:off x="1" y="161201"/>
            <a:ext cx="8343900" cy="6315968"/>
          </a:xfrm>
          <a:prstGeom prst="rect">
            <a:avLst/>
          </a:prstGeom>
          <a:noFill/>
          <a:ln>
            <a:noFill/>
          </a:ln>
        </p:spPr>
      </p:pic>
      <p:sp>
        <p:nvSpPr>
          <p:cNvPr id="103" name="Google Shape;103;p3"/>
          <p:cNvSpPr txBox="1"/>
          <p:nvPr/>
        </p:nvSpPr>
        <p:spPr>
          <a:xfrm>
            <a:off x="8153401" y="161201"/>
            <a:ext cx="3924300" cy="6315968"/>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Do any of the listed elements help you “name” aspects of the news story that you thought were either most or least democratic?</a:t>
            </a:r>
            <a:endParaRPr/>
          </a:p>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Are there any most/least democratic parts of the news story that don’t appear on this list?</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Does anything in the list push you to reconsider parts of the news story that you didn’t identify as being especially democratic or undemocratic when you first read it?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If the news story was all you had to go on, would you say the US is a mostly democratic or mostly undemocratic country? </a:t>
            </a:r>
            <a:endParaRPr/>
          </a:p>
          <a:p>
            <a:pPr indent="-285750" lvl="1" marL="742950" marR="0" rtl="0" algn="l">
              <a:spcBef>
                <a:spcPts val="0"/>
              </a:spcBef>
              <a:spcAft>
                <a:spcPts val="0"/>
              </a:spcAft>
              <a:buClr>
                <a:schemeClr val="lt1"/>
              </a:buClr>
              <a:buSzPts val="1800"/>
              <a:buFont typeface="Arial"/>
              <a:buChar char="•"/>
            </a:pPr>
            <a:r>
              <a:rPr b="0" i="1" lang="en-US" sz="1800" u="none" cap="none" strike="noStrike">
                <a:solidFill>
                  <a:schemeClr val="lt1"/>
                </a:solidFill>
                <a:latin typeface="Calibri"/>
                <a:ea typeface="Calibri"/>
                <a:cs typeface="Calibri"/>
                <a:sym typeface="Calibri"/>
              </a:rPr>
              <a:t>Is there any information missing from the story that could help you answer?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aphicFrame>
        <p:nvGraphicFramePr>
          <p:cNvPr id="109" name="Google Shape;109;p4"/>
          <p:cNvGraphicFramePr/>
          <p:nvPr/>
        </p:nvGraphicFramePr>
        <p:xfrm>
          <a:off x="184727" y="120073"/>
          <a:ext cx="12007273" cy="6737927"/>
        </p:xfrm>
        <a:graphic>
          <a:graphicData uri="http://schemas.openxmlformats.org/drawingml/2006/chart">
            <c:chart r:id="rId3"/>
          </a:graphicData>
        </a:graphic>
      </p:graphicFrame>
      <p:sp>
        <p:nvSpPr>
          <p:cNvPr id="110" name="Google Shape;110;p4"/>
          <p:cNvSpPr txBox="1"/>
          <p:nvPr/>
        </p:nvSpPr>
        <p:spPr>
          <a:xfrm>
            <a:off x="0" y="6557554"/>
            <a:ext cx="914400" cy="3004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nvSpPr>
        <p:spPr>
          <a:xfrm>
            <a:off x="838200" y="1444511"/>
            <a:ext cx="10387271" cy="32470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rgbClr val="7030A0"/>
                </a:solidFill>
                <a:latin typeface="Calibri"/>
                <a:ea typeface="Calibri"/>
                <a:cs typeface="Calibri"/>
                <a:sym typeface="Calibri"/>
              </a:rPr>
              <a:t>You said:</a:t>
            </a:r>
            <a:endParaRPr/>
          </a:p>
          <a:p>
            <a:pPr indent="-285750" lvl="0" marL="285750" marR="0" rtl="0" algn="l">
              <a:spcBef>
                <a:spcPts val="60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285750" lvl="0" marL="285750" marR="0" rtl="0" algn="l">
              <a:spcBef>
                <a:spcPts val="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000">
                <a:solidFill>
                  <a:srgbClr val="7030A0"/>
                </a:solidFill>
                <a:latin typeface="Calibri"/>
                <a:ea typeface="Calibri"/>
                <a:cs typeface="Calibri"/>
                <a:sym typeface="Calibri"/>
              </a:rPr>
              <a:t>I was surprised no one said: </a:t>
            </a:r>
            <a:endParaRPr/>
          </a:p>
          <a:p>
            <a:pPr indent="-342900" lvl="0" marL="342900" marR="0" rtl="0" algn="l">
              <a:spcBef>
                <a:spcPts val="60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17" name="Google Shape;117;p5"/>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latin typeface="Calibri"/>
                <a:ea typeface="Calibri"/>
                <a:cs typeface="Calibri"/>
                <a:sym typeface="Calibri"/>
              </a:rPr>
              <a:t>What isn’t on the list but maybe should be?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838199"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Calibri"/>
                <a:ea typeface="Calibri"/>
                <a:cs typeface="Calibri"/>
                <a:sym typeface="Calibri"/>
              </a:rPr>
              <a:t>How is the US doing? </a:t>
            </a:r>
            <a:endParaRPr/>
          </a:p>
        </p:txBody>
      </p:sp>
      <p:sp>
        <p:nvSpPr>
          <p:cNvPr id="124" name="Google Shape;124;p6"/>
          <p:cNvSpPr txBox="1"/>
          <p:nvPr>
            <p:ph idx="1" type="body"/>
          </p:nvPr>
        </p:nvSpPr>
        <p:spPr>
          <a:xfrm>
            <a:off x="452581" y="1390477"/>
            <a:ext cx="11286837" cy="46672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Go down the list of elements of democracy, and </a:t>
            </a:r>
            <a:r>
              <a:rPr b="1" lang="en-US"/>
              <a:t>assign a score for every one </a:t>
            </a:r>
            <a:r>
              <a:rPr lang="en-US"/>
              <a:t>(not just the 5 you ranked on Monday) as follows:</a:t>
            </a:r>
            <a:endParaRPr/>
          </a:p>
          <a:p>
            <a:pPr indent="0" lvl="0" marL="0" rtl="0" algn="ctr">
              <a:lnSpc>
                <a:spcPct val="90000"/>
              </a:lnSpc>
              <a:spcBef>
                <a:spcPts val="1000"/>
              </a:spcBef>
              <a:spcAft>
                <a:spcPts val="0"/>
              </a:spcAft>
              <a:buClr>
                <a:schemeClr val="dk1"/>
              </a:buClr>
              <a:buSzPts val="2800"/>
              <a:buNone/>
            </a:pPr>
            <a:r>
              <a:rPr b="1" lang="en-US"/>
              <a:t>Based on your current knowledge and understanding of US politics &amp; government, </a:t>
            </a:r>
            <a:r>
              <a:rPr b="1" lang="en-US" u="sng"/>
              <a:t>how well does the US exemplify this element of democracy</a:t>
            </a:r>
            <a:r>
              <a:rPr b="1" lang="en-US"/>
              <a:t>?</a:t>
            </a:r>
            <a:endParaRPr/>
          </a:p>
          <a:p>
            <a:pPr indent="0" lvl="0" marL="0" rtl="0" algn="ctr">
              <a:lnSpc>
                <a:spcPct val="90000"/>
              </a:lnSpc>
              <a:spcBef>
                <a:spcPts val="1000"/>
              </a:spcBef>
              <a:spcAft>
                <a:spcPts val="0"/>
              </a:spcAft>
              <a:buClr>
                <a:schemeClr val="dk1"/>
              </a:buClr>
              <a:buSzPts val="2800"/>
              <a:buNone/>
            </a:pPr>
            <a:r>
              <a:t/>
            </a:r>
            <a:endParaRPr b="1"/>
          </a:p>
          <a:p>
            <a:pPr indent="-228600" lvl="1" marL="685800" rtl="0" algn="l">
              <a:lnSpc>
                <a:spcPct val="90000"/>
              </a:lnSpc>
              <a:spcBef>
                <a:spcPts val="500"/>
              </a:spcBef>
              <a:spcAft>
                <a:spcPts val="0"/>
              </a:spcAft>
              <a:buClr>
                <a:schemeClr val="dk1"/>
              </a:buClr>
              <a:buSzPts val="2400"/>
              <a:buChar char="•"/>
            </a:pPr>
            <a:r>
              <a:rPr b="1" lang="en-US"/>
              <a:t>1</a:t>
            </a:r>
            <a:r>
              <a:rPr lang="en-US"/>
              <a:t> = The US doesn’t exemplify this element at all</a:t>
            </a:r>
            <a:endParaRPr/>
          </a:p>
          <a:p>
            <a:pPr indent="-228600" lvl="1" marL="685800" rtl="0" algn="l">
              <a:lnSpc>
                <a:spcPct val="90000"/>
              </a:lnSpc>
              <a:spcBef>
                <a:spcPts val="500"/>
              </a:spcBef>
              <a:spcAft>
                <a:spcPts val="0"/>
              </a:spcAft>
              <a:buClr>
                <a:schemeClr val="dk1"/>
              </a:buClr>
              <a:buSzPts val="2400"/>
              <a:buChar char="•"/>
            </a:pPr>
            <a:r>
              <a:rPr b="1" lang="en-US"/>
              <a:t>2 </a:t>
            </a:r>
            <a:endParaRPr/>
          </a:p>
          <a:p>
            <a:pPr indent="-228600" lvl="1" marL="685800" rtl="0" algn="l">
              <a:lnSpc>
                <a:spcPct val="90000"/>
              </a:lnSpc>
              <a:spcBef>
                <a:spcPts val="500"/>
              </a:spcBef>
              <a:spcAft>
                <a:spcPts val="0"/>
              </a:spcAft>
              <a:buClr>
                <a:schemeClr val="dk1"/>
              </a:buClr>
              <a:buSzPts val="2400"/>
              <a:buChar char="•"/>
            </a:pPr>
            <a:r>
              <a:rPr b="1" lang="en-US"/>
              <a:t>3 </a:t>
            </a:r>
            <a:endParaRPr/>
          </a:p>
          <a:p>
            <a:pPr indent="-228600" lvl="1" marL="685800" rtl="0" algn="l">
              <a:lnSpc>
                <a:spcPct val="90000"/>
              </a:lnSpc>
              <a:spcBef>
                <a:spcPts val="500"/>
              </a:spcBef>
              <a:spcAft>
                <a:spcPts val="0"/>
              </a:spcAft>
              <a:buClr>
                <a:schemeClr val="dk1"/>
              </a:buClr>
              <a:buSzPts val="2400"/>
              <a:buChar char="•"/>
            </a:pPr>
            <a:r>
              <a:rPr b="1" lang="en-US"/>
              <a:t>4 </a:t>
            </a:r>
            <a:endParaRPr/>
          </a:p>
          <a:p>
            <a:pPr indent="-228600" lvl="1" marL="685800" rtl="0" algn="l">
              <a:lnSpc>
                <a:spcPct val="90000"/>
              </a:lnSpc>
              <a:spcBef>
                <a:spcPts val="500"/>
              </a:spcBef>
              <a:spcAft>
                <a:spcPts val="0"/>
              </a:spcAft>
              <a:buClr>
                <a:schemeClr val="dk1"/>
              </a:buClr>
              <a:buSzPts val="2400"/>
              <a:buChar char="•"/>
            </a:pPr>
            <a:r>
              <a:rPr b="1" lang="en-US"/>
              <a:t>5</a:t>
            </a:r>
            <a:r>
              <a:rPr lang="en-US"/>
              <a:t> = The US exemplifies this element extremely well</a:t>
            </a:r>
            <a:endParaRPr/>
          </a:p>
        </p:txBody>
      </p:sp>
      <p:grpSp>
        <p:nvGrpSpPr>
          <p:cNvPr id="125" name="Google Shape;125;p6"/>
          <p:cNvGrpSpPr/>
          <p:nvPr/>
        </p:nvGrpSpPr>
        <p:grpSpPr>
          <a:xfrm>
            <a:off x="7772400" y="3200399"/>
            <a:ext cx="4264429" cy="3541223"/>
            <a:chOff x="7772400" y="3200399"/>
            <a:chExt cx="4093255" cy="3458095"/>
          </a:xfrm>
        </p:grpSpPr>
        <p:pic>
          <p:nvPicPr>
            <p:cNvPr id="126" name="Google Shape;126;p6"/>
            <p:cNvPicPr preferRelativeResize="0"/>
            <p:nvPr/>
          </p:nvPicPr>
          <p:blipFill rotWithShape="1">
            <a:blip r:embed="rId3">
              <a:alphaModFix/>
            </a:blip>
            <a:srcRect b="27823" l="65795" r="16546" t="19131"/>
            <a:stretch/>
          </p:blipFill>
          <p:spPr>
            <a:xfrm>
              <a:off x="7772400" y="3200399"/>
              <a:ext cx="4093255" cy="3458095"/>
            </a:xfrm>
            <a:prstGeom prst="rect">
              <a:avLst/>
            </a:prstGeom>
            <a:noFill/>
            <a:ln>
              <a:noFill/>
            </a:ln>
          </p:spPr>
        </p:pic>
        <p:sp>
          <p:nvSpPr>
            <p:cNvPr id="127" name="Google Shape;127;p6"/>
            <p:cNvSpPr/>
            <p:nvPr/>
          </p:nvSpPr>
          <p:spPr>
            <a:xfrm>
              <a:off x="11263746" y="3250276"/>
              <a:ext cx="407324" cy="3283527"/>
            </a:xfrm>
            <a:prstGeom prst="rect">
              <a:avLst/>
            </a:prstGeom>
            <a:noFill/>
            <a:ln cap="flat" cmpd="sng" w="57150">
              <a:solidFill>
                <a:srgbClr val="FFD9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789708" y="0"/>
            <a:ext cx="2410691" cy="15544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500"/>
              <a:buFont typeface="Calibri"/>
              <a:buNone/>
            </a:pPr>
            <a:r>
              <a:rPr b="1" lang="en-US" sz="3500">
                <a:latin typeface="Calibri"/>
                <a:ea typeface="Calibri"/>
                <a:cs typeface="Calibri"/>
                <a:sym typeface="Calibri"/>
              </a:rPr>
              <a:t>How is the US doing? </a:t>
            </a:r>
            <a:endParaRPr/>
          </a:p>
        </p:txBody>
      </p:sp>
      <p:graphicFrame>
        <p:nvGraphicFramePr>
          <p:cNvPr id="134" name="Google Shape;134;p7"/>
          <p:cNvGraphicFramePr/>
          <p:nvPr/>
        </p:nvGraphicFramePr>
        <p:xfrm>
          <a:off x="3532094" y="387910"/>
          <a:ext cx="3000000" cy="3000000"/>
        </p:xfrm>
        <a:graphic>
          <a:graphicData uri="http://schemas.openxmlformats.org/drawingml/2006/table">
            <a:tbl>
              <a:tblPr>
                <a:noFill/>
                <a:tableStyleId>{D204D28A-53F7-4079-944A-CA565E679697}</a:tableStyleId>
              </a:tblPr>
              <a:tblGrid>
                <a:gridCol w="4200575"/>
                <a:gridCol w="796725"/>
                <a:gridCol w="796725"/>
                <a:gridCol w="796725"/>
                <a:gridCol w="796725"/>
                <a:gridCol w="796725"/>
              </a:tblGrid>
              <a:tr h="190500">
                <a:tc>
                  <a:txBody>
                    <a:bodyPr/>
                    <a:lstStyle/>
                    <a:p>
                      <a:pPr indent="0" lvl="0" marL="0" marR="0" rtl="0" algn="l">
                        <a:spcBef>
                          <a:spcPts val="0"/>
                        </a:spcBef>
                        <a:spcAft>
                          <a:spcPts val="0"/>
                        </a:spcAft>
                        <a:buNone/>
                      </a:pPr>
                      <a:r>
                        <a:rPr b="1" lang="en-US" sz="2500" u="none" cap="none" strike="noStrike"/>
                        <a:t>Element</a:t>
                      </a:r>
                      <a:endParaRPr b="1"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n-US" sz="2500" u="none" cap="none" strike="noStrike"/>
                        <a:t>1</a:t>
                      </a:r>
                      <a:endParaRPr b="1"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n-US" sz="2500" u="none" cap="none" strike="noStrike"/>
                        <a:t>2</a:t>
                      </a:r>
                      <a:endParaRPr b="1"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n-US" sz="2500" u="none" cap="none" strike="noStrike"/>
                        <a:t>3</a:t>
                      </a:r>
                      <a:endParaRPr b="1"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n-US" sz="2500" u="none" cap="none" strike="noStrike"/>
                        <a:t>4</a:t>
                      </a:r>
                      <a:endParaRPr b="1"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1" lang="en-US" sz="2500" u="none" cap="none" strike="noStrike"/>
                        <a:t>5</a:t>
                      </a:r>
                      <a:endParaRPr b="1"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Civic Participation</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Descriptive Representation</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Direct Democracy</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Equality under the Law</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Free &amp; Fair Elections</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Freedom of Belief &amp; Expression</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Independent Judiciary</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Majority Rule</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Minimal Corruption</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Minority Rights</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Multiparty System</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Political Trust</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Rule of Law</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r h="190500">
                <a:tc>
                  <a:txBody>
                    <a:bodyPr/>
                    <a:lstStyle/>
                    <a:p>
                      <a:pPr indent="0" lvl="0" marL="0" marR="0" rtl="0" algn="l">
                        <a:spcBef>
                          <a:spcPts val="0"/>
                        </a:spcBef>
                        <a:spcAft>
                          <a:spcPts val="0"/>
                        </a:spcAft>
                        <a:buNone/>
                      </a:pPr>
                      <a:r>
                        <a:rPr b="0" lang="en-US" sz="2500" u="none" cap="none" strike="noStrike">
                          <a:solidFill>
                            <a:schemeClr val="dk1"/>
                          </a:solidFill>
                        </a:rPr>
                        <a:t>Transparency</a:t>
                      </a:r>
                      <a:endParaRPr b="0" i="0" sz="25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t/>
                      </a:r>
                      <a:endParaRPr b="0" i="0" sz="2500" u="none" cap="none" strike="noStrike">
                        <a:solidFill>
                          <a:srgbClr val="000000"/>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2025-06-25T18:03:53Z</dcterms:created>
  <dc:creator>Shamira Gelbman</dc:creator>
</cp:coreProperties>
</file>