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spj.org/ethicscode.asp"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washingtonpost.com/news/ask-the-post/wp/2016/01/01/policies-and-standards/" TargetMode="External"/><Relationship Id="rId4" Type="http://schemas.openxmlformats.org/officeDocument/2006/relationships/hyperlink" Target="https://www.warnermediagroup.com/company/corporate-responsibility/telling-the-worlds-stories/journalistic-integrity"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b3d397796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b3d39779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8b3d397796_0_1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8b3d397796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8b3d397796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8b3d397796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8b3d397796_0_1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8b3d397796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8b3d397796_0_1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8b3d397796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u="sng">
                <a:solidFill>
                  <a:schemeClr val="hlink"/>
                </a:solidFill>
                <a:hlinkClick r:id="rId3"/>
              </a:rPr>
              <a:t>https://www.spj.org/ethicscode.asp</a:t>
            </a:r>
            <a:endParaRPr sz="1200" u="sng">
              <a:solidFill>
                <a:schemeClr val="hlink"/>
              </a:solidFill>
            </a:endParaRPr>
          </a:p>
          <a:p>
            <a:pPr marL="0" lvl="0" indent="0" algn="l" rtl="0">
              <a:lnSpc>
                <a:spcPct val="115000"/>
              </a:lnSpc>
              <a:spcBef>
                <a:spcPts val="0"/>
              </a:spcBef>
              <a:spcAft>
                <a:spcPts val="0"/>
              </a:spcAft>
              <a:buClr>
                <a:schemeClr val="dk1"/>
              </a:buClr>
              <a:buSzPts val="1100"/>
              <a:buFont typeface="Arial"/>
              <a:buNone/>
            </a:pPr>
            <a:r>
              <a:rPr lang="en" sz="1200" u="sng">
                <a:solidFill>
                  <a:schemeClr val="hlink"/>
                </a:solidFill>
                <a:hlinkClick r:id="rId4"/>
              </a:rPr>
              <a:t>https://www.warnermediagroup.com/company/corporate-responsibility/telling-the-worlds-stories/journalistic-integrity</a:t>
            </a:r>
            <a:endParaRPr sz="1200" u="sng">
              <a:solidFill>
                <a:schemeClr val="hlink"/>
              </a:solidFill>
            </a:endParaRPr>
          </a:p>
          <a:p>
            <a:pPr marL="0" lvl="0" indent="0" algn="l" rtl="0">
              <a:lnSpc>
                <a:spcPct val="115000"/>
              </a:lnSpc>
              <a:spcBef>
                <a:spcPts val="0"/>
              </a:spcBef>
              <a:spcAft>
                <a:spcPts val="0"/>
              </a:spcAft>
              <a:buClr>
                <a:schemeClr val="dk1"/>
              </a:buClr>
              <a:buSzPts val="1100"/>
              <a:buFont typeface="Arial"/>
              <a:buNone/>
            </a:pPr>
            <a:r>
              <a:rPr lang="en" sz="1200" u="sng">
                <a:solidFill>
                  <a:schemeClr val="hlink"/>
                </a:solidFill>
                <a:hlinkClick r:id="rId5"/>
              </a:rPr>
              <a:t>https://www.washingtonpost.com/news/ask-the-post/wp/2016/01/01/policies-and-standards/</a:t>
            </a: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8b3d397796_0_1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8b3d397796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8b3d397796_0_1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8b3d397796_0_1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lobaldigitalcitizen.org/critical-thinking-exercises-blow-students-mind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criticalthinking.org/pages/our-concept-of-critical-thinking/411"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criticalthinking.org/pages/our-concept-of-critical-thinking/411"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globaldigitalcitizen.org/critical-thinking-exercises-blow-students-mind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adfontesmedia.com/interactive-media-bias-chart/"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mediabiasfactcheck.co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reddit.com/r/The_Donald/" TargetMode="External"/><Relationship Id="rId7" Type="http://schemas.openxmlformats.org/officeDocument/2006/relationships/hyperlink" Target="https://cei.org/content/cei-files-formal-complaint-regarding-nasas-claim-97-climate-scientist-agreement-global"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s://www.census.gov/newsroom/releases/archives/population/cb12-243.html" TargetMode="External"/><Relationship Id="rId5" Type="http://schemas.openxmlformats.org/officeDocument/2006/relationships/hyperlink" Target="https://vaxxedthemovie.com/" TargetMode="External"/><Relationship Id="rId4" Type="http://schemas.openxmlformats.org/officeDocument/2006/relationships/hyperlink" Target="https://www.pewsocialtrends.org/2020/01/09/most-americans-say-there-is-too-much-economic-inequality-in-the-u-s-but-fewer-than-half-call-it-a-top-priority/"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6000">
                <a:solidFill>
                  <a:srgbClr val="548235"/>
                </a:solidFill>
              </a:rPr>
              <a:t>Critical Thinking</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lnSpc>
                <a:spcPct val="90000"/>
              </a:lnSpc>
              <a:spcBef>
                <a:spcPts val="1000"/>
              </a:spcBef>
              <a:spcAft>
                <a:spcPts val="0"/>
              </a:spcAft>
              <a:buNone/>
            </a:pPr>
            <a:r>
              <a:rPr lang="en" sz="2400">
                <a:solidFill>
                  <a:schemeClr val="dk1"/>
                </a:solidFill>
              </a:rPr>
              <a:t>An essential tool for political scientists</a:t>
            </a:r>
            <a:endParaRPr/>
          </a:p>
        </p:txBody>
      </p:sp>
      <p:sp>
        <p:nvSpPr>
          <p:cNvPr id="56" name="Google Shape;56;p13"/>
          <p:cNvSpPr txBox="1"/>
          <p:nvPr/>
        </p:nvSpPr>
        <p:spPr>
          <a:xfrm>
            <a:off x="0" y="0"/>
            <a:ext cx="3000000" cy="300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548235"/>
                </a:solidFill>
              </a:rPr>
              <a:t>What is Critical Thinking?</a:t>
            </a:r>
            <a:endParaRPr sz="3000"/>
          </a:p>
        </p:txBody>
      </p:sp>
      <p:sp>
        <p:nvSpPr>
          <p:cNvPr id="62" name="Google Shape;62;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1000"/>
              </a:spcBef>
              <a:spcAft>
                <a:spcPts val="0"/>
              </a:spcAft>
              <a:buClr>
                <a:schemeClr val="dk1"/>
              </a:buClr>
              <a:buSzPts val="1800"/>
              <a:buChar char="●"/>
            </a:pPr>
            <a:r>
              <a:rPr lang="en">
                <a:solidFill>
                  <a:schemeClr val="dk1"/>
                </a:solidFill>
              </a:rPr>
              <a:t>Aims to make a judgement about data/information that is free from false premises and bias as much as possible</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Reasonable reflective thinking focused on what to believe or do</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The ability to take charge of your own thinking!</a:t>
            </a:r>
            <a:endParaRPr/>
          </a:p>
        </p:txBody>
      </p:sp>
      <p:sp>
        <p:nvSpPr>
          <p:cNvPr id="63" name="Google Shape;63;p14"/>
          <p:cNvSpPr txBox="1"/>
          <p:nvPr/>
        </p:nvSpPr>
        <p:spPr>
          <a:xfrm>
            <a:off x="3327000" y="4485250"/>
            <a:ext cx="5817000" cy="5727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200" u="sng">
                <a:solidFill>
                  <a:schemeClr val="hlink"/>
                </a:solidFill>
                <a:hlinkClick r:id="rId3"/>
              </a:rPr>
              <a:t>https://globaldigitalcitizen.org/critical-thinking-exercises-blow-students-minds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548235"/>
                </a:solidFill>
              </a:rPr>
              <a:t>Why do we need critical thinking?</a:t>
            </a:r>
            <a:endParaRPr sz="3000"/>
          </a:p>
        </p:txBody>
      </p:sp>
      <p:sp>
        <p:nvSpPr>
          <p:cNvPr id="69" name="Google Shape;69;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1000"/>
              </a:spcBef>
              <a:spcAft>
                <a:spcPts val="0"/>
              </a:spcAft>
              <a:buClr>
                <a:schemeClr val="dk1"/>
              </a:buClr>
              <a:buSzPts val="1800"/>
              <a:buChar char="●"/>
            </a:pPr>
            <a:r>
              <a:rPr lang="en">
                <a:solidFill>
                  <a:schemeClr val="dk1"/>
                </a:solidFill>
              </a:rPr>
              <a:t>“Everyone thinks. It is our nature to do so. But much of our thinking, left to itself, is biased, distorted, partial, uninformed, or downright prejudiced. Yet, the quality of our life and that of what we produce, make, or build depends precisely on the quality of our thought. Shoddy thinking is costly, both in money and in quality of life. Excellence in thought, however, must be systematically cultivated.” </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It helps us overcome unconscious psychological impediments to good decision making:  cognitive dissonance, confirmation bias, mirror imaging, etc.</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•It’s more than just gathering facts – it includes analysis, problem-solving, arriving at hypotheses or conclusions</a:t>
            </a:r>
            <a:endParaRPr>
              <a:solidFill>
                <a:schemeClr val="dk1"/>
              </a:solidFill>
            </a:endParaRPr>
          </a:p>
        </p:txBody>
      </p:sp>
      <p:sp>
        <p:nvSpPr>
          <p:cNvPr id="70" name="Google Shape;70;p15"/>
          <p:cNvSpPr txBox="1"/>
          <p:nvPr/>
        </p:nvSpPr>
        <p:spPr>
          <a:xfrm>
            <a:off x="3939300" y="4568875"/>
            <a:ext cx="5204700" cy="4287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200" u="sng">
                <a:solidFill>
                  <a:schemeClr val="hlink"/>
                </a:solidFill>
                <a:hlinkClick r:id="rId3"/>
              </a:rPr>
              <a:t>http://www.criticalthinking.org/pages/our-concept-of-critical-thinking/411</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548235"/>
                </a:solidFill>
              </a:rPr>
              <a:t>Qualities of a Critical Thinker</a:t>
            </a:r>
            <a:endParaRPr sz="3000"/>
          </a:p>
        </p:txBody>
      </p:sp>
      <p:sp>
        <p:nvSpPr>
          <p:cNvPr id="76" name="Google Shape;76;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Clr>
                <a:schemeClr val="dk1"/>
              </a:buClr>
              <a:buSzPts val="1100"/>
              <a:buFont typeface="Arial"/>
              <a:buNone/>
            </a:pPr>
            <a:r>
              <a:rPr lang="en" b="1">
                <a:solidFill>
                  <a:schemeClr val="dk1"/>
                </a:solidFill>
              </a:rPr>
              <a:t>A well-cultivated critical thinker:</a:t>
            </a:r>
            <a:endParaRPr b="1">
              <a:solidFill>
                <a:schemeClr val="dk1"/>
              </a:solidFill>
            </a:endParaRPr>
          </a:p>
          <a:p>
            <a:pPr marL="457200" lvl="0" indent="-342900" algn="l" rtl="0">
              <a:lnSpc>
                <a:spcPct val="90000"/>
              </a:lnSpc>
              <a:spcBef>
                <a:spcPts val="500"/>
              </a:spcBef>
              <a:spcAft>
                <a:spcPts val="0"/>
              </a:spcAft>
              <a:buClr>
                <a:schemeClr val="dk1"/>
              </a:buClr>
              <a:buSzPts val="1800"/>
              <a:buChar char="●"/>
            </a:pPr>
            <a:r>
              <a:rPr lang="en">
                <a:solidFill>
                  <a:schemeClr val="dk1"/>
                </a:solidFill>
              </a:rPr>
              <a:t>Raises vital questions and problems, formulating them clearly and precisely</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Gathers and assesses relevant information, using abstract ideas to interpret it effectively</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Comes to well-reasoned conclusions and solutions, testing them against relevant criteria and standards</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Thinks open-mindedly within alternative systems of thought, recognizing and assessing, as needs be, their assumptions, implications, and practical consequences</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Communicates effectively with others in figuring out solutions to complex problems</a:t>
            </a:r>
            <a:endParaRPr/>
          </a:p>
        </p:txBody>
      </p:sp>
      <p:sp>
        <p:nvSpPr>
          <p:cNvPr id="77" name="Google Shape;77;p16"/>
          <p:cNvSpPr txBox="1"/>
          <p:nvPr/>
        </p:nvSpPr>
        <p:spPr>
          <a:xfrm>
            <a:off x="4102550" y="6000750"/>
            <a:ext cx="4408800" cy="137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16"/>
          <p:cNvSpPr txBox="1"/>
          <p:nvPr/>
        </p:nvSpPr>
        <p:spPr>
          <a:xfrm>
            <a:off x="3337150" y="4699575"/>
            <a:ext cx="5082300" cy="4440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200" u="sng">
                <a:solidFill>
                  <a:schemeClr val="hlink"/>
                </a:solidFill>
                <a:hlinkClick r:id="rId3"/>
              </a:rPr>
              <a:t>http://www.criticalthinking.org/pages/our-concept-of-critical-thinking/411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548235"/>
                </a:solidFill>
              </a:rPr>
              <a:t>Critical Thinking Questions</a:t>
            </a:r>
            <a:endParaRPr sz="3000"/>
          </a:p>
        </p:txBody>
      </p:sp>
      <p:sp>
        <p:nvSpPr>
          <p:cNvPr id="84" name="Google Shape;84;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1000"/>
              </a:spcBef>
              <a:spcAft>
                <a:spcPts val="0"/>
              </a:spcAft>
              <a:buClr>
                <a:schemeClr val="dk1"/>
              </a:buClr>
              <a:buSzPts val="1800"/>
              <a:buChar char="●"/>
            </a:pPr>
            <a:r>
              <a:rPr lang="en">
                <a:solidFill>
                  <a:schemeClr val="dk1"/>
                </a:solidFill>
              </a:rPr>
              <a:t>Is that really true?</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How do you know?</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What is the evidence?</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Is the evidence reliable?</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Does the evidence support the conclusion?</a:t>
            </a:r>
            <a:endParaRPr>
              <a:solidFill>
                <a:schemeClr val="dk1"/>
              </a:solidFill>
            </a:endParaRPr>
          </a:p>
        </p:txBody>
      </p:sp>
      <p:sp>
        <p:nvSpPr>
          <p:cNvPr id="85" name="Google Shape;85;p17"/>
          <p:cNvSpPr txBox="1"/>
          <p:nvPr/>
        </p:nvSpPr>
        <p:spPr>
          <a:xfrm>
            <a:off x="3112800" y="4568875"/>
            <a:ext cx="6031200" cy="3369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200" u="sng">
                <a:solidFill>
                  <a:schemeClr val="hlink"/>
                </a:solidFill>
                <a:hlinkClick r:id="rId3"/>
              </a:rPr>
              <a:t>https://globaldigitalcitizen.org/critical-thinking-exercises-blow-students-minds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548235"/>
                </a:solidFill>
              </a:rPr>
              <a:t>Reliable Sources vs. Unreliable Sources</a:t>
            </a:r>
            <a:endParaRPr sz="3000"/>
          </a:p>
        </p:txBody>
      </p:sp>
      <p:sp>
        <p:nvSpPr>
          <p:cNvPr id="91" name="Google Shape;91;p18"/>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Clr>
                <a:schemeClr val="dk1"/>
              </a:buClr>
              <a:buSzPts val="1100"/>
              <a:buFont typeface="Arial"/>
              <a:buNone/>
            </a:pPr>
            <a:r>
              <a:rPr lang="en" sz="2400" b="1">
                <a:solidFill>
                  <a:schemeClr val="accent4"/>
                </a:solidFill>
              </a:rPr>
              <a:t>Reliable Sources</a:t>
            </a:r>
            <a:endParaRPr sz="2400" b="1">
              <a:solidFill>
                <a:schemeClr val="accent4"/>
              </a:solidFill>
            </a:endParaRPr>
          </a:p>
          <a:p>
            <a:pPr marL="457200" lvl="0" indent="-342900" algn="l" rtl="0">
              <a:lnSpc>
                <a:spcPct val="90000"/>
              </a:lnSpc>
              <a:spcBef>
                <a:spcPts val="1000"/>
              </a:spcBef>
              <a:spcAft>
                <a:spcPts val="0"/>
              </a:spcAft>
              <a:buClr>
                <a:schemeClr val="dk1"/>
              </a:buClr>
              <a:buSzPts val="1800"/>
              <a:buChar char="●"/>
            </a:pPr>
            <a:r>
              <a:rPr lang="en" sz="1800">
                <a:solidFill>
                  <a:schemeClr val="dk1"/>
                </a:solidFill>
              </a:rPr>
              <a:t>Use fact checkers and multiple sources</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Disclose sources</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Provide facts and context</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Label opinion pieces</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Avoid false equivalencies</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Avoid conflicts of interest</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Use professional reporters and follow code of ethics (which should be clearly stated on their site)</a:t>
            </a:r>
            <a:endParaRPr sz="1800"/>
          </a:p>
        </p:txBody>
      </p:sp>
      <p:sp>
        <p:nvSpPr>
          <p:cNvPr id="92" name="Google Shape;92;p1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Clr>
                <a:schemeClr val="dk1"/>
              </a:buClr>
              <a:buSzPts val="1100"/>
              <a:buFont typeface="Arial"/>
              <a:buNone/>
            </a:pPr>
            <a:r>
              <a:rPr lang="en" sz="2400" b="1">
                <a:solidFill>
                  <a:schemeClr val="accent4"/>
                </a:solidFill>
              </a:rPr>
              <a:t>Unreliable Sources</a:t>
            </a:r>
            <a:endParaRPr sz="2400" b="1">
              <a:solidFill>
                <a:schemeClr val="accent4"/>
              </a:solidFill>
            </a:endParaRPr>
          </a:p>
          <a:p>
            <a:pPr marL="457200" lvl="0" indent="-342900" algn="l" rtl="0">
              <a:lnSpc>
                <a:spcPct val="90000"/>
              </a:lnSpc>
              <a:spcBef>
                <a:spcPts val="1000"/>
              </a:spcBef>
              <a:spcAft>
                <a:spcPts val="0"/>
              </a:spcAft>
              <a:buClr>
                <a:schemeClr val="dk1"/>
              </a:buClr>
              <a:buSzPts val="1800"/>
              <a:buChar char="●"/>
            </a:pPr>
            <a:r>
              <a:rPr lang="en" sz="1800">
                <a:solidFill>
                  <a:schemeClr val="dk1"/>
                </a:solidFill>
              </a:rPr>
              <a:t>Use unverifiable facts</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Do not disclose sources</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Seek to promote a particular political agenda</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Treat all sources equally</a:t>
            </a:r>
            <a:endParaRPr sz="1800">
              <a:solidFill>
                <a:schemeClr val="dk1"/>
              </a:solidFill>
            </a:endParaRPr>
          </a:p>
          <a:p>
            <a:pPr marL="457200" lvl="0" indent="-342900" algn="l" rtl="0">
              <a:lnSpc>
                <a:spcPct val="90000"/>
              </a:lnSpc>
              <a:spcBef>
                <a:spcPts val="0"/>
              </a:spcBef>
              <a:spcAft>
                <a:spcPts val="0"/>
              </a:spcAft>
              <a:buClr>
                <a:schemeClr val="dk1"/>
              </a:buClr>
              <a:buSzPts val="1800"/>
              <a:buChar char="●"/>
            </a:pPr>
            <a:r>
              <a:rPr lang="en" sz="1800">
                <a:solidFill>
                  <a:schemeClr val="dk1"/>
                </a:solidFill>
              </a:rPr>
              <a:t>Blogs are not necessarily reliable sources</a:t>
            </a:r>
            <a:endParaRPr sz="1800"/>
          </a:p>
        </p:txBody>
      </p:sp>
      <p:sp>
        <p:nvSpPr>
          <p:cNvPr id="93" name="Google Shape;93;p18"/>
          <p:cNvSpPr txBox="1"/>
          <p:nvPr/>
        </p:nvSpPr>
        <p:spPr>
          <a:xfrm>
            <a:off x="5021025" y="4071950"/>
            <a:ext cx="3720000" cy="49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500" u="sng">
                <a:solidFill>
                  <a:schemeClr val="hlink"/>
                </a:solidFill>
                <a:hlinkClick r:id="rId3"/>
              </a:rPr>
              <a:t>Media Bias Chart</a:t>
            </a:r>
            <a:endParaRPr sz="1500"/>
          </a:p>
          <a:p>
            <a:pPr marL="0" lvl="0" indent="0" algn="l" rtl="0">
              <a:spcBef>
                <a:spcPts val="0"/>
              </a:spcBef>
              <a:spcAft>
                <a:spcPts val="0"/>
              </a:spcAft>
              <a:buNone/>
            </a:pPr>
            <a:r>
              <a:rPr lang="en" sz="1500" u="sng">
                <a:solidFill>
                  <a:schemeClr val="hlink"/>
                </a:solidFill>
                <a:hlinkClick r:id="rId4"/>
              </a:rPr>
              <a:t>Media Bias/Fact Check website</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311700" y="445025"/>
            <a:ext cx="88323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900" b="1">
                <a:solidFill>
                  <a:srgbClr val="548235"/>
                </a:solidFill>
              </a:rPr>
              <a:t>Practice critical thinking about these statements:</a:t>
            </a:r>
            <a:endParaRPr sz="2900"/>
          </a:p>
        </p:txBody>
      </p:sp>
      <p:sp>
        <p:nvSpPr>
          <p:cNvPr id="99" name="Google Shape;99;p19"/>
          <p:cNvSpPr txBox="1">
            <a:spLocks noGrp="1"/>
          </p:cNvSpPr>
          <p:nvPr>
            <p:ph type="body" idx="1"/>
          </p:nvPr>
        </p:nvSpPr>
        <p:spPr>
          <a:xfrm>
            <a:off x="311700" y="1152475"/>
            <a:ext cx="5903400" cy="37920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1000"/>
              </a:spcBef>
              <a:spcAft>
                <a:spcPts val="0"/>
              </a:spcAft>
              <a:buSzPts val="1800"/>
              <a:buChar char="●"/>
            </a:pPr>
            <a:r>
              <a:rPr lang="en">
                <a:solidFill>
                  <a:schemeClr val="dk1"/>
                </a:solidFill>
              </a:rPr>
              <a:t>Hillary Clinton and her staff ran a child sex ring out of the back room of a popular DC pizza restaurant.  </a:t>
            </a:r>
            <a:r>
              <a:rPr lang="en" u="sng">
                <a:solidFill>
                  <a:schemeClr val="hlink"/>
                </a:solidFill>
                <a:hlinkClick r:id="rId3"/>
              </a:rPr>
              <a:t>Source</a:t>
            </a:r>
            <a:endParaRPr>
              <a:solidFill>
                <a:schemeClr val="dk1"/>
              </a:solidFill>
            </a:endParaRPr>
          </a:p>
          <a:p>
            <a:pPr marL="457200" lvl="0" indent="-342900" algn="l" rtl="0">
              <a:lnSpc>
                <a:spcPct val="90000"/>
              </a:lnSpc>
              <a:spcBef>
                <a:spcPts val="0"/>
              </a:spcBef>
              <a:spcAft>
                <a:spcPts val="0"/>
              </a:spcAft>
              <a:buSzPts val="1800"/>
              <a:buChar char="●"/>
            </a:pPr>
            <a:r>
              <a:rPr lang="en">
                <a:solidFill>
                  <a:schemeClr val="dk1"/>
                </a:solidFill>
              </a:rPr>
              <a:t>Most Americans think there is too much income inequality in the United States.  </a:t>
            </a:r>
            <a:r>
              <a:rPr lang="en" u="sng">
                <a:solidFill>
                  <a:schemeClr val="hlink"/>
                </a:solidFill>
                <a:hlinkClick r:id="rId4"/>
              </a:rPr>
              <a:t>Source</a:t>
            </a:r>
            <a:endParaRPr>
              <a:solidFill>
                <a:schemeClr val="dk1"/>
              </a:solidFill>
            </a:endParaRPr>
          </a:p>
          <a:p>
            <a:pPr marL="457200" lvl="0" indent="-342900" algn="l" rtl="0">
              <a:lnSpc>
                <a:spcPct val="90000"/>
              </a:lnSpc>
              <a:spcBef>
                <a:spcPts val="0"/>
              </a:spcBef>
              <a:spcAft>
                <a:spcPts val="0"/>
              </a:spcAft>
              <a:buSzPts val="1800"/>
              <a:buChar char="●"/>
            </a:pPr>
            <a:r>
              <a:rPr lang="en">
                <a:solidFill>
                  <a:schemeClr val="dk1"/>
                </a:solidFill>
              </a:rPr>
              <a:t>Vaccines that contain mercury have been conclusively linked to autism. </a:t>
            </a:r>
            <a:r>
              <a:rPr lang="en" u="sng">
                <a:solidFill>
                  <a:schemeClr val="hlink"/>
                </a:solidFill>
                <a:hlinkClick r:id="rId5"/>
              </a:rPr>
              <a:t>Source</a:t>
            </a:r>
            <a:endParaRPr>
              <a:solidFill>
                <a:schemeClr val="dk1"/>
              </a:solidFill>
            </a:endParaRPr>
          </a:p>
          <a:p>
            <a:pPr marL="457200" lvl="0" indent="-342900" algn="l" rtl="0">
              <a:lnSpc>
                <a:spcPct val="90000"/>
              </a:lnSpc>
              <a:spcBef>
                <a:spcPts val="0"/>
              </a:spcBef>
              <a:spcAft>
                <a:spcPts val="0"/>
              </a:spcAft>
              <a:buSzPts val="1800"/>
              <a:buChar char="●"/>
            </a:pPr>
            <a:r>
              <a:rPr lang="en">
                <a:solidFill>
                  <a:schemeClr val="dk1"/>
                </a:solidFill>
              </a:rPr>
              <a:t>In the next 50 years, non-whites will make up a majority of the U.S. population. </a:t>
            </a:r>
            <a:r>
              <a:rPr lang="en" u="sng">
                <a:solidFill>
                  <a:schemeClr val="hlink"/>
                </a:solidFill>
                <a:hlinkClick r:id="rId6"/>
              </a:rPr>
              <a:t>Source</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Scientists largely disagree about the cause and extent of climate change.  </a:t>
            </a:r>
            <a:r>
              <a:rPr lang="en" u="sng">
                <a:solidFill>
                  <a:schemeClr val="hlink"/>
                </a:solidFill>
                <a:hlinkClick r:id="rId7"/>
              </a:rPr>
              <a:t>Source </a:t>
            </a:r>
            <a:endParaRPr/>
          </a:p>
        </p:txBody>
      </p:sp>
      <p:sp>
        <p:nvSpPr>
          <p:cNvPr id="100" name="Google Shape;100;p19"/>
          <p:cNvSpPr txBox="1"/>
          <p:nvPr/>
        </p:nvSpPr>
        <p:spPr>
          <a:xfrm>
            <a:off x="6153825" y="1683875"/>
            <a:ext cx="2990400" cy="2112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u="sng">
                <a:solidFill>
                  <a:srgbClr val="548235"/>
                </a:solidFill>
              </a:rPr>
              <a:t>Critical Thinking Questions</a:t>
            </a:r>
            <a:endParaRPr sz="1600">
              <a:solidFill>
                <a:srgbClr val="548235"/>
              </a:solidFill>
            </a:endParaRPr>
          </a:p>
          <a:p>
            <a:pPr marL="228600" lvl="0" indent="-215900" algn="l" rtl="0">
              <a:spcBef>
                <a:spcPts val="0"/>
              </a:spcBef>
              <a:spcAft>
                <a:spcPts val="0"/>
              </a:spcAft>
              <a:buClr>
                <a:srgbClr val="548235"/>
              </a:buClr>
              <a:buSzPts val="1600"/>
              <a:buChar char="●"/>
            </a:pPr>
            <a:r>
              <a:rPr lang="en" sz="1600">
                <a:solidFill>
                  <a:srgbClr val="548235"/>
                </a:solidFill>
              </a:rPr>
              <a:t>What is the source of the information?</a:t>
            </a:r>
            <a:endParaRPr sz="1600">
              <a:solidFill>
                <a:srgbClr val="548235"/>
              </a:solidFill>
            </a:endParaRPr>
          </a:p>
          <a:p>
            <a:pPr marL="228600" lvl="0" indent="-215900" algn="l" rtl="0">
              <a:spcBef>
                <a:spcPts val="0"/>
              </a:spcBef>
              <a:spcAft>
                <a:spcPts val="0"/>
              </a:spcAft>
              <a:buClr>
                <a:srgbClr val="548235"/>
              </a:buClr>
              <a:buSzPts val="1600"/>
              <a:buChar char="●"/>
            </a:pPr>
            <a:r>
              <a:rPr lang="en" sz="1600">
                <a:solidFill>
                  <a:srgbClr val="548235"/>
                </a:solidFill>
              </a:rPr>
              <a:t>Does the data support the conclusion?</a:t>
            </a:r>
            <a:endParaRPr sz="1600">
              <a:solidFill>
                <a:srgbClr val="548235"/>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solidFill>
                  <a:srgbClr val="548235"/>
                </a:solidFill>
              </a:rPr>
              <a:t>Thinking like a Political Scientist</a:t>
            </a:r>
            <a:endParaRPr sz="3000"/>
          </a:p>
        </p:txBody>
      </p:sp>
      <p:sp>
        <p:nvSpPr>
          <p:cNvPr id="106" name="Google Shape;106;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1000"/>
              </a:spcBef>
              <a:spcAft>
                <a:spcPts val="0"/>
              </a:spcAft>
              <a:buClr>
                <a:schemeClr val="dk1"/>
              </a:buClr>
              <a:buSzPts val="1800"/>
              <a:buChar char="●"/>
            </a:pPr>
            <a:r>
              <a:rPr lang="en">
                <a:solidFill>
                  <a:schemeClr val="dk1"/>
                </a:solidFill>
              </a:rPr>
              <a:t>Scientists ask questions without having a preconceived answer in mind – they look for facts and follow them to a logical conclusion</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They use good critical thinking skills to keep their analysis as free from personal bias as possible; they pose hypotheses and use facts to test them</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They ask empirical questions, rather than normative questions</a:t>
            </a:r>
            <a:endParaRPr>
              <a:solidFill>
                <a:schemeClr val="dk1"/>
              </a:solidFill>
            </a:endParaRPr>
          </a:p>
          <a:p>
            <a:pPr marL="457200" lvl="0" indent="-342900" algn="l" rtl="0">
              <a:lnSpc>
                <a:spcPct val="90000"/>
              </a:lnSpc>
              <a:spcBef>
                <a:spcPts val="0"/>
              </a:spcBef>
              <a:spcAft>
                <a:spcPts val="0"/>
              </a:spcAft>
              <a:buClr>
                <a:schemeClr val="dk1"/>
              </a:buClr>
              <a:buSzPts val="1800"/>
              <a:buChar char="●"/>
            </a:pPr>
            <a:r>
              <a:rPr lang="en">
                <a:solidFill>
                  <a:schemeClr val="dk1"/>
                </a:solidFill>
              </a:rPr>
              <a:t>Example:</a:t>
            </a:r>
            <a:endParaRPr>
              <a:solidFill>
                <a:schemeClr val="dk1"/>
              </a:solidFill>
            </a:endParaRPr>
          </a:p>
          <a:p>
            <a:pPr marL="914400" lvl="1" indent="-330200" algn="l" rtl="0">
              <a:lnSpc>
                <a:spcPct val="90000"/>
              </a:lnSpc>
              <a:spcBef>
                <a:spcPts val="0"/>
              </a:spcBef>
              <a:spcAft>
                <a:spcPts val="0"/>
              </a:spcAft>
              <a:buClr>
                <a:schemeClr val="dk1"/>
              </a:buClr>
              <a:buSzPts val="1600"/>
              <a:buChar char="○"/>
            </a:pPr>
            <a:r>
              <a:rPr lang="en" sz="1600">
                <a:solidFill>
                  <a:schemeClr val="dk1"/>
                </a:solidFill>
              </a:rPr>
              <a:t>Why are some countries democratic and others not?</a:t>
            </a:r>
            <a:endParaRPr sz="1600">
              <a:solidFill>
                <a:schemeClr val="dk1"/>
              </a:solidFill>
            </a:endParaRPr>
          </a:p>
          <a:p>
            <a:pPr marL="800100" lvl="0" indent="0" algn="l" rtl="0">
              <a:lnSpc>
                <a:spcPct val="90000"/>
              </a:lnSpc>
              <a:spcBef>
                <a:spcPts val="500"/>
              </a:spcBef>
              <a:spcAft>
                <a:spcPts val="0"/>
              </a:spcAft>
              <a:buNone/>
            </a:pPr>
            <a:r>
              <a:rPr lang="en" sz="1600">
                <a:solidFill>
                  <a:srgbClr val="FF0000"/>
                </a:solidFill>
              </a:rPr>
              <a:t>NOT</a:t>
            </a:r>
            <a:endParaRPr sz="1600">
              <a:solidFill>
                <a:srgbClr val="FF0000"/>
              </a:solidFill>
            </a:endParaRPr>
          </a:p>
          <a:p>
            <a:pPr marL="914400" lvl="1" indent="-330200" algn="l" rtl="0">
              <a:spcBef>
                <a:spcPts val="0"/>
              </a:spcBef>
              <a:spcAft>
                <a:spcPts val="0"/>
              </a:spcAft>
              <a:buClr>
                <a:schemeClr val="dk1"/>
              </a:buClr>
              <a:buSzPts val="1600"/>
              <a:buChar char="○"/>
            </a:pPr>
            <a:r>
              <a:rPr lang="en" sz="1600">
                <a:solidFill>
                  <a:schemeClr val="dk1"/>
                </a:solidFill>
              </a:rPr>
              <a:t>Why is religious fundamentalism bad for democracy?</a:t>
            </a:r>
            <a:endParaRPr sz="16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663</Words>
  <Application>Microsoft Office PowerPoint</Application>
  <PresentationFormat>On-screen Show (16:9)</PresentationFormat>
  <Paragraphs>65</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Simple Light</vt:lpstr>
      <vt:lpstr>Critical Thinking</vt:lpstr>
      <vt:lpstr>What is Critical Thinking?</vt:lpstr>
      <vt:lpstr>Why do we need critical thinking?</vt:lpstr>
      <vt:lpstr>Qualities of a Critical Thinker</vt:lpstr>
      <vt:lpstr>Critical Thinking Questions</vt:lpstr>
      <vt:lpstr>Reliable Sources vs. Unreliable Sources</vt:lpstr>
      <vt:lpstr>Practice critical thinking about these statements:</vt:lpstr>
      <vt:lpstr>Thinking like a Political Scientist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dc:title>
  <dc:creator>drjul</dc:creator>
  <cp:lastModifiedBy> </cp:lastModifiedBy>
  <cp:revision>1</cp:revision>
  <dcterms:modified xsi:type="dcterms:W3CDTF">2020-07-31T18:48:48Z</dcterms:modified>
</cp:coreProperties>
</file>