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1" r:id="rId5"/>
    <p:sldId id="259" r:id="rId6"/>
    <p:sldId id="260" r:id="rId7"/>
    <p:sldId id="261" r:id="rId8"/>
    <p:sldId id="269" r:id="rId9"/>
    <p:sldId id="262" r:id="rId10"/>
    <p:sldId id="267" r:id="rId11"/>
    <p:sldId id="263" r:id="rId12"/>
    <p:sldId id="264" r:id="rId13"/>
    <p:sldId id="265" r:id="rId14"/>
    <p:sldId id="268" r:id="rId15"/>
    <p:sldId id="270"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snapToObjects="1">
      <p:cViewPr varScale="1">
        <p:scale>
          <a:sx n="73" d="100"/>
          <a:sy n="73" d="100"/>
        </p:scale>
        <p:origin x="3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3CA77-7FDA-6545-B875-6A56620774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4E5D1F-76C2-CF4B-8D86-4EC5101EA3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C66015-BC6E-EC4E-AEDB-FFF6541DC969}"/>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C1E6E731-E385-2545-BDF0-0115228E09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20788E-CBB9-EE4C-9FFE-BAF389900784}"/>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2858893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5B25-1FDF-E742-B530-52A1DEF2FE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F7735A-8D61-144A-B187-065EDE1E78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CE0EB2-DD6D-064F-BFAD-945D58915251}"/>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4186B0B4-7FF9-6645-9E81-76EB55BFD6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D3DDD-89D7-2B4D-A89E-B666CD2068D9}"/>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108960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FD0F31-A8FB-514A-B9E7-3488F59F92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71CC13-2E6F-EF4C-8359-EDB17E6408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F7CBB2-13CC-9641-ADE0-2BBCB3198FD2}"/>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82449289-2D28-0448-AB9F-66D86DF5F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49AA11-A7F4-7046-BB06-07A11BBC387C}"/>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2756115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38A3B-1376-224F-B954-6202CD77B1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274828-8C09-A34A-95D9-57ECA92EF3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B00F5B-58C3-864E-9EBB-D92EA0535FAE}"/>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B60AB3A4-0103-1E4C-95FD-1D926F058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14C3D4-5E81-0C4F-8C03-5176168CD207}"/>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267285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EE380-A741-D540-BEE6-0C4EBE6B65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BD8E2E-A0AB-E64D-8D16-DD78AFB391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7F3CDE-E3AF-4F44-B743-9B909E6875C0}"/>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0B766B20-155D-EA4D-B297-58F8DC14F3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C2CC6-8871-EC4F-A3A3-4A30E0DC8555}"/>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85369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27E08-D8A3-7C40-86C0-43F492CE79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417CD-AADA-0547-B79C-7086AB9F1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DED8C9-C1C9-2449-9201-68B49153C0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606314-B4AB-994B-A19F-28211E6EC962}"/>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6" name="Footer Placeholder 5">
            <a:extLst>
              <a:ext uri="{FF2B5EF4-FFF2-40B4-BE49-F238E27FC236}">
                <a16:creationId xmlns:a16="http://schemas.microsoft.com/office/drawing/2014/main" id="{B4544624-0C32-A743-A59B-02DEE8F1B6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2BEFCB-7F65-F64E-8B37-B01E3952FE9D}"/>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148073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F05DB-ADAD-F94B-9F47-98080092C8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8DF7198-3AFF-8446-B88C-E26FF72E27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2A7580-F67F-EA4A-A78C-A08477AC9F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1BAC21-8DF1-3C49-82E1-02D89668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ACC36A-8A91-4743-8EE8-CD22FF4951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3F2CD6-6864-F248-B545-DB2C6BAA595D}"/>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8" name="Footer Placeholder 7">
            <a:extLst>
              <a:ext uri="{FF2B5EF4-FFF2-40B4-BE49-F238E27FC236}">
                <a16:creationId xmlns:a16="http://schemas.microsoft.com/office/drawing/2014/main" id="{8BFF8D55-C464-8643-9EA7-FB2823E09A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0ACED4-EB6C-4849-ABCF-3F34990FE1EB}"/>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1597434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7348F-2FC8-794D-9907-5407C2DCD4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F303B5-62A4-BE4E-BD44-D0DC11A03400}"/>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4" name="Footer Placeholder 3">
            <a:extLst>
              <a:ext uri="{FF2B5EF4-FFF2-40B4-BE49-F238E27FC236}">
                <a16:creationId xmlns:a16="http://schemas.microsoft.com/office/drawing/2014/main" id="{2D6683DC-8D5F-FD4A-9F81-FD637DB7E4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22F7EA-9EDB-DC4C-BCBD-1728320A0A6A}"/>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271630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8CD30F-EB88-A247-B912-78AB42469F80}"/>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3" name="Footer Placeholder 2">
            <a:extLst>
              <a:ext uri="{FF2B5EF4-FFF2-40B4-BE49-F238E27FC236}">
                <a16:creationId xmlns:a16="http://schemas.microsoft.com/office/drawing/2014/main" id="{7E066324-8C7D-0247-8C42-F661063B6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6EAF87-FCCE-774D-A536-151FCF15EA28}"/>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1630402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AC128-D17B-474A-818D-246909C540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E0917-3373-F74A-BE69-890CE8721E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5161B-3BB7-034B-AD59-AAE0172A1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41F0BC-08B6-314A-A767-692B27C5326D}"/>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6" name="Footer Placeholder 5">
            <a:extLst>
              <a:ext uri="{FF2B5EF4-FFF2-40B4-BE49-F238E27FC236}">
                <a16:creationId xmlns:a16="http://schemas.microsoft.com/office/drawing/2014/main" id="{32E21101-F4D3-C742-B0C8-FAC11C6CF8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9CB208-F50A-3846-B4A0-9627C952BA85}"/>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1511387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A0444-469D-9644-BC28-9C4489FA5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90E53C-DEFC-D149-99B4-1C418FBF3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92B549-B6B5-D04A-95D2-BDB5F9D18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C074BA-FB23-624E-88C9-947E67C8C967}"/>
              </a:ext>
            </a:extLst>
          </p:cNvPr>
          <p:cNvSpPr>
            <a:spLocks noGrp="1"/>
          </p:cNvSpPr>
          <p:nvPr>
            <p:ph type="dt" sz="half" idx="10"/>
          </p:nvPr>
        </p:nvSpPr>
        <p:spPr/>
        <p:txBody>
          <a:bodyPr/>
          <a:lstStyle/>
          <a:p>
            <a:fld id="{9D214981-D3DF-2447-B561-E6F22E21591A}" type="datetimeFigureOut">
              <a:rPr lang="en-US" smtClean="0"/>
              <a:t>3/17/2022</a:t>
            </a:fld>
            <a:endParaRPr lang="en-US"/>
          </a:p>
        </p:txBody>
      </p:sp>
      <p:sp>
        <p:nvSpPr>
          <p:cNvPr id="6" name="Footer Placeholder 5">
            <a:extLst>
              <a:ext uri="{FF2B5EF4-FFF2-40B4-BE49-F238E27FC236}">
                <a16:creationId xmlns:a16="http://schemas.microsoft.com/office/drawing/2014/main" id="{B8179A04-EE7E-8D45-AB9E-F5E59A742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12DBEA-6B49-CA4A-8FC9-7B591148F35B}"/>
              </a:ext>
            </a:extLst>
          </p:cNvPr>
          <p:cNvSpPr>
            <a:spLocks noGrp="1"/>
          </p:cNvSpPr>
          <p:nvPr>
            <p:ph type="sldNum" sz="quarter" idx="12"/>
          </p:nvPr>
        </p:nvSpPr>
        <p:spPr/>
        <p:txBody>
          <a:bodyPr/>
          <a:lstStyle/>
          <a:p>
            <a:fld id="{8ABE2B53-6C18-474A-921B-ABA9A5EE8555}" type="slidenum">
              <a:rPr lang="en-US" smtClean="0"/>
              <a:t>‹#›</a:t>
            </a:fld>
            <a:endParaRPr lang="en-US"/>
          </a:p>
        </p:txBody>
      </p:sp>
    </p:spTree>
    <p:extLst>
      <p:ext uri="{BB962C8B-B14F-4D97-AF65-F5344CB8AC3E}">
        <p14:creationId xmlns:p14="http://schemas.microsoft.com/office/powerpoint/2010/main" val="4180096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9E2DD0-82BE-174E-B6D0-555F8AC505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6C7518-D5C0-B64D-8056-BC59D5CA01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B8F5ED-D3DA-7240-A1A1-4AF8C45600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14981-D3DF-2447-B561-E6F22E21591A}" type="datetimeFigureOut">
              <a:rPr lang="en-US" smtClean="0"/>
              <a:t>3/17/2022</a:t>
            </a:fld>
            <a:endParaRPr lang="en-US"/>
          </a:p>
        </p:txBody>
      </p:sp>
      <p:sp>
        <p:nvSpPr>
          <p:cNvPr id="5" name="Footer Placeholder 4">
            <a:extLst>
              <a:ext uri="{FF2B5EF4-FFF2-40B4-BE49-F238E27FC236}">
                <a16:creationId xmlns:a16="http://schemas.microsoft.com/office/drawing/2014/main" id="{B72BB836-3F44-F341-ABB9-6831E24642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B3FE9D-716F-0946-8C79-A63042DC41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E2B53-6C18-474A-921B-ABA9A5EE8555}" type="slidenum">
              <a:rPr lang="en-US" smtClean="0"/>
              <a:t>‹#›</a:t>
            </a:fld>
            <a:endParaRPr lang="en-US"/>
          </a:p>
        </p:txBody>
      </p:sp>
    </p:spTree>
    <p:extLst>
      <p:ext uri="{BB962C8B-B14F-4D97-AF65-F5344CB8AC3E}">
        <p14:creationId xmlns:p14="http://schemas.microsoft.com/office/powerpoint/2010/main" val="112548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6EF2E-6F0E-F24B-85DA-31F6433919E2}"/>
              </a:ext>
            </a:extLst>
          </p:cNvPr>
          <p:cNvSpPr>
            <a:spLocks noGrp="1"/>
          </p:cNvSpPr>
          <p:nvPr>
            <p:ph type="ctrTitle"/>
          </p:nvPr>
        </p:nvSpPr>
        <p:spPr/>
        <p:txBody>
          <a:bodyPr/>
          <a:lstStyle/>
          <a:p>
            <a:r>
              <a:rPr lang="en-US" dirty="0"/>
              <a:t>The War in Ukraine as a Teachable Moment</a:t>
            </a:r>
          </a:p>
        </p:txBody>
      </p:sp>
      <p:sp>
        <p:nvSpPr>
          <p:cNvPr id="3" name="Subtitle 2">
            <a:extLst>
              <a:ext uri="{FF2B5EF4-FFF2-40B4-BE49-F238E27FC236}">
                <a16:creationId xmlns:a16="http://schemas.microsoft.com/office/drawing/2014/main" id="{345BD7B8-7517-714D-8833-29CE95BF6122}"/>
              </a:ext>
            </a:extLst>
          </p:cNvPr>
          <p:cNvSpPr>
            <a:spLocks noGrp="1"/>
          </p:cNvSpPr>
          <p:nvPr>
            <p:ph type="subTitle" idx="1"/>
          </p:nvPr>
        </p:nvSpPr>
        <p:spPr/>
        <p:txBody>
          <a:bodyPr/>
          <a:lstStyle/>
          <a:p>
            <a:r>
              <a:rPr lang="en-US" dirty="0"/>
              <a:t>John Ishiyama</a:t>
            </a:r>
          </a:p>
          <a:p>
            <a:r>
              <a:rPr lang="en-US" dirty="0"/>
              <a:t>University of North Texas and APSA</a:t>
            </a:r>
          </a:p>
        </p:txBody>
      </p:sp>
    </p:spTree>
    <p:extLst>
      <p:ext uri="{BB962C8B-B14F-4D97-AF65-F5344CB8AC3E}">
        <p14:creationId xmlns:p14="http://schemas.microsoft.com/office/powerpoint/2010/main" val="1994164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332B1-F203-D441-898A-3F7EE21AABB5}"/>
              </a:ext>
            </a:extLst>
          </p:cNvPr>
          <p:cNvSpPr>
            <a:spLocks noGrp="1"/>
          </p:cNvSpPr>
          <p:nvPr>
            <p:ph type="title"/>
          </p:nvPr>
        </p:nvSpPr>
        <p:spPr/>
        <p:txBody>
          <a:bodyPr/>
          <a:lstStyle/>
          <a:p>
            <a:r>
              <a:rPr lang="en-US" dirty="0"/>
              <a:t>Dynamics of the conflict</a:t>
            </a:r>
          </a:p>
        </p:txBody>
      </p:sp>
      <p:sp>
        <p:nvSpPr>
          <p:cNvPr id="3" name="Content Placeholder 2">
            <a:extLst>
              <a:ext uri="{FF2B5EF4-FFF2-40B4-BE49-F238E27FC236}">
                <a16:creationId xmlns:a16="http://schemas.microsoft.com/office/drawing/2014/main" id="{3C60C1AD-598C-F24A-BCEC-7FF90F16548E}"/>
              </a:ext>
            </a:extLst>
          </p:cNvPr>
          <p:cNvSpPr>
            <a:spLocks noGrp="1"/>
          </p:cNvSpPr>
          <p:nvPr>
            <p:ph idx="1"/>
          </p:nvPr>
        </p:nvSpPr>
        <p:spPr/>
        <p:txBody>
          <a:bodyPr>
            <a:normAutofit fontScale="92500" lnSpcReduction="10000"/>
          </a:bodyPr>
          <a:lstStyle/>
          <a:p>
            <a:r>
              <a:rPr lang="en-US" dirty="0"/>
              <a:t>How are Putin and Zelensky behaving as leaders? (the fact that </a:t>
            </a:r>
            <a:r>
              <a:rPr lang="en-US" dirty="0" err="1"/>
              <a:t>Zelensky</a:t>
            </a:r>
            <a:r>
              <a:rPr lang="en-US" dirty="0"/>
              <a:t> was an actor has helped in meet the moment– this is the role that he is made for)</a:t>
            </a:r>
          </a:p>
          <a:p>
            <a:r>
              <a:rPr lang="en-US" dirty="0"/>
              <a:t>What kinds of conflict management techniques are being used?</a:t>
            </a:r>
          </a:p>
          <a:p>
            <a:r>
              <a:rPr lang="en-US" dirty="0"/>
              <a:t>Understanding the diplomatic process and how will a potential peace settlement emerge?</a:t>
            </a:r>
          </a:p>
          <a:p>
            <a:r>
              <a:rPr lang="en-US" dirty="0"/>
              <a:t>Do sanctions work?</a:t>
            </a:r>
          </a:p>
          <a:p>
            <a:r>
              <a:rPr lang="en-US" dirty="0"/>
              <a:t>How do international organizations work and what role do they play in conflict management? (such as the UN).</a:t>
            </a:r>
          </a:p>
          <a:p>
            <a:r>
              <a:rPr lang="en-US" dirty="0"/>
              <a:t>What are the role of regime elites in authoritarian regimes? What kind of elite management techniques has Putin used? </a:t>
            </a:r>
          </a:p>
          <a:p>
            <a:endParaRPr lang="en-US" dirty="0"/>
          </a:p>
        </p:txBody>
      </p:sp>
    </p:spTree>
    <p:extLst>
      <p:ext uri="{BB962C8B-B14F-4D97-AF65-F5344CB8AC3E}">
        <p14:creationId xmlns:p14="http://schemas.microsoft.com/office/powerpoint/2010/main" val="657941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D3CF8-7E02-1242-AF00-F1340F707988}"/>
              </a:ext>
            </a:extLst>
          </p:cNvPr>
          <p:cNvSpPr>
            <a:spLocks noGrp="1"/>
          </p:cNvSpPr>
          <p:nvPr>
            <p:ph type="title"/>
          </p:nvPr>
        </p:nvSpPr>
        <p:spPr/>
        <p:txBody>
          <a:bodyPr/>
          <a:lstStyle/>
          <a:p>
            <a:r>
              <a:rPr lang="en-US" dirty="0"/>
              <a:t>Consequences of the conflict</a:t>
            </a:r>
          </a:p>
        </p:txBody>
      </p:sp>
      <p:sp>
        <p:nvSpPr>
          <p:cNvPr id="3" name="Content Placeholder 2">
            <a:extLst>
              <a:ext uri="{FF2B5EF4-FFF2-40B4-BE49-F238E27FC236}">
                <a16:creationId xmlns:a16="http://schemas.microsoft.com/office/drawing/2014/main" id="{C03DB00C-D4E2-1348-B615-4DAE4613A4C6}"/>
              </a:ext>
            </a:extLst>
          </p:cNvPr>
          <p:cNvSpPr>
            <a:spLocks noGrp="1"/>
          </p:cNvSpPr>
          <p:nvPr>
            <p:ph idx="1"/>
          </p:nvPr>
        </p:nvSpPr>
        <p:spPr/>
        <p:txBody>
          <a:bodyPr>
            <a:normAutofit/>
          </a:bodyPr>
          <a:lstStyle/>
          <a:p>
            <a:r>
              <a:rPr lang="en-US" dirty="0"/>
              <a:t>How will this war affect the international order? Some argue that it will fundamentally change the values that have held post WW2 order together (the inviolability of sovereignty and territorial integrity) and the norm  that borders are not to be changed.</a:t>
            </a:r>
          </a:p>
          <a:p>
            <a:r>
              <a:rPr lang="en-US" dirty="0"/>
              <a:t>How will this war affect trade relations and the international economic order? </a:t>
            </a:r>
          </a:p>
          <a:p>
            <a:r>
              <a:rPr lang="en-US" dirty="0"/>
              <a:t>How will this war affect the future of NATO and the very idea of collective security?</a:t>
            </a:r>
          </a:p>
          <a:p>
            <a:r>
              <a:rPr lang="en-US" dirty="0"/>
              <a:t>How will this war affect China’s standing in the world and its relationship with the West?</a:t>
            </a:r>
          </a:p>
        </p:txBody>
      </p:sp>
    </p:spTree>
    <p:extLst>
      <p:ext uri="{BB962C8B-B14F-4D97-AF65-F5344CB8AC3E}">
        <p14:creationId xmlns:p14="http://schemas.microsoft.com/office/powerpoint/2010/main" val="1669917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7802C-3036-2747-AE8D-466F129E50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9F9622-96EA-A541-A950-0FDEB3FA1720}"/>
              </a:ext>
            </a:extLst>
          </p:cNvPr>
          <p:cNvSpPr>
            <a:spLocks noGrp="1"/>
          </p:cNvSpPr>
          <p:nvPr>
            <p:ph idx="1"/>
          </p:nvPr>
        </p:nvSpPr>
        <p:spPr/>
        <p:txBody>
          <a:bodyPr/>
          <a:lstStyle/>
          <a:p>
            <a:r>
              <a:rPr lang="en-US" dirty="0"/>
              <a:t>How do dictators survive crisis? (will Putin survive?)</a:t>
            </a:r>
          </a:p>
          <a:p>
            <a:r>
              <a:rPr lang="en-US" dirty="0"/>
              <a:t>How will this affect globalization and international integration?</a:t>
            </a:r>
          </a:p>
          <a:p>
            <a:r>
              <a:rPr lang="en-US" dirty="0"/>
              <a:t>How will this war affect the future of both Ukraine and Russia (both in the immediate term and in the longer run)?</a:t>
            </a:r>
          </a:p>
          <a:p>
            <a:r>
              <a:rPr lang="en-US" dirty="0"/>
              <a:t>And will Russia collapse like it has done before into a new “time of troubles”?</a:t>
            </a:r>
          </a:p>
          <a:p>
            <a:r>
              <a:rPr lang="en-US" dirty="0"/>
              <a:t>What will the be the effect of this huge humanitarian crisis not only in Ukraine, but also with the surge of millions of refugees relocating throughout Europe?</a:t>
            </a:r>
          </a:p>
          <a:p>
            <a:endParaRPr lang="en-US" dirty="0"/>
          </a:p>
        </p:txBody>
      </p:sp>
    </p:spTree>
    <p:extLst>
      <p:ext uri="{BB962C8B-B14F-4D97-AF65-F5344CB8AC3E}">
        <p14:creationId xmlns:p14="http://schemas.microsoft.com/office/powerpoint/2010/main" val="4087817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02E60-C43D-7744-AD32-E14A8792B3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ACA2964-5A1E-0A42-882C-C9742E2EFDB4}"/>
              </a:ext>
            </a:extLst>
          </p:cNvPr>
          <p:cNvSpPr>
            <a:spLocks noGrp="1"/>
          </p:cNvSpPr>
          <p:nvPr>
            <p:ph idx="1"/>
          </p:nvPr>
        </p:nvSpPr>
        <p:spPr/>
        <p:txBody>
          <a:bodyPr>
            <a:normAutofit/>
          </a:bodyPr>
          <a:lstStyle/>
          <a:p>
            <a:r>
              <a:rPr lang="en-US" dirty="0"/>
              <a:t>There are many other normative issues raised by this conflict that can also be explored in the classroom</a:t>
            </a:r>
          </a:p>
          <a:p>
            <a:pPr lvl="1"/>
            <a:r>
              <a:rPr lang="en-US" dirty="0"/>
              <a:t>What is a war crime, and how are they prosecuted? Do the actions of the Russian military constitute war crimes?</a:t>
            </a:r>
          </a:p>
          <a:p>
            <a:pPr lvl="1"/>
            <a:r>
              <a:rPr lang="en-US" dirty="0"/>
              <a:t>Under what conditions is military intervention justifiable to defend human rights?</a:t>
            </a:r>
          </a:p>
          <a:p>
            <a:pPr marL="0" indent="0">
              <a:buNone/>
            </a:pPr>
            <a:endParaRPr lang="en-US" dirty="0"/>
          </a:p>
          <a:p>
            <a:endParaRPr lang="en-US" dirty="0"/>
          </a:p>
        </p:txBody>
      </p:sp>
    </p:spTree>
    <p:extLst>
      <p:ext uri="{BB962C8B-B14F-4D97-AF65-F5344CB8AC3E}">
        <p14:creationId xmlns:p14="http://schemas.microsoft.com/office/powerpoint/2010/main" val="2465705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26202-DEED-B84F-8787-0C3E150BF0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32D9E4-B8A5-C04E-A75F-F9C6B174D7E8}"/>
              </a:ext>
            </a:extLst>
          </p:cNvPr>
          <p:cNvSpPr>
            <a:spLocks noGrp="1"/>
          </p:cNvSpPr>
          <p:nvPr>
            <p:ph idx="1"/>
          </p:nvPr>
        </p:nvSpPr>
        <p:spPr/>
        <p:txBody>
          <a:bodyPr>
            <a:normAutofit fontScale="92500" lnSpcReduction="10000"/>
          </a:bodyPr>
          <a:lstStyle/>
          <a:p>
            <a:r>
              <a:rPr lang="en-US" dirty="0"/>
              <a:t>There is also reported racism in the inequitable treatment of African and South Asian refugees at the border heading out of Ukraine. Is this the  result of deep-seated racism in Ukraine, or is it the result of the stresses of war? </a:t>
            </a:r>
          </a:p>
          <a:p>
            <a:r>
              <a:rPr lang="en-US" dirty="0"/>
              <a:t>Also, it does appear that Ukrainian refugees (who are white) are treated much more favorably than refugees from conflicts in Africa and Syria and Afghanistan? Why is that?</a:t>
            </a:r>
          </a:p>
          <a:p>
            <a:r>
              <a:rPr lang="en-US" dirty="0"/>
              <a:t>It is easy to overlook these issues in the light of the terrible tragedy in Ukraine, We should not overlook these issues but help students understand why they happen.</a:t>
            </a:r>
          </a:p>
          <a:p>
            <a:pPr lvl="1"/>
            <a:r>
              <a:rPr lang="en-US" dirty="0"/>
              <a:t>War tends to bring out both the best and the worst in people (I use the example of my family’s detention in the relocation camps during WW 2 to illustrate this) </a:t>
            </a:r>
          </a:p>
          <a:p>
            <a:endParaRPr lang="en-US" dirty="0"/>
          </a:p>
        </p:txBody>
      </p:sp>
    </p:spTree>
    <p:extLst>
      <p:ext uri="{BB962C8B-B14F-4D97-AF65-F5344CB8AC3E}">
        <p14:creationId xmlns:p14="http://schemas.microsoft.com/office/powerpoint/2010/main" val="3847275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BE88C-EBD6-44EE-B06B-8323534A83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E1E34AA-0B15-4939-806E-BD51545AB81C}"/>
              </a:ext>
            </a:extLst>
          </p:cNvPr>
          <p:cNvSpPr>
            <a:spLocks noGrp="1"/>
          </p:cNvSpPr>
          <p:nvPr>
            <p:ph idx="1"/>
          </p:nvPr>
        </p:nvSpPr>
        <p:spPr/>
        <p:txBody>
          <a:bodyPr>
            <a:normAutofit lnSpcReduction="10000"/>
          </a:bodyPr>
          <a:lstStyle/>
          <a:p>
            <a:r>
              <a:rPr lang="en-US" dirty="0"/>
              <a:t>A recent example in my graduate class on ethnic politics</a:t>
            </a:r>
          </a:p>
          <a:p>
            <a:pPr lvl="2"/>
            <a:r>
              <a:rPr lang="en-US" dirty="0"/>
              <a:t>Have been discussing the effects of conflict on the hardening of ethnic identity.</a:t>
            </a:r>
          </a:p>
          <a:p>
            <a:pPr lvl="2"/>
            <a:r>
              <a:rPr lang="en-US" dirty="0"/>
              <a:t> Why are ethnic Russians and Russophones (outside of the DPR and LPR) in East, not flocking to support Putin’s invasion, as he expected? (Professor </a:t>
            </a:r>
            <a:r>
              <a:rPr lang="en-US" dirty="0" err="1"/>
              <a:t>Onuch</a:t>
            </a:r>
            <a:r>
              <a:rPr lang="en-US" dirty="0"/>
              <a:t> provides valuable insights)</a:t>
            </a:r>
          </a:p>
          <a:p>
            <a:pPr lvl="3"/>
            <a:r>
              <a:rPr lang="en-US" dirty="0"/>
              <a:t>There are other identities that have become salient (such as ideological– democracy vs autocracy) and ethnic identity has not trumped this (which is what many assume)</a:t>
            </a:r>
          </a:p>
          <a:p>
            <a:pPr lvl="3"/>
            <a:r>
              <a:rPr lang="en-US" dirty="0"/>
              <a:t>Gwendolyn </a:t>
            </a:r>
            <a:r>
              <a:rPr lang="en-US" dirty="0" err="1"/>
              <a:t>Sasse</a:t>
            </a:r>
            <a:r>
              <a:rPr lang="en-US" dirty="0"/>
              <a:t> (2019) offers some interesting insights about the effects of the war since 2014 on local identities in the East.</a:t>
            </a:r>
          </a:p>
          <a:p>
            <a:pPr lvl="3"/>
            <a:r>
              <a:rPr lang="en-US" dirty="0"/>
              <a:t>In areas  of the Donbas under separatist control, you see a greater identification with being Russian over time</a:t>
            </a:r>
          </a:p>
          <a:p>
            <a:pPr lvl="3"/>
            <a:r>
              <a:rPr lang="en-US" dirty="0"/>
              <a:t>In areas that are under government control, there is a movement towards greater identification with Ukraine, even among ethnic Russians.</a:t>
            </a:r>
          </a:p>
          <a:p>
            <a:pPr lvl="3"/>
            <a:r>
              <a:rPr lang="en-US" dirty="0"/>
              <a:t>Civic identity  is important.</a:t>
            </a:r>
          </a:p>
          <a:p>
            <a:pPr lvl="3"/>
            <a:r>
              <a:rPr lang="en-US" dirty="0"/>
              <a:t>War has affected identity, but it depends on what side of the line of contact you are on</a:t>
            </a:r>
          </a:p>
        </p:txBody>
      </p:sp>
    </p:spTree>
    <p:extLst>
      <p:ext uri="{BB962C8B-B14F-4D97-AF65-F5344CB8AC3E}">
        <p14:creationId xmlns:p14="http://schemas.microsoft.com/office/powerpoint/2010/main" val="2959398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80385-6521-614A-9DB1-CB5562DC45C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1E39B94-BC5C-964C-8D0C-5639223B0F58}"/>
              </a:ext>
            </a:extLst>
          </p:cNvPr>
          <p:cNvSpPr>
            <a:spLocks noGrp="1"/>
          </p:cNvSpPr>
          <p:nvPr>
            <p:ph idx="1"/>
          </p:nvPr>
        </p:nvSpPr>
        <p:spPr/>
        <p:txBody>
          <a:bodyPr/>
          <a:lstStyle/>
          <a:p>
            <a:r>
              <a:rPr lang="en-US" dirty="0"/>
              <a:t>These are just some of the ways in which the war in Ukraine can be used to highlight some fundamental issues important to political science</a:t>
            </a:r>
          </a:p>
          <a:p>
            <a:r>
              <a:rPr lang="en-US" dirty="0"/>
              <a:t>Although I remain uncertain about the future, and I do think this war will change a lot of what we have become familiar with in this world, it does provide a teachable moment in real time for our students.</a:t>
            </a:r>
          </a:p>
          <a:p>
            <a:pPr marL="0" indent="0">
              <a:buNone/>
            </a:pPr>
            <a:endParaRPr lang="en-US" dirty="0"/>
          </a:p>
        </p:txBody>
      </p:sp>
    </p:spTree>
    <p:extLst>
      <p:ext uri="{BB962C8B-B14F-4D97-AF65-F5344CB8AC3E}">
        <p14:creationId xmlns:p14="http://schemas.microsoft.com/office/powerpoint/2010/main" val="2581855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FAB32-DA31-F64D-B317-73F6290762AF}"/>
              </a:ext>
            </a:extLst>
          </p:cNvPr>
          <p:cNvSpPr>
            <a:spLocks noGrp="1"/>
          </p:cNvSpPr>
          <p:nvPr>
            <p:ph type="title"/>
          </p:nvPr>
        </p:nvSpPr>
        <p:spPr/>
        <p:txBody>
          <a:bodyPr/>
          <a:lstStyle/>
          <a:p>
            <a:r>
              <a:rPr lang="en-US" dirty="0"/>
              <a:t>Some general observations about teaching this material</a:t>
            </a:r>
          </a:p>
        </p:txBody>
      </p:sp>
      <p:sp>
        <p:nvSpPr>
          <p:cNvPr id="3" name="Content Placeholder 2">
            <a:extLst>
              <a:ext uri="{FF2B5EF4-FFF2-40B4-BE49-F238E27FC236}">
                <a16:creationId xmlns:a16="http://schemas.microsoft.com/office/drawing/2014/main" id="{7840FB29-1305-6D43-8F3E-347D461F1033}"/>
              </a:ext>
            </a:extLst>
          </p:cNvPr>
          <p:cNvSpPr>
            <a:spLocks noGrp="1"/>
          </p:cNvSpPr>
          <p:nvPr>
            <p:ph idx="1"/>
          </p:nvPr>
        </p:nvSpPr>
        <p:spPr/>
        <p:txBody>
          <a:bodyPr>
            <a:normAutofit fontScale="92500" lnSpcReduction="20000"/>
          </a:bodyPr>
          <a:lstStyle/>
          <a:p>
            <a:r>
              <a:rPr lang="en-US" dirty="0"/>
              <a:t>This crisis is probably the first time most of our students have faced an international conflict that represents an existential threat to them</a:t>
            </a:r>
          </a:p>
          <a:p>
            <a:r>
              <a:rPr lang="en-US" dirty="0"/>
              <a:t>I am old enough to remember vaguely my parents talking about the Cuban Missile Crisis (I was two years old then) but there was a real fear of a nuclear war, that carried over through much of my early years. The real fear that the world as we knew it would end</a:t>
            </a:r>
          </a:p>
          <a:p>
            <a:r>
              <a:rPr lang="en-US" dirty="0"/>
              <a:t>I don’t think doomsday is around the corner, but I must admit I feel a sense of dread that I have not felt in over 35 years.</a:t>
            </a:r>
          </a:p>
          <a:p>
            <a:r>
              <a:rPr lang="en-US" dirty="0"/>
              <a:t>I do sense a bewilderment on the part of some our students (apathy for others), confusion over what is happening, and some measure  of anxiety</a:t>
            </a:r>
          </a:p>
          <a:p>
            <a:r>
              <a:rPr lang="en-US" dirty="0"/>
              <a:t>But also a great desire to understand what is happening and why it is happening. </a:t>
            </a:r>
          </a:p>
        </p:txBody>
      </p:sp>
    </p:spTree>
    <p:extLst>
      <p:ext uri="{BB962C8B-B14F-4D97-AF65-F5344CB8AC3E}">
        <p14:creationId xmlns:p14="http://schemas.microsoft.com/office/powerpoint/2010/main" val="1223081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3B21A-A4C3-9C4A-A0E6-73AD93D64AB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B0A6FA8-D3D2-624C-A1A4-6EAE98134453}"/>
              </a:ext>
            </a:extLst>
          </p:cNvPr>
          <p:cNvSpPr>
            <a:spLocks noGrp="1"/>
          </p:cNvSpPr>
          <p:nvPr>
            <p:ph idx="1"/>
          </p:nvPr>
        </p:nvSpPr>
        <p:spPr/>
        <p:txBody>
          <a:bodyPr>
            <a:normAutofit/>
          </a:bodyPr>
          <a:lstStyle/>
          <a:p>
            <a:r>
              <a:rPr lang="en-US" dirty="0"/>
              <a:t>I also do think students know very little about the  world and post-communist world of the former Soviet Union and Eastern Europe.</a:t>
            </a:r>
          </a:p>
          <a:p>
            <a:r>
              <a:rPr lang="en-US" dirty="0"/>
              <a:t>A lot what we talk about as political scientists is lost on many students sitting in my intro classes (the most curious are those who are in intro AP classes, who have heard a lot about this on the news, but can’t make sense of it)</a:t>
            </a:r>
          </a:p>
          <a:p>
            <a:r>
              <a:rPr lang="en-US" dirty="0"/>
              <a:t>Most of my students have never really heard of Ukraine, let alone the “heirs of Bandera” or why Putin talks about de-Nazification, when the President of Ukraine is Jewish.</a:t>
            </a:r>
          </a:p>
        </p:txBody>
      </p:sp>
    </p:spTree>
    <p:extLst>
      <p:ext uri="{BB962C8B-B14F-4D97-AF65-F5344CB8AC3E}">
        <p14:creationId xmlns:p14="http://schemas.microsoft.com/office/powerpoint/2010/main" val="1532706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363AB-BB41-4231-BFC1-1945EA69EDE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EC2FC66-BC5A-48A0-B82E-C42313D27FCB}"/>
              </a:ext>
            </a:extLst>
          </p:cNvPr>
          <p:cNvSpPr>
            <a:spLocks noGrp="1"/>
          </p:cNvSpPr>
          <p:nvPr>
            <p:ph idx="1"/>
          </p:nvPr>
        </p:nvSpPr>
        <p:spPr/>
        <p:txBody>
          <a:bodyPr>
            <a:normAutofit lnSpcReduction="10000"/>
          </a:bodyPr>
          <a:lstStyle/>
          <a:p>
            <a:r>
              <a:rPr lang="en-US" dirty="0"/>
              <a:t>I think it is incumbent upon us as teachers to help students understand what is going on and why it is happening  and why it is important to them (beyond rising gas prices)</a:t>
            </a:r>
          </a:p>
          <a:p>
            <a:r>
              <a:rPr lang="en-US" dirty="0"/>
              <a:t>What is really important is to explain the context, and the background, to this crisis.</a:t>
            </a:r>
          </a:p>
          <a:p>
            <a:pPr lvl="1"/>
            <a:r>
              <a:rPr lang="en-US" dirty="0"/>
              <a:t>Going over the history that connects Russia and Ukraine, </a:t>
            </a:r>
          </a:p>
          <a:p>
            <a:pPr lvl="1"/>
            <a:r>
              <a:rPr lang="en-US" dirty="0"/>
              <a:t>the Ukrainian experience under Soviet rule, the Holodomor, </a:t>
            </a:r>
          </a:p>
          <a:p>
            <a:pPr lvl="1"/>
            <a:r>
              <a:rPr lang="en-US" dirty="0"/>
              <a:t>the divisions between East and West Ukraine (although not as deep as many suggested), </a:t>
            </a:r>
          </a:p>
          <a:p>
            <a:pPr lvl="1"/>
            <a:r>
              <a:rPr lang="en-US" dirty="0"/>
              <a:t>and the Soviet experience during WW 2 etc. (pointing out the 27 million people the Soviet Union lost fighting the Nazis--including 4.5 million Ukrainians)</a:t>
            </a:r>
          </a:p>
          <a:p>
            <a:endParaRPr lang="en-US" dirty="0"/>
          </a:p>
        </p:txBody>
      </p:sp>
    </p:spTree>
    <p:extLst>
      <p:ext uri="{BB962C8B-B14F-4D97-AF65-F5344CB8AC3E}">
        <p14:creationId xmlns:p14="http://schemas.microsoft.com/office/powerpoint/2010/main" val="442284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23737-C360-F14A-86D9-6D72DA6643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361148C-236C-3749-83DC-6C1110C79827}"/>
              </a:ext>
            </a:extLst>
          </p:cNvPr>
          <p:cNvSpPr>
            <a:spLocks noGrp="1"/>
          </p:cNvSpPr>
          <p:nvPr>
            <p:ph idx="1"/>
          </p:nvPr>
        </p:nvSpPr>
        <p:spPr/>
        <p:txBody>
          <a:bodyPr>
            <a:normAutofit fontScale="92500" lnSpcReduction="20000"/>
          </a:bodyPr>
          <a:lstStyle/>
          <a:p>
            <a:r>
              <a:rPr lang="en-US" dirty="0"/>
              <a:t> Also more recent events such as</a:t>
            </a:r>
          </a:p>
          <a:p>
            <a:pPr lvl="1"/>
            <a:r>
              <a:rPr lang="en-US" dirty="0"/>
              <a:t> the Orange Revolution,</a:t>
            </a:r>
          </a:p>
          <a:p>
            <a:pPr lvl="1"/>
            <a:r>
              <a:rPr lang="en-US" dirty="0"/>
              <a:t> the Budapest Memorandum,</a:t>
            </a:r>
          </a:p>
          <a:p>
            <a:pPr lvl="1"/>
            <a:r>
              <a:rPr lang="en-US" dirty="0"/>
              <a:t> the Bucharest declaration,</a:t>
            </a:r>
          </a:p>
          <a:p>
            <a:pPr lvl="1"/>
            <a:r>
              <a:rPr lang="en-US" dirty="0"/>
              <a:t> Euro-Maidan/Revolution of Dignity,</a:t>
            </a:r>
          </a:p>
          <a:p>
            <a:pPr lvl="1"/>
            <a:r>
              <a:rPr lang="en-US" dirty="0"/>
              <a:t> Annexation of Crimea,</a:t>
            </a:r>
          </a:p>
          <a:p>
            <a:pPr lvl="1"/>
            <a:r>
              <a:rPr lang="en-US" dirty="0"/>
              <a:t>the war in the Donbas.</a:t>
            </a:r>
          </a:p>
          <a:p>
            <a:pPr lvl="1"/>
            <a:r>
              <a:rPr lang="en-US" dirty="0"/>
              <a:t>the Russian Security “idea” and its relations with the “Near Abroad” (particularly the historic support of the “de facto” states and frozen conflicts.</a:t>
            </a:r>
          </a:p>
          <a:p>
            <a:r>
              <a:rPr lang="en-US" dirty="0"/>
              <a:t>This gives students, both undergraduate and graduate the context to make sense of what Putin says, for instance what he means about “denazification” and the “heirs of Bandera”, among other things </a:t>
            </a:r>
          </a:p>
          <a:p>
            <a:r>
              <a:rPr lang="en-US" dirty="0"/>
              <a:t>And I think by understanding it helps calm them, in a way</a:t>
            </a:r>
          </a:p>
          <a:p>
            <a:endParaRPr lang="en-US" dirty="0"/>
          </a:p>
        </p:txBody>
      </p:sp>
    </p:spTree>
    <p:extLst>
      <p:ext uri="{BB962C8B-B14F-4D97-AF65-F5344CB8AC3E}">
        <p14:creationId xmlns:p14="http://schemas.microsoft.com/office/powerpoint/2010/main" val="329744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9E1B0-ECD5-7A47-ABFB-7215F03D81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467CAB-E22F-804B-9139-027D12701D1B}"/>
              </a:ext>
            </a:extLst>
          </p:cNvPr>
          <p:cNvSpPr>
            <a:spLocks noGrp="1"/>
          </p:cNvSpPr>
          <p:nvPr>
            <p:ph idx="1"/>
          </p:nvPr>
        </p:nvSpPr>
        <p:spPr/>
        <p:txBody>
          <a:bodyPr/>
          <a:lstStyle/>
          <a:p>
            <a:r>
              <a:rPr lang="en-US" dirty="0"/>
              <a:t>To that end, I have uploaded the “primer” to APSA educate. It’s a quick lecture I provide to students so that they have some context to understand some of the things touched upon by the panel today</a:t>
            </a:r>
          </a:p>
          <a:p>
            <a:r>
              <a:rPr lang="en-US" dirty="0"/>
              <a:t>Feel free to use it, add to it, or correct it as you wish.</a:t>
            </a:r>
          </a:p>
        </p:txBody>
      </p:sp>
    </p:spTree>
    <p:extLst>
      <p:ext uri="{BB962C8B-B14F-4D97-AF65-F5344CB8AC3E}">
        <p14:creationId xmlns:p14="http://schemas.microsoft.com/office/powerpoint/2010/main" val="765996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65318-A635-BA4B-8BAD-1FF525CE5D10}"/>
              </a:ext>
            </a:extLst>
          </p:cNvPr>
          <p:cNvSpPr>
            <a:spLocks noGrp="1"/>
          </p:cNvSpPr>
          <p:nvPr>
            <p:ph type="title"/>
          </p:nvPr>
        </p:nvSpPr>
        <p:spPr/>
        <p:txBody>
          <a:bodyPr/>
          <a:lstStyle/>
          <a:p>
            <a:r>
              <a:rPr lang="en-US" dirty="0"/>
              <a:t>Observations about how to address the war in our political science classes </a:t>
            </a:r>
          </a:p>
        </p:txBody>
      </p:sp>
      <p:sp>
        <p:nvSpPr>
          <p:cNvPr id="3" name="Content Placeholder 2">
            <a:extLst>
              <a:ext uri="{FF2B5EF4-FFF2-40B4-BE49-F238E27FC236}">
                <a16:creationId xmlns:a16="http://schemas.microsoft.com/office/drawing/2014/main" id="{2F0B31D5-2CB9-1345-902D-234331B9518D}"/>
              </a:ext>
            </a:extLst>
          </p:cNvPr>
          <p:cNvSpPr>
            <a:spLocks noGrp="1"/>
          </p:cNvSpPr>
          <p:nvPr>
            <p:ph idx="1"/>
          </p:nvPr>
        </p:nvSpPr>
        <p:spPr/>
        <p:txBody>
          <a:bodyPr>
            <a:normAutofit/>
          </a:bodyPr>
          <a:lstStyle/>
          <a:p>
            <a:r>
              <a:rPr lang="en-US" dirty="0"/>
              <a:t>Based upon what has been presented today, there are several issues that can be discussed in a variety of different types of classes, not just in international relations or comparative politics classes, but  also classes that touch upon</a:t>
            </a:r>
          </a:p>
          <a:p>
            <a:pPr lvl="1"/>
            <a:r>
              <a:rPr lang="en-US" dirty="0"/>
              <a:t> legal issues and human rights,</a:t>
            </a:r>
          </a:p>
          <a:p>
            <a:pPr lvl="1"/>
            <a:r>
              <a:rPr lang="en-US" dirty="0"/>
              <a:t> identity politics and race,</a:t>
            </a:r>
          </a:p>
          <a:p>
            <a:pPr lvl="1"/>
            <a:r>
              <a:rPr lang="en-US" dirty="0"/>
              <a:t> political communication and the </a:t>
            </a:r>
            <a:r>
              <a:rPr lang="en-US"/>
              <a:t>information war</a:t>
            </a:r>
            <a:endParaRPr lang="en-US" dirty="0"/>
          </a:p>
          <a:p>
            <a:pPr lvl="1"/>
            <a:r>
              <a:rPr lang="en-US" dirty="0"/>
              <a:t> political psychology</a:t>
            </a:r>
          </a:p>
          <a:p>
            <a:pPr lvl="1"/>
            <a:r>
              <a:rPr lang="en-US" dirty="0"/>
              <a:t>Conflict management</a:t>
            </a:r>
          </a:p>
          <a:p>
            <a:pPr lvl="1"/>
            <a:r>
              <a:rPr lang="en-US" dirty="0"/>
              <a:t>And many others </a:t>
            </a:r>
          </a:p>
        </p:txBody>
      </p:sp>
    </p:spTree>
    <p:extLst>
      <p:ext uri="{BB962C8B-B14F-4D97-AF65-F5344CB8AC3E}">
        <p14:creationId xmlns:p14="http://schemas.microsoft.com/office/powerpoint/2010/main" val="166102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6DD9C-E96E-473A-A43E-A55B8EF0D7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CD1B4A7-9C48-484B-B9E0-0DF6D134C8D1}"/>
              </a:ext>
            </a:extLst>
          </p:cNvPr>
          <p:cNvSpPr>
            <a:spLocks noGrp="1"/>
          </p:cNvSpPr>
          <p:nvPr>
            <p:ph idx="1"/>
          </p:nvPr>
        </p:nvSpPr>
        <p:spPr/>
        <p:txBody>
          <a:bodyPr/>
          <a:lstStyle/>
          <a:p>
            <a:r>
              <a:rPr lang="en-US" dirty="0"/>
              <a:t>Generally there are four broad categories of themes around which in class instruction could be organized to get students to think about what is happening (and thus develop analytical skills as they work through these issues)</a:t>
            </a:r>
          </a:p>
          <a:p>
            <a:pPr lvl="1"/>
            <a:r>
              <a:rPr lang="en-US" dirty="0"/>
              <a:t>Causes of the conflict</a:t>
            </a:r>
          </a:p>
          <a:p>
            <a:pPr lvl="1"/>
            <a:r>
              <a:rPr lang="en-US" dirty="0"/>
              <a:t>Dynamics of the Conflict</a:t>
            </a:r>
          </a:p>
          <a:p>
            <a:pPr lvl="1"/>
            <a:r>
              <a:rPr lang="en-US" dirty="0"/>
              <a:t>Consequences of the conflict</a:t>
            </a:r>
          </a:p>
          <a:p>
            <a:pPr lvl="1"/>
            <a:r>
              <a:rPr lang="en-US" dirty="0"/>
              <a:t>Issues raised by the conflict that merit further exploration</a:t>
            </a:r>
          </a:p>
        </p:txBody>
      </p:sp>
    </p:spTree>
    <p:extLst>
      <p:ext uri="{BB962C8B-B14F-4D97-AF65-F5344CB8AC3E}">
        <p14:creationId xmlns:p14="http://schemas.microsoft.com/office/powerpoint/2010/main" val="3609597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E9D2-EFC3-194C-8FF2-3DEE5799592C}"/>
              </a:ext>
            </a:extLst>
          </p:cNvPr>
          <p:cNvSpPr>
            <a:spLocks noGrp="1"/>
          </p:cNvSpPr>
          <p:nvPr>
            <p:ph type="title"/>
          </p:nvPr>
        </p:nvSpPr>
        <p:spPr/>
        <p:txBody>
          <a:bodyPr/>
          <a:lstStyle/>
          <a:p>
            <a:r>
              <a:rPr lang="en-US" dirty="0"/>
              <a:t>Causes of the conflict</a:t>
            </a:r>
          </a:p>
        </p:txBody>
      </p:sp>
      <p:sp>
        <p:nvSpPr>
          <p:cNvPr id="3" name="Content Placeholder 2">
            <a:extLst>
              <a:ext uri="{FF2B5EF4-FFF2-40B4-BE49-F238E27FC236}">
                <a16:creationId xmlns:a16="http://schemas.microsoft.com/office/drawing/2014/main" id="{2E1452C0-8B07-4249-9853-40DA836D1212}"/>
              </a:ext>
            </a:extLst>
          </p:cNvPr>
          <p:cNvSpPr>
            <a:spLocks noGrp="1"/>
          </p:cNvSpPr>
          <p:nvPr>
            <p:ph idx="1"/>
          </p:nvPr>
        </p:nvSpPr>
        <p:spPr/>
        <p:txBody>
          <a:bodyPr>
            <a:normAutofit fontScale="77500" lnSpcReduction="20000"/>
          </a:bodyPr>
          <a:lstStyle/>
          <a:p>
            <a:r>
              <a:rPr lang="en-US" b="1" dirty="0"/>
              <a:t>System level</a:t>
            </a:r>
            <a:r>
              <a:rPr lang="en-US" dirty="0"/>
              <a:t>– e.g. expansion of NATO and threat to Russian Security Idea and sphere of influence. Were system level characteristics a cause? (Mearsheimer)</a:t>
            </a:r>
          </a:p>
          <a:p>
            <a:r>
              <a:rPr lang="en-US" b="1" dirty="0"/>
              <a:t>Dyadic level</a:t>
            </a:r>
            <a:r>
              <a:rPr lang="en-US" dirty="0"/>
              <a:t>– evolving relationships between Ukraine and Russia, and Ukraine and West and Russia and the West. </a:t>
            </a:r>
          </a:p>
          <a:p>
            <a:r>
              <a:rPr lang="en-US" b="1" dirty="0"/>
              <a:t>Country level</a:t>
            </a:r>
            <a:r>
              <a:rPr lang="en-US" dirty="0"/>
              <a:t>– dynamics within Ukraine-- the war in the Donbas (and how civil wars can spill over into international ones) divisions between East and West Ukraine, </a:t>
            </a:r>
            <a:r>
              <a:rPr lang="en-US" dirty="0" err="1"/>
              <a:t>etc</a:t>
            </a:r>
            <a:endParaRPr lang="en-US" dirty="0"/>
          </a:p>
          <a:p>
            <a:pPr lvl="1"/>
            <a:r>
              <a:rPr lang="en-US" dirty="0"/>
              <a:t>What is the nature of the Russian state? Is it personalistic? Or Electoral authoritarian? A Kleptocracy? Or what? This has reinvigorated the debate on how to characterize the  Russian state? (as Professor Herrera points out)</a:t>
            </a:r>
          </a:p>
          <a:p>
            <a:r>
              <a:rPr lang="en-US" b="1" dirty="0"/>
              <a:t>Individual level</a:t>
            </a:r>
            <a:r>
              <a:rPr lang="en-US" dirty="0"/>
              <a:t>– What is going on with Putin? What explains the behavior of leaders? Opens discussion of political psychological issues that has long been part of Foreign Policy Analysis etc.</a:t>
            </a:r>
          </a:p>
          <a:p>
            <a:pPr lvl="1"/>
            <a:r>
              <a:rPr lang="en-US" dirty="0"/>
              <a:t>Who is </a:t>
            </a:r>
            <a:r>
              <a:rPr lang="en-US" dirty="0" err="1"/>
              <a:t>Volodymr</a:t>
            </a:r>
            <a:r>
              <a:rPr lang="en-US" dirty="0"/>
              <a:t> </a:t>
            </a:r>
            <a:r>
              <a:rPr lang="en-US" dirty="0" err="1"/>
              <a:t>Zelensky</a:t>
            </a:r>
            <a:r>
              <a:rPr lang="en-US" dirty="0"/>
              <a:t>? How do experiences affect decisions? (rather related to the recent work in IR about by those associated with the LEAD project)</a:t>
            </a:r>
          </a:p>
          <a:p>
            <a:r>
              <a:rPr lang="en-US" dirty="0"/>
              <a:t>The war allows for a “real-time” example that students can use to explore topics in  international relations and comparative politics</a:t>
            </a:r>
          </a:p>
        </p:txBody>
      </p:sp>
    </p:spTree>
    <p:extLst>
      <p:ext uri="{BB962C8B-B14F-4D97-AF65-F5344CB8AC3E}">
        <p14:creationId xmlns:p14="http://schemas.microsoft.com/office/powerpoint/2010/main" val="70463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1669</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The War in Ukraine as a Teachable Moment</vt:lpstr>
      <vt:lpstr>Some general observations about teaching this material</vt:lpstr>
      <vt:lpstr>PowerPoint Presentation</vt:lpstr>
      <vt:lpstr>PowerPoint Presentation</vt:lpstr>
      <vt:lpstr>PowerPoint Presentation</vt:lpstr>
      <vt:lpstr>PowerPoint Presentation</vt:lpstr>
      <vt:lpstr>Observations about how to address the war in our political science classes </vt:lpstr>
      <vt:lpstr>PowerPoint Presentation</vt:lpstr>
      <vt:lpstr>Causes of the conflict</vt:lpstr>
      <vt:lpstr>Dynamics of the conflict</vt:lpstr>
      <vt:lpstr>Consequences of the conflict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War in Ukraine as a Teachable Moment</dc:title>
  <dc:creator>Ishiyama, John</dc:creator>
  <cp:lastModifiedBy>Bennett Grubbs</cp:lastModifiedBy>
  <cp:revision>23</cp:revision>
  <dcterms:created xsi:type="dcterms:W3CDTF">2022-03-15T11:58:25Z</dcterms:created>
  <dcterms:modified xsi:type="dcterms:W3CDTF">2022-03-17T13:32:23Z</dcterms:modified>
</cp:coreProperties>
</file>