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305" r:id="rId3"/>
    <p:sldId id="258" r:id="rId4"/>
    <p:sldId id="263" r:id="rId5"/>
    <p:sldId id="292" r:id="rId6"/>
    <p:sldId id="306" r:id="rId7"/>
    <p:sldId id="308" r:id="rId8"/>
    <p:sldId id="313" r:id="rId9"/>
    <p:sldId id="312" r:id="rId10"/>
    <p:sldId id="293" r:id="rId11"/>
    <p:sldId id="314" r:id="rId12"/>
    <p:sldId id="311" r:id="rId13"/>
    <p:sldId id="274" r:id="rId14"/>
    <p:sldId id="285" r:id="rId15"/>
    <p:sldId id="259" r:id="rId16"/>
    <p:sldId id="315" r:id="rId17"/>
    <p:sldId id="316" r:id="rId18"/>
    <p:sldId id="317" r:id="rId19"/>
    <p:sldId id="318" r:id="rId20"/>
    <p:sldId id="296" r:id="rId21"/>
    <p:sldId id="297" r:id="rId22"/>
    <p:sldId id="319" r:id="rId23"/>
    <p:sldId id="299" r:id="rId24"/>
    <p:sldId id="300" r:id="rId25"/>
    <p:sldId id="320" r:id="rId26"/>
    <p:sldId id="321" r:id="rId27"/>
    <p:sldId id="309"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3" autoAdjust="0"/>
    <p:restoredTop sz="94660"/>
  </p:normalViewPr>
  <p:slideViewPr>
    <p:cSldViewPr>
      <p:cViewPr varScale="1">
        <p:scale>
          <a:sx n="73" d="100"/>
          <a:sy n="73" d="100"/>
        </p:scale>
        <p:origin x="109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8590F9-7E1B-45B1-B2C1-75EBF546BAB4}"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38194-F86E-4E02-865C-7E0E05051A19}" type="slidenum">
              <a:rPr lang="en-US" smtClean="0"/>
              <a:t>‹#›</a:t>
            </a:fld>
            <a:endParaRPr lang="en-US"/>
          </a:p>
        </p:txBody>
      </p:sp>
    </p:spTree>
    <p:extLst>
      <p:ext uri="{BB962C8B-B14F-4D97-AF65-F5344CB8AC3E}">
        <p14:creationId xmlns:p14="http://schemas.microsoft.com/office/powerpoint/2010/main" val="247156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8590F9-7E1B-45B1-B2C1-75EBF546BAB4}"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38194-F86E-4E02-865C-7E0E05051A19}" type="slidenum">
              <a:rPr lang="en-US" smtClean="0"/>
              <a:t>‹#›</a:t>
            </a:fld>
            <a:endParaRPr lang="en-US"/>
          </a:p>
        </p:txBody>
      </p:sp>
    </p:spTree>
    <p:extLst>
      <p:ext uri="{BB962C8B-B14F-4D97-AF65-F5344CB8AC3E}">
        <p14:creationId xmlns:p14="http://schemas.microsoft.com/office/powerpoint/2010/main" val="54904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8590F9-7E1B-45B1-B2C1-75EBF546BAB4}"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38194-F86E-4E02-865C-7E0E05051A19}" type="slidenum">
              <a:rPr lang="en-US" smtClean="0"/>
              <a:t>‹#›</a:t>
            </a:fld>
            <a:endParaRPr lang="en-US"/>
          </a:p>
        </p:txBody>
      </p:sp>
    </p:spTree>
    <p:extLst>
      <p:ext uri="{BB962C8B-B14F-4D97-AF65-F5344CB8AC3E}">
        <p14:creationId xmlns:p14="http://schemas.microsoft.com/office/powerpoint/2010/main" val="373121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8590F9-7E1B-45B1-B2C1-75EBF546BAB4}"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38194-F86E-4E02-865C-7E0E05051A19}" type="slidenum">
              <a:rPr lang="en-US" smtClean="0"/>
              <a:t>‹#›</a:t>
            </a:fld>
            <a:endParaRPr lang="en-US"/>
          </a:p>
        </p:txBody>
      </p:sp>
    </p:spTree>
    <p:extLst>
      <p:ext uri="{BB962C8B-B14F-4D97-AF65-F5344CB8AC3E}">
        <p14:creationId xmlns:p14="http://schemas.microsoft.com/office/powerpoint/2010/main" val="149595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8590F9-7E1B-45B1-B2C1-75EBF546BAB4}"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38194-F86E-4E02-865C-7E0E05051A19}" type="slidenum">
              <a:rPr lang="en-US" smtClean="0"/>
              <a:t>‹#›</a:t>
            </a:fld>
            <a:endParaRPr lang="en-US"/>
          </a:p>
        </p:txBody>
      </p:sp>
    </p:spTree>
    <p:extLst>
      <p:ext uri="{BB962C8B-B14F-4D97-AF65-F5344CB8AC3E}">
        <p14:creationId xmlns:p14="http://schemas.microsoft.com/office/powerpoint/2010/main" val="362970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8590F9-7E1B-45B1-B2C1-75EBF546BAB4}"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38194-F86E-4E02-865C-7E0E05051A19}" type="slidenum">
              <a:rPr lang="en-US" smtClean="0"/>
              <a:t>‹#›</a:t>
            </a:fld>
            <a:endParaRPr lang="en-US"/>
          </a:p>
        </p:txBody>
      </p:sp>
    </p:spTree>
    <p:extLst>
      <p:ext uri="{BB962C8B-B14F-4D97-AF65-F5344CB8AC3E}">
        <p14:creationId xmlns:p14="http://schemas.microsoft.com/office/powerpoint/2010/main" val="378819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8590F9-7E1B-45B1-B2C1-75EBF546BAB4}"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38194-F86E-4E02-865C-7E0E05051A19}" type="slidenum">
              <a:rPr lang="en-US" smtClean="0"/>
              <a:t>‹#›</a:t>
            </a:fld>
            <a:endParaRPr lang="en-US"/>
          </a:p>
        </p:txBody>
      </p:sp>
    </p:spTree>
    <p:extLst>
      <p:ext uri="{BB962C8B-B14F-4D97-AF65-F5344CB8AC3E}">
        <p14:creationId xmlns:p14="http://schemas.microsoft.com/office/powerpoint/2010/main" val="261394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8590F9-7E1B-45B1-B2C1-75EBF546BAB4}"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38194-F86E-4E02-865C-7E0E05051A19}" type="slidenum">
              <a:rPr lang="en-US" smtClean="0"/>
              <a:t>‹#›</a:t>
            </a:fld>
            <a:endParaRPr lang="en-US"/>
          </a:p>
        </p:txBody>
      </p:sp>
    </p:spTree>
    <p:extLst>
      <p:ext uri="{BB962C8B-B14F-4D97-AF65-F5344CB8AC3E}">
        <p14:creationId xmlns:p14="http://schemas.microsoft.com/office/powerpoint/2010/main" val="360565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590F9-7E1B-45B1-B2C1-75EBF546BAB4}"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38194-F86E-4E02-865C-7E0E05051A19}" type="slidenum">
              <a:rPr lang="en-US" smtClean="0"/>
              <a:t>‹#›</a:t>
            </a:fld>
            <a:endParaRPr lang="en-US"/>
          </a:p>
        </p:txBody>
      </p:sp>
    </p:spTree>
    <p:extLst>
      <p:ext uri="{BB962C8B-B14F-4D97-AF65-F5344CB8AC3E}">
        <p14:creationId xmlns:p14="http://schemas.microsoft.com/office/powerpoint/2010/main" val="354137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8590F9-7E1B-45B1-B2C1-75EBF546BAB4}"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38194-F86E-4E02-865C-7E0E05051A19}" type="slidenum">
              <a:rPr lang="en-US" smtClean="0"/>
              <a:t>‹#›</a:t>
            </a:fld>
            <a:endParaRPr lang="en-US"/>
          </a:p>
        </p:txBody>
      </p:sp>
    </p:spTree>
    <p:extLst>
      <p:ext uri="{BB962C8B-B14F-4D97-AF65-F5344CB8AC3E}">
        <p14:creationId xmlns:p14="http://schemas.microsoft.com/office/powerpoint/2010/main" val="974239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8590F9-7E1B-45B1-B2C1-75EBF546BAB4}"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38194-F86E-4E02-865C-7E0E05051A19}" type="slidenum">
              <a:rPr lang="en-US" smtClean="0"/>
              <a:t>‹#›</a:t>
            </a:fld>
            <a:endParaRPr lang="en-US"/>
          </a:p>
        </p:txBody>
      </p:sp>
    </p:spTree>
    <p:extLst>
      <p:ext uri="{BB962C8B-B14F-4D97-AF65-F5344CB8AC3E}">
        <p14:creationId xmlns:p14="http://schemas.microsoft.com/office/powerpoint/2010/main" val="51912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590F9-7E1B-45B1-B2C1-75EBF546BAB4}" type="datetimeFigureOut">
              <a:rPr lang="en-US" smtClean="0"/>
              <a:t>3/14/2022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38194-F86E-4E02-865C-7E0E05051A19}" type="slidenum">
              <a:rPr lang="en-US" smtClean="0"/>
              <a:t>‹#›</a:t>
            </a:fld>
            <a:endParaRPr lang="en-US"/>
          </a:p>
        </p:txBody>
      </p:sp>
    </p:spTree>
    <p:extLst>
      <p:ext uri="{BB962C8B-B14F-4D97-AF65-F5344CB8AC3E}">
        <p14:creationId xmlns:p14="http://schemas.microsoft.com/office/powerpoint/2010/main" val="1342416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4E3A-699D-418B-BBB4-7B9DEAEBF66B}"/>
              </a:ext>
            </a:extLst>
          </p:cNvPr>
          <p:cNvSpPr>
            <a:spLocks noGrp="1"/>
          </p:cNvSpPr>
          <p:nvPr>
            <p:ph type="ctrTitle"/>
          </p:nvPr>
        </p:nvSpPr>
        <p:spPr/>
        <p:txBody>
          <a:bodyPr/>
          <a:lstStyle/>
          <a:p>
            <a:r>
              <a:rPr lang="en-US" dirty="0"/>
              <a:t>Explaining the War in Ukraine: A Quick Primer</a:t>
            </a:r>
          </a:p>
        </p:txBody>
      </p:sp>
      <p:sp>
        <p:nvSpPr>
          <p:cNvPr id="3" name="Subtitle 2">
            <a:extLst>
              <a:ext uri="{FF2B5EF4-FFF2-40B4-BE49-F238E27FC236}">
                <a16:creationId xmlns:a16="http://schemas.microsoft.com/office/drawing/2014/main" id="{B95EDE7F-ED63-4746-9E81-BE7E83E507E7}"/>
              </a:ext>
            </a:extLst>
          </p:cNvPr>
          <p:cNvSpPr>
            <a:spLocks noGrp="1"/>
          </p:cNvSpPr>
          <p:nvPr>
            <p:ph type="subTitle" idx="1"/>
          </p:nvPr>
        </p:nvSpPr>
        <p:spPr/>
        <p:txBody>
          <a:bodyPr/>
          <a:lstStyle/>
          <a:p>
            <a:r>
              <a:rPr lang="en-US" dirty="0"/>
              <a:t>John Ishiyama</a:t>
            </a:r>
          </a:p>
          <a:p>
            <a:r>
              <a:rPr lang="en-US" dirty="0"/>
              <a:t>Professor of Political Science </a:t>
            </a:r>
          </a:p>
          <a:p>
            <a:r>
              <a:rPr lang="en-US" dirty="0"/>
              <a:t>University of North Texas.</a:t>
            </a:r>
          </a:p>
        </p:txBody>
      </p:sp>
    </p:spTree>
    <p:extLst>
      <p:ext uri="{BB962C8B-B14F-4D97-AF65-F5344CB8AC3E}">
        <p14:creationId xmlns:p14="http://schemas.microsoft.com/office/powerpoint/2010/main" val="406972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A3093-BDFD-45E7-AECA-961C9B4E2CCA}"/>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0F5E812E-3969-421B-BBB5-1AFA15532F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1" y="381000"/>
            <a:ext cx="7543800" cy="5410200"/>
          </a:xfrm>
        </p:spPr>
      </p:pic>
    </p:spTree>
    <p:extLst>
      <p:ext uri="{BB962C8B-B14F-4D97-AF65-F5344CB8AC3E}">
        <p14:creationId xmlns:p14="http://schemas.microsoft.com/office/powerpoint/2010/main" val="3422865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Russia and the FSU region </a:t>
            </a:r>
          </a:p>
        </p:txBody>
      </p:sp>
      <p:sp>
        <p:nvSpPr>
          <p:cNvPr id="3" name="Content Placeholder 2">
            <a:extLst>
              <a:ext uri="{FF2B5EF4-FFF2-40B4-BE49-F238E27FC236}">
                <a16:creationId xmlns:a16="http://schemas.microsoft.com/office/drawing/2014/main" id="{25E18743-966A-D546-B0C3-416206FD2030}"/>
              </a:ext>
            </a:extLst>
          </p:cNvPr>
          <p:cNvSpPr>
            <a:spLocks noGrp="1"/>
          </p:cNvSpPr>
          <p:nvPr>
            <p:ph sz="half" idx="2"/>
          </p:nvPr>
        </p:nvSpPr>
        <p:spPr/>
        <p:txBody>
          <a:bodyPr>
            <a:normAutofit fontScale="70000" lnSpcReduction="20000"/>
          </a:bodyPr>
          <a:lstStyle/>
          <a:p>
            <a:r>
              <a:rPr lang="en-US" dirty="0"/>
              <a:t>Russia under Putin (since 2000) has focused its security idea on protecting Russia’s influence in the “Near Abroad” - including Ukraine.</a:t>
            </a:r>
          </a:p>
          <a:p>
            <a:r>
              <a:rPr lang="en-US" dirty="0"/>
              <a:t>Has used military deployments to influence Georgia, Moldova, Tajikistan, Kazakhstan </a:t>
            </a:r>
          </a:p>
          <a:p>
            <a:r>
              <a:rPr lang="en-US" dirty="0"/>
              <a:t>Has military bases and a collective security treaty with many countries in the FSU region.</a:t>
            </a:r>
          </a:p>
          <a:p>
            <a:r>
              <a:rPr lang="en-US" dirty="0"/>
              <a:t>The FSU region is critical to Russian security according the Russian leaders (even before Putin)</a:t>
            </a:r>
          </a:p>
        </p:txBody>
      </p:sp>
      <p:pic>
        <p:nvPicPr>
          <p:cNvPr id="12" name="Content Placeholder 11" descr="Map&#10;&#10;Description automatically generated">
            <a:extLst>
              <a:ext uri="{FF2B5EF4-FFF2-40B4-BE49-F238E27FC236}">
                <a16:creationId xmlns:a16="http://schemas.microsoft.com/office/drawing/2014/main" id="{7748ECEA-9C36-4BAC-AC96-DA4C1C163CC0}"/>
              </a:ext>
            </a:extLst>
          </p:cNvPr>
          <p:cNvPicPr>
            <a:picLocks noGrp="1" noChangeAspect="1"/>
          </p:cNvPicPr>
          <p:nvPr>
            <p:ph sz="half" idx="1"/>
          </p:nvPr>
        </p:nvPicPr>
        <p:blipFill>
          <a:blip r:embed="rId2"/>
          <a:stretch>
            <a:fillRect/>
          </a:stretch>
        </p:blipFill>
        <p:spPr>
          <a:xfrm>
            <a:off x="742950" y="2434687"/>
            <a:ext cx="3886200" cy="2631512"/>
          </a:xfrm>
        </p:spPr>
      </p:pic>
    </p:spTree>
    <p:extLst>
      <p:ext uri="{BB962C8B-B14F-4D97-AF65-F5344CB8AC3E}">
        <p14:creationId xmlns:p14="http://schemas.microsoft.com/office/powerpoint/2010/main" val="1186747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8B3BD-36FE-4072-B663-340FDD844B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E22907-5246-4482-91E2-8FD4F4BF0CA8}"/>
              </a:ext>
            </a:extLst>
          </p:cNvPr>
          <p:cNvSpPr>
            <a:spLocks noGrp="1"/>
          </p:cNvSpPr>
          <p:nvPr>
            <p:ph sz="half" idx="1"/>
          </p:nvPr>
        </p:nvSpPr>
        <p:spPr/>
        <p:txBody>
          <a:bodyPr>
            <a:normAutofit fontScale="92500" lnSpcReduction="10000"/>
          </a:bodyPr>
          <a:lstStyle/>
          <a:p>
            <a:r>
              <a:rPr lang="en-US" dirty="0"/>
              <a:t>Russia has sponsored several separatist “de facto” states in the countries of the FSU, largely used to weaken and influence these states</a:t>
            </a:r>
          </a:p>
          <a:p>
            <a:r>
              <a:rPr lang="en-US" dirty="0"/>
              <a:t>Transnistria (Moldova) Abkhazia and South Ossetia (Georgia) and now Donetsk PR and Luhansk PR (Ukraine) </a:t>
            </a:r>
          </a:p>
        </p:txBody>
      </p:sp>
      <p:pic>
        <p:nvPicPr>
          <p:cNvPr id="12" name="Content Placeholder 11" descr="Map&#10;&#10;Description automatically generated">
            <a:extLst>
              <a:ext uri="{FF2B5EF4-FFF2-40B4-BE49-F238E27FC236}">
                <a16:creationId xmlns:a16="http://schemas.microsoft.com/office/drawing/2014/main" id="{488494DD-BAF2-46AB-A995-D9D15DF2C56E}"/>
              </a:ext>
            </a:extLst>
          </p:cNvPr>
          <p:cNvPicPr>
            <a:picLocks noGrp="1" noChangeAspect="1"/>
          </p:cNvPicPr>
          <p:nvPr>
            <p:ph sz="half" idx="2"/>
          </p:nvPr>
        </p:nvPicPr>
        <p:blipFill>
          <a:blip r:embed="rId2"/>
          <a:stretch>
            <a:fillRect/>
          </a:stretch>
        </p:blipFill>
        <p:spPr>
          <a:xfrm>
            <a:off x="4629150" y="2482752"/>
            <a:ext cx="3886200" cy="2750937"/>
          </a:xfrm>
        </p:spPr>
      </p:pic>
    </p:spTree>
    <p:extLst>
      <p:ext uri="{BB962C8B-B14F-4D97-AF65-F5344CB8AC3E}">
        <p14:creationId xmlns:p14="http://schemas.microsoft.com/office/powerpoint/2010/main" val="315063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Unrecognized states supported by Russia</a:t>
            </a:r>
          </a:p>
        </p:txBody>
      </p:sp>
      <p:sp>
        <p:nvSpPr>
          <p:cNvPr id="3" name="Content Placeholder 2"/>
          <p:cNvSpPr>
            <a:spLocks noGrp="1"/>
          </p:cNvSpPr>
          <p:nvPr>
            <p:ph idx="1"/>
          </p:nvPr>
        </p:nvSpPr>
        <p:spPr/>
        <p:txBody>
          <a:bodyPr>
            <a:normAutofit fontScale="77500" lnSpcReduction="20000"/>
          </a:bodyPr>
          <a:lstStyle/>
          <a:p>
            <a:r>
              <a:rPr lang="en-US" dirty="0"/>
              <a:t>Have supported a number of internationally unrecognized states since 1991 as leverage against these states</a:t>
            </a:r>
          </a:p>
          <a:p>
            <a:pPr lvl="1"/>
            <a:r>
              <a:rPr lang="en-US" dirty="0"/>
              <a:t>Abkhazia and South Ossetia (Georgia-war was fought in 2008 between Georgia and Russia)</a:t>
            </a:r>
          </a:p>
          <a:p>
            <a:pPr lvl="1"/>
            <a:r>
              <a:rPr lang="en-US" dirty="0" err="1"/>
              <a:t>Transnistria</a:t>
            </a:r>
            <a:r>
              <a:rPr lang="en-US" dirty="0"/>
              <a:t> (seceded from Moldova in 1992)</a:t>
            </a:r>
          </a:p>
          <a:p>
            <a:pPr lvl="1"/>
            <a:r>
              <a:rPr lang="en-US" dirty="0"/>
              <a:t>Nagorno-Karabakh (seceded from Azerbaijan 1994– but is on verge of collapse after Azerbaijan’s victory over Armenia last year.)</a:t>
            </a:r>
          </a:p>
          <a:p>
            <a:r>
              <a:rPr lang="en-US" dirty="0"/>
              <a:t>Many citizens of these regions enjoy the same rights as Russian citizens, carry Russian passports, and use the Ruble as the currency.</a:t>
            </a:r>
          </a:p>
          <a:p>
            <a:r>
              <a:rPr lang="en-US" dirty="0"/>
              <a:t>This appeared to be the plan for the Donbas (short for Don River Basin)</a:t>
            </a:r>
          </a:p>
          <a:p>
            <a:endParaRPr lang="en-US" dirty="0"/>
          </a:p>
          <a:p>
            <a:endParaRPr lang="en-US" dirty="0"/>
          </a:p>
        </p:txBody>
      </p:sp>
    </p:spTree>
    <p:extLst>
      <p:ext uri="{BB962C8B-B14F-4D97-AF65-F5344CB8AC3E}">
        <p14:creationId xmlns:p14="http://schemas.microsoft.com/office/powerpoint/2010/main" val="296537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29D4-8DD3-4ABE-A94B-386834F743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7D7907-B49F-4813-B56D-1C915FD314ED}"/>
              </a:ext>
            </a:extLst>
          </p:cNvPr>
          <p:cNvSpPr>
            <a:spLocks noGrp="1"/>
          </p:cNvSpPr>
          <p:nvPr>
            <p:ph idx="1"/>
          </p:nvPr>
        </p:nvSpPr>
        <p:spPr/>
        <p:txBody>
          <a:bodyPr/>
          <a:lstStyle/>
          <a:p>
            <a:r>
              <a:rPr lang="en-US" dirty="0"/>
              <a:t>Russia has proclaimed  “responsibility to protect” to protect these “persecuted” minorities</a:t>
            </a:r>
          </a:p>
          <a:p>
            <a:r>
              <a:rPr lang="en-US" dirty="0"/>
              <a:t>UN doctrine adopted after Rwanda. Russia uses this to justify protection of ethnic Russians in near abroad</a:t>
            </a:r>
          </a:p>
        </p:txBody>
      </p:sp>
    </p:spTree>
    <p:extLst>
      <p:ext uri="{BB962C8B-B14F-4D97-AF65-F5344CB8AC3E}">
        <p14:creationId xmlns:p14="http://schemas.microsoft.com/office/powerpoint/2010/main" val="233398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1754-A0C1-2848-9076-FE057BE4C5A1}"/>
              </a:ext>
            </a:extLst>
          </p:cNvPr>
          <p:cNvSpPr>
            <a:spLocks noGrp="1"/>
          </p:cNvSpPr>
          <p:nvPr>
            <p:ph type="title"/>
          </p:nvPr>
        </p:nvSpPr>
        <p:spPr/>
        <p:txBody>
          <a:bodyPr/>
          <a:lstStyle/>
          <a:p>
            <a:r>
              <a:rPr lang="en-US" dirty="0"/>
              <a:t>Ukraine since independence</a:t>
            </a:r>
          </a:p>
        </p:txBody>
      </p:sp>
      <p:sp>
        <p:nvSpPr>
          <p:cNvPr id="3" name="Content Placeholder 2">
            <a:extLst>
              <a:ext uri="{FF2B5EF4-FFF2-40B4-BE49-F238E27FC236}">
                <a16:creationId xmlns:a16="http://schemas.microsoft.com/office/drawing/2014/main" id="{C91188C6-850D-664C-B91E-AF07618A586E}"/>
              </a:ext>
            </a:extLst>
          </p:cNvPr>
          <p:cNvSpPr>
            <a:spLocks noGrp="1"/>
          </p:cNvSpPr>
          <p:nvPr>
            <p:ph sz="half" idx="1"/>
          </p:nvPr>
        </p:nvSpPr>
        <p:spPr/>
        <p:txBody>
          <a:bodyPr/>
          <a:lstStyle/>
          <a:p>
            <a:r>
              <a:rPr lang="en-US" dirty="0"/>
              <a:t>The country is Ethnolinguistically divided</a:t>
            </a:r>
          </a:p>
          <a:p>
            <a:r>
              <a:rPr lang="en-US" dirty="0"/>
              <a:t>77.5% Ethnic Ukrainian</a:t>
            </a:r>
          </a:p>
          <a:p>
            <a:r>
              <a:rPr lang="en-US" dirty="0"/>
              <a:t>17.2 % Ethnic Russian</a:t>
            </a:r>
          </a:p>
          <a:p>
            <a:r>
              <a:rPr lang="en-US" dirty="0"/>
              <a:t>67% Ukrainian first language</a:t>
            </a:r>
          </a:p>
          <a:p>
            <a:r>
              <a:rPr lang="en-US" dirty="0"/>
              <a:t>30% Russian first language</a:t>
            </a:r>
          </a:p>
        </p:txBody>
      </p:sp>
      <p:pic>
        <p:nvPicPr>
          <p:cNvPr id="6" name="Content Placeholder 5">
            <a:extLst>
              <a:ext uri="{FF2B5EF4-FFF2-40B4-BE49-F238E27FC236}">
                <a16:creationId xmlns:a16="http://schemas.microsoft.com/office/drawing/2014/main" id="{DDA94457-2978-4C79-BFA3-880CAA481434}"/>
              </a:ext>
            </a:extLst>
          </p:cNvPr>
          <p:cNvPicPr>
            <a:picLocks noGrp="1" noChangeAspect="1"/>
          </p:cNvPicPr>
          <p:nvPr>
            <p:ph sz="half" idx="2"/>
          </p:nvPr>
        </p:nvPicPr>
        <p:blipFill>
          <a:blip r:embed="rId2"/>
          <a:stretch>
            <a:fillRect/>
          </a:stretch>
        </p:blipFill>
        <p:spPr>
          <a:xfrm>
            <a:off x="4629152" y="2226469"/>
            <a:ext cx="3886200" cy="2584481"/>
          </a:xfrm>
          <a:prstGeom prst="rect">
            <a:avLst/>
          </a:prstGeom>
        </p:spPr>
      </p:pic>
    </p:spTree>
    <p:extLst>
      <p:ext uri="{BB962C8B-B14F-4D97-AF65-F5344CB8AC3E}">
        <p14:creationId xmlns:p14="http://schemas.microsoft.com/office/powerpoint/2010/main" val="152227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6387-445A-4CF2-8DB9-70D6C658C9EE}"/>
              </a:ext>
            </a:extLst>
          </p:cNvPr>
          <p:cNvSpPr>
            <a:spLocks noGrp="1"/>
          </p:cNvSpPr>
          <p:nvPr>
            <p:ph type="title"/>
          </p:nvPr>
        </p:nvSpPr>
        <p:spPr/>
        <p:txBody>
          <a:bodyPr>
            <a:normAutofit fontScale="90000"/>
          </a:bodyPr>
          <a:lstStyle/>
          <a:p>
            <a:r>
              <a:rPr lang="en-US" dirty="0"/>
              <a:t>Denuclearization: Budapest Memorandum</a:t>
            </a:r>
          </a:p>
        </p:txBody>
      </p:sp>
      <p:sp>
        <p:nvSpPr>
          <p:cNvPr id="3" name="Content Placeholder 2">
            <a:extLst>
              <a:ext uri="{FF2B5EF4-FFF2-40B4-BE49-F238E27FC236}">
                <a16:creationId xmlns:a16="http://schemas.microsoft.com/office/drawing/2014/main" id="{FA86CDCE-E9D2-45E9-82D9-0FECDDA27BFD}"/>
              </a:ext>
            </a:extLst>
          </p:cNvPr>
          <p:cNvSpPr>
            <a:spLocks noGrp="1"/>
          </p:cNvSpPr>
          <p:nvPr>
            <p:ph idx="1"/>
          </p:nvPr>
        </p:nvSpPr>
        <p:spPr/>
        <p:txBody>
          <a:bodyPr>
            <a:normAutofit fontScale="92500" lnSpcReduction="10000"/>
          </a:bodyPr>
          <a:lstStyle/>
          <a:p>
            <a:r>
              <a:rPr lang="en-US" dirty="0">
                <a:latin typeface="Times New Roman" panose="02020603050405020304" pitchFamily="18" charset="0"/>
                <a:ea typeface="Times New Roman" panose="02020603050405020304" pitchFamily="18" charset="0"/>
              </a:rPr>
              <a:t>After the collapse of the Soviet Union, a diplomatic memorandum of understanding (called the </a:t>
            </a:r>
            <a:r>
              <a:rPr lang="en-US" b="1" dirty="0">
                <a:latin typeface="Times New Roman" panose="02020603050405020304" pitchFamily="18" charset="0"/>
                <a:ea typeface="Times New Roman" panose="02020603050405020304" pitchFamily="18" charset="0"/>
              </a:rPr>
              <a:t>Budapest Memorandum, 1994</a:t>
            </a:r>
            <a:r>
              <a:rPr lang="en-US" dirty="0">
                <a:latin typeface="Times New Roman" panose="02020603050405020304" pitchFamily="18" charset="0"/>
                <a:ea typeface="Times New Roman" panose="02020603050405020304" pitchFamily="18" charset="0"/>
              </a:rPr>
              <a:t>)</a:t>
            </a:r>
          </a:p>
          <a:p>
            <a:r>
              <a:rPr lang="en-US" dirty="0">
                <a:latin typeface="Times New Roman" panose="02020603050405020304" pitchFamily="18" charset="0"/>
                <a:ea typeface="Times New Roman" panose="02020603050405020304" pitchFamily="18" charset="0"/>
              </a:rPr>
              <a:t>Signed by Russia, Ukraine, the United States, Great Britain, and later France and China. </a:t>
            </a:r>
          </a:p>
          <a:p>
            <a:r>
              <a:rPr lang="en-US" dirty="0">
                <a:latin typeface="Times New Roman" panose="02020603050405020304" pitchFamily="18" charset="0"/>
                <a:ea typeface="Times New Roman" panose="02020603050405020304" pitchFamily="18" charset="0"/>
              </a:rPr>
              <a:t>The memorandum stated that in exchange for surrendering the nuclear weapons that Ukraine had inherited to Russia, that all parties would guarantee the borders and territorial integrity of Ukraine. </a:t>
            </a:r>
          </a:p>
          <a:p>
            <a:endParaRPr lang="en-US" dirty="0"/>
          </a:p>
        </p:txBody>
      </p:sp>
    </p:spTree>
    <p:extLst>
      <p:ext uri="{BB962C8B-B14F-4D97-AF65-F5344CB8AC3E}">
        <p14:creationId xmlns:p14="http://schemas.microsoft.com/office/powerpoint/2010/main" val="3191620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9175C-7BB1-4DCB-B1D8-57675A17DACA}"/>
              </a:ext>
            </a:extLst>
          </p:cNvPr>
          <p:cNvSpPr>
            <a:spLocks noGrp="1"/>
          </p:cNvSpPr>
          <p:nvPr>
            <p:ph type="title"/>
          </p:nvPr>
        </p:nvSpPr>
        <p:spPr/>
        <p:txBody>
          <a:bodyPr>
            <a:normAutofit fontScale="90000"/>
          </a:bodyPr>
          <a:lstStyle/>
          <a:p>
            <a:r>
              <a:rPr lang="en-US" dirty="0"/>
              <a:t>Post soviet Ukrainian electoral politics</a:t>
            </a:r>
          </a:p>
        </p:txBody>
      </p:sp>
      <p:sp>
        <p:nvSpPr>
          <p:cNvPr id="3" name="Content Placeholder 2">
            <a:extLst>
              <a:ext uri="{FF2B5EF4-FFF2-40B4-BE49-F238E27FC236}">
                <a16:creationId xmlns:a16="http://schemas.microsoft.com/office/drawing/2014/main" id="{F0E417C9-3D83-4145-ABDF-495F15284D52}"/>
              </a:ext>
            </a:extLst>
          </p:cNvPr>
          <p:cNvSpPr>
            <a:spLocks noGrp="1"/>
          </p:cNvSpPr>
          <p:nvPr>
            <p:ph sz="half" idx="1"/>
          </p:nvPr>
        </p:nvSpPr>
        <p:spPr/>
        <p:txBody>
          <a:bodyPr>
            <a:normAutofit/>
          </a:bodyPr>
          <a:lstStyle/>
          <a:p>
            <a:r>
              <a:rPr lang="en-US" sz="1500" dirty="0">
                <a:latin typeface="Times New Roman" panose="02020603050405020304" pitchFamily="18" charset="0"/>
                <a:ea typeface="Times New Roman" panose="02020603050405020304" pitchFamily="18" charset="0"/>
              </a:rPr>
              <a:t>Ukraine has always been politically divided between the East and the West over whether it should follow a pro-European or pro-Russian path. </a:t>
            </a:r>
          </a:p>
          <a:p>
            <a:r>
              <a:rPr lang="en-US" sz="1500" dirty="0">
                <a:latin typeface="Times New Roman" panose="02020603050405020304" pitchFamily="18" charset="0"/>
                <a:ea typeface="Times New Roman" panose="02020603050405020304" pitchFamily="18" charset="0"/>
              </a:rPr>
              <a:t>Elections after the 2004 ‘Orange Revolution” (overthrew authoritarian President Leonid Kuchma)  produced governments that alternately pursued pro-Western and Pro-Russian foreign policies.</a:t>
            </a:r>
          </a:p>
          <a:p>
            <a:r>
              <a:rPr lang="en-US" sz="1500" dirty="0">
                <a:latin typeface="Times New Roman" panose="02020603050405020304" pitchFamily="18" charset="0"/>
                <a:ea typeface="Times New Roman" panose="02020603050405020304" pitchFamily="18" charset="0"/>
              </a:rPr>
              <a:t>Map is from last “normal” presidential election in 2010. </a:t>
            </a:r>
          </a:p>
          <a:p>
            <a:endParaRPr lang="en-US" dirty="0"/>
          </a:p>
        </p:txBody>
      </p:sp>
      <p:pic>
        <p:nvPicPr>
          <p:cNvPr id="5" name="Content Placeholder 4">
            <a:extLst>
              <a:ext uri="{FF2B5EF4-FFF2-40B4-BE49-F238E27FC236}">
                <a16:creationId xmlns:a16="http://schemas.microsoft.com/office/drawing/2014/main" id="{BFF7876A-CF7C-477B-A536-71AE6AD2B264}"/>
              </a:ext>
            </a:extLst>
          </p:cNvPr>
          <p:cNvPicPr>
            <a:picLocks noGrp="1" noChangeAspect="1"/>
          </p:cNvPicPr>
          <p:nvPr>
            <p:ph sz="half" idx="2"/>
          </p:nvPr>
        </p:nvPicPr>
        <p:blipFill>
          <a:blip r:embed="rId2"/>
          <a:stretch>
            <a:fillRect/>
          </a:stretch>
        </p:blipFill>
        <p:spPr>
          <a:xfrm>
            <a:off x="4629150" y="2694503"/>
            <a:ext cx="3028950" cy="2120265"/>
          </a:xfrm>
          <a:prstGeom prst="rect">
            <a:avLst/>
          </a:prstGeom>
        </p:spPr>
      </p:pic>
    </p:spTree>
    <p:extLst>
      <p:ext uri="{BB962C8B-B14F-4D97-AF65-F5344CB8AC3E}">
        <p14:creationId xmlns:p14="http://schemas.microsoft.com/office/powerpoint/2010/main" val="3171273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770F-B42C-4484-87A0-4BC0852A7528}"/>
              </a:ext>
            </a:extLst>
          </p:cNvPr>
          <p:cNvSpPr>
            <a:spLocks noGrp="1"/>
          </p:cNvSpPr>
          <p:nvPr>
            <p:ph type="title"/>
          </p:nvPr>
        </p:nvSpPr>
        <p:spPr/>
        <p:txBody>
          <a:bodyPr>
            <a:normAutofit fontScale="90000"/>
          </a:bodyPr>
          <a:lstStyle/>
          <a:p>
            <a:r>
              <a:rPr lang="en-US" dirty="0"/>
              <a:t>2014: </a:t>
            </a:r>
            <a:r>
              <a:rPr lang="en-US" dirty="0" err="1"/>
              <a:t>EuroMaidan</a:t>
            </a:r>
            <a:r>
              <a:rPr lang="en-US" dirty="0"/>
              <a:t>/Revolution of Dignity</a:t>
            </a:r>
          </a:p>
        </p:txBody>
      </p:sp>
      <p:sp>
        <p:nvSpPr>
          <p:cNvPr id="3" name="Content Placeholder 2">
            <a:extLst>
              <a:ext uri="{FF2B5EF4-FFF2-40B4-BE49-F238E27FC236}">
                <a16:creationId xmlns:a16="http://schemas.microsoft.com/office/drawing/2014/main" id="{89CF7F96-E52C-46A2-B92F-D93137688987}"/>
              </a:ext>
            </a:extLst>
          </p:cNvPr>
          <p:cNvSpPr>
            <a:spLocks noGrp="1"/>
          </p:cNvSpPr>
          <p:nvPr>
            <p:ph sz="half" idx="1"/>
          </p:nvPr>
        </p:nvSpPr>
        <p:spPr/>
        <p:txBody>
          <a:bodyPr>
            <a:normAutofit fontScale="70000" lnSpcReduction="20000"/>
          </a:bodyPr>
          <a:lstStyle/>
          <a:p>
            <a:r>
              <a:rPr lang="en-US" dirty="0">
                <a:latin typeface="Times New Roman" panose="02020603050405020304" pitchFamily="18" charset="0"/>
                <a:ea typeface="Times New Roman" panose="02020603050405020304" pitchFamily="18" charset="0"/>
              </a:rPr>
              <a:t>It was under a pro-Western president that the idea of Ukraine joining NATO was first introduced. </a:t>
            </a:r>
          </a:p>
          <a:p>
            <a:r>
              <a:rPr lang="en-US" dirty="0">
                <a:latin typeface="Times New Roman" panose="02020603050405020304" pitchFamily="18" charset="0"/>
                <a:ea typeface="Times New Roman" panose="02020603050405020304" pitchFamily="18" charset="0"/>
              </a:rPr>
              <a:t>In 2014 the pro- Russian sitting president, Viktor </a:t>
            </a:r>
            <a:r>
              <a:rPr lang="en-US" dirty="0" err="1">
                <a:latin typeface="Times New Roman" panose="02020603050405020304" pitchFamily="18" charset="0"/>
                <a:ea typeface="Times New Roman" panose="02020603050405020304" pitchFamily="18" charset="0"/>
              </a:rPr>
              <a:t>Yanukovich</a:t>
            </a:r>
            <a:r>
              <a:rPr lang="en-US" dirty="0">
                <a:latin typeface="Times New Roman" panose="02020603050405020304" pitchFamily="18" charset="0"/>
                <a:ea typeface="Times New Roman" panose="02020603050405020304" pitchFamily="18" charset="0"/>
              </a:rPr>
              <a:t> (elected in 2010), faced massive demonstrations in Kyiv around Maidan Square  after his refusal to sign a political association and free trade agreement with the European Union </a:t>
            </a:r>
          </a:p>
          <a:p>
            <a:r>
              <a:rPr lang="en-US" dirty="0">
                <a:latin typeface="Times New Roman" panose="02020603050405020304" pitchFamily="18" charset="0"/>
                <a:ea typeface="Times New Roman" panose="02020603050405020304" pitchFamily="18" charset="0"/>
              </a:rPr>
              <a:t>  After many violent confrontations, the Ukrainian parliament voted to remove </a:t>
            </a:r>
            <a:r>
              <a:rPr lang="en-US" dirty="0" err="1">
                <a:latin typeface="Times New Roman" panose="02020603050405020304" pitchFamily="18" charset="0"/>
                <a:ea typeface="Times New Roman" panose="02020603050405020304" pitchFamily="18" charset="0"/>
              </a:rPr>
              <a:t>Yanukovich</a:t>
            </a:r>
            <a:r>
              <a:rPr lang="en-US" dirty="0">
                <a:latin typeface="Times New Roman" panose="02020603050405020304" pitchFamily="18" charset="0"/>
                <a:ea typeface="Times New Roman" panose="02020603050405020304" pitchFamily="18" charset="0"/>
              </a:rPr>
              <a:t> from his office, and he fled to Moscow.</a:t>
            </a:r>
          </a:p>
          <a:p>
            <a:endParaRPr lang="en-US" dirty="0"/>
          </a:p>
        </p:txBody>
      </p:sp>
      <p:pic>
        <p:nvPicPr>
          <p:cNvPr id="5" name="Content Placeholder 5">
            <a:extLst>
              <a:ext uri="{FF2B5EF4-FFF2-40B4-BE49-F238E27FC236}">
                <a16:creationId xmlns:a16="http://schemas.microsoft.com/office/drawing/2014/main" id="{892EE1B1-D627-48B6-A679-69B2BBDDA82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1" y="2171700"/>
            <a:ext cx="2221706" cy="1785938"/>
          </a:xfrm>
        </p:spPr>
      </p:pic>
    </p:spTree>
    <p:extLst>
      <p:ext uri="{BB962C8B-B14F-4D97-AF65-F5344CB8AC3E}">
        <p14:creationId xmlns:p14="http://schemas.microsoft.com/office/powerpoint/2010/main" val="95654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E2A2EF-4EEC-4541-9446-7797A4EB4512}"/>
              </a:ext>
            </a:extLst>
          </p:cNvPr>
          <p:cNvSpPr>
            <a:spLocks noGrp="1"/>
          </p:cNvSpPr>
          <p:nvPr>
            <p:ph sz="half" idx="1"/>
          </p:nvPr>
        </p:nvSpPr>
        <p:spPr>
          <a:xfrm>
            <a:off x="459420" y="1329986"/>
            <a:ext cx="4169731" cy="4159986"/>
          </a:xfrm>
        </p:spPr>
        <p:txBody>
          <a:bodyPr>
            <a:noAutofit/>
          </a:bodyPr>
          <a:lstStyle/>
          <a:p>
            <a:r>
              <a:rPr lang="en-US" sz="1200" dirty="0">
                <a:latin typeface="Times New Roman" panose="02020603050405020304" pitchFamily="18" charset="0"/>
                <a:ea typeface="Times New Roman" panose="02020603050405020304" pitchFamily="18" charset="0"/>
                <a:cs typeface="Times New Roman" panose="02020603050405020304" pitchFamily="18" charset="0"/>
              </a:rPr>
              <a:t>From the Russian point of view </a:t>
            </a:r>
          </a:p>
          <a:p>
            <a:pPr lvl="1"/>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Yanukovich</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was removed illegally and they saw the Maidan uprising as a “coup” engineered by the West. </a:t>
            </a:r>
          </a:p>
          <a:p>
            <a:pPr lvl="1"/>
            <a:r>
              <a:rPr lang="en-US" sz="1200" dirty="0">
                <a:latin typeface="Times New Roman" panose="02020603050405020304" pitchFamily="18" charset="0"/>
                <a:ea typeface="Times New Roman" panose="02020603050405020304" pitchFamily="18" charset="0"/>
                <a:cs typeface="Times New Roman" panose="02020603050405020304" pitchFamily="18" charset="0"/>
              </a:rPr>
              <a:t>They viewed this turn of events as extremely alarming, in as much they saw the removal of a pro-Russian leader in Ukraine. This was a direct affront to the Putin government</a:t>
            </a:r>
          </a:p>
          <a:p>
            <a:r>
              <a:rPr lang="en-US" sz="1200" dirty="0">
                <a:latin typeface="Times New Roman" panose="02020603050405020304" pitchFamily="18" charset="0"/>
                <a:cs typeface="Times New Roman" panose="02020603050405020304" pitchFamily="18" charset="0"/>
              </a:rPr>
              <a:t>Pro Russian Militias seize Crimea, declare independence, and then request annexation from Russia</a:t>
            </a:r>
          </a:p>
          <a:p>
            <a:r>
              <a:rPr lang="en-US" sz="1200" dirty="0">
                <a:latin typeface="Times New Roman" panose="02020603050405020304" pitchFamily="18" charset="0"/>
                <a:cs typeface="Times New Roman" panose="02020603050405020304" pitchFamily="18" charset="0"/>
              </a:rPr>
              <a:t>Russia annexes Crimea  in March 2014</a:t>
            </a:r>
          </a:p>
          <a:p>
            <a:r>
              <a:rPr lang="en-US" sz="1200" dirty="0">
                <a:latin typeface="Times New Roman" panose="02020603050405020304" pitchFamily="18" charset="0"/>
                <a:ea typeface="Times New Roman" panose="02020603050405020304" pitchFamily="18" charset="0"/>
                <a:cs typeface="Times New Roman" panose="02020603050405020304" pitchFamily="18" charset="0"/>
              </a:rPr>
              <a:t>Moscow began to arm separatists in most Eastern region of the Ukraine, the Donbas (short of Don River Basin). </a:t>
            </a:r>
          </a:p>
          <a:p>
            <a:pPr lvl="1"/>
            <a:r>
              <a:rPr lang="en-US" sz="1200" dirty="0">
                <a:latin typeface="Times New Roman" panose="02020603050405020304" pitchFamily="18" charset="0"/>
                <a:ea typeface="Times New Roman" panose="02020603050405020304" pitchFamily="18" charset="0"/>
                <a:cs typeface="Times New Roman" panose="02020603050405020304" pitchFamily="18" charset="0"/>
              </a:rPr>
              <a:t>This was done as to gain leverage against the Pro Western government in Kyiv and to prevent Ukraine from joining the European Union (and perhaps NATO).</a:t>
            </a:r>
          </a:p>
          <a:p>
            <a:pPr lvl="1"/>
            <a:r>
              <a:rPr lang="en-US" sz="1200" b="1" dirty="0">
                <a:latin typeface="Times New Roman" panose="02020603050405020304" pitchFamily="18" charset="0"/>
                <a:cs typeface="Times New Roman" panose="02020603050405020304" pitchFamily="18" charset="0"/>
              </a:rPr>
              <a:t>Minsk Protocols signed in 2014-15 (by Russia, Ukraine, and OSCE) </a:t>
            </a:r>
          </a:p>
          <a:p>
            <a:pPr lvl="1"/>
            <a:r>
              <a:rPr lang="en-US" sz="1200" dirty="0">
                <a:latin typeface="Times New Roman" panose="02020603050405020304" pitchFamily="18" charset="0"/>
                <a:cs typeface="Times New Roman" panose="02020603050405020304" pitchFamily="18" charset="0"/>
              </a:rPr>
              <a:t>War remained a stand off with cease fire up until now.</a:t>
            </a:r>
          </a:p>
        </p:txBody>
      </p:sp>
      <p:pic>
        <p:nvPicPr>
          <p:cNvPr id="11" name="Content Placeholder 10" descr="Map&#10;&#10;Description automatically generated">
            <a:extLst>
              <a:ext uri="{FF2B5EF4-FFF2-40B4-BE49-F238E27FC236}">
                <a16:creationId xmlns:a16="http://schemas.microsoft.com/office/drawing/2014/main" id="{1D750C53-7FF8-48A9-97A6-F815EED00A14}"/>
              </a:ext>
            </a:extLst>
          </p:cNvPr>
          <p:cNvPicPr>
            <a:picLocks noGrp="1" noChangeAspect="1"/>
          </p:cNvPicPr>
          <p:nvPr>
            <p:ph sz="half" idx="2"/>
          </p:nvPr>
        </p:nvPicPr>
        <p:blipFill>
          <a:blip r:embed="rId2"/>
          <a:stretch>
            <a:fillRect/>
          </a:stretch>
        </p:blipFill>
        <p:spPr>
          <a:xfrm>
            <a:off x="4798381" y="1454112"/>
            <a:ext cx="3886200" cy="2917031"/>
          </a:xfrm>
        </p:spPr>
      </p:pic>
    </p:spTree>
    <p:extLst>
      <p:ext uri="{BB962C8B-B14F-4D97-AF65-F5344CB8AC3E}">
        <p14:creationId xmlns:p14="http://schemas.microsoft.com/office/powerpoint/2010/main" val="146708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6B8-DB98-4828-A5AF-89431E33C4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3A65F2-685F-474D-B0D6-AF6D18EEA2F9}"/>
              </a:ext>
            </a:extLst>
          </p:cNvPr>
          <p:cNvSpPr>
            <a:spLocks noGrp="1"/>
          </p:cNvSpPr>
          <p:nvPr>
            <p:ph idx="1"/>
          </p:nvPr>
        </p:nvSpPr>
        <p:spPr/>
        <p:txBody>
          <a:bodyPr/>
          <a:lstStyle/>
          <a:p>
            <a:r>
              <a:rPr lang="en-US" dirty="0"/>
              <a:t>Explaining the war in Ukraine</a:t>
            </a:r>
          </a:p>
          <a:p>
            <a:pPr lvl="1"/>
            <a:r>
              <a:rPr lang="en-US" dirty="0"/>
              <a:t>Longer term historical factors</a:t>
            </a:r>
          </a:p>
          <a:p>
            <a:pPr lvl="1"/>
            <a:r>
              <a:rPr lang="en-US" dirty="0"/>
              <a:t>Recent developments in Ukraine since 2014</a:t>
            </a:r>
          </a:p>
          <a:p>
            <a:pPr lvl="1"/>
            <a:r>
              <a:rPr lang="en-US" dirty="0"/>
              <a:t>Russian security priorities</a:t>
            </a:r>
          </a:p>
          <a:p>
            <a:pPr lvl="1"/>
            <a:r>
              <a:rPr lang="en-US" dirty="0"/>
              <a:t>Putin’s motivations?</a:t>
            </a:r>
          </a:p>
          <a:p>
            <a:pPr lvl="1"/>
            <a:endParaRPr lang="en-US" dirty="0"/>
          </a:p>
          <a:p>
            <a:pPr lvl="1"/>
            <a:endParaRPr lang="en-US" dirty="0"/>
          </a:p>
        </p:txBody>
      </p:sp>
    </p:spTree>
    <p:extLst>
      <p:ext uri="{BB962C8B-B14F-4D97-AF65-F5344CB8AC3E}">
        <p14:creationId xmlns:p14="http://schemas.microsoft.com/office/powerpoint/2010/main" val="1318043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0128DD-F35A-437A-87D7-249F9C6B97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1144C6-55B1-4CFD-9AF7-7FD63D1FB4BD}"/>
              </a:ext>
            </a:extLst>
          </p:cNvPr>
          <p:cNvSpPr>
            <a:spLocks noGrp="1"/>
          </p:cNvSpPr>
          <p:nvPr>
            <p:ph sz="half" idx="1"/>
          </p:nvPr>
        </p:nvSpPr>
        <p:spPr/>
        <p:txBody>
          <a:bodyPr>
            <a:normAutofit lnSpcReduction="10000"/>
          </a:bodyPr>
          <a:lstStyle/>
          <a:p>
            <a:r>
              <a:rPr lang="en-US" sz="2000" dirty="0">
                <a:effectLst/>
                <a:latin typeface="Times New Roman" panose="02020603050405020304" pitchFamily="18" charset="0"/>
                <a:ea typeface="Times New Roman" panose="02020603050405020304" pitchFamily="18" charset="0"/>
              </a:rPr>
              <a:t>In 2014-15, the Organization for Security and Cooperation in Europe (OSCE), Russia, and Ukraine signed the Minsk Protocols (1&amp;2) which called for an immediate cease fire (1) and a discussion of decentralizing authority in Ukraine to provide some autonomy for the secessionist Eastern regions of the country, Donetsk and Luhansk (2). </a:t>
            </a:r>
          </a:p>
          <a:p>
            <a:r>
              <a:rPr lang="en-US" sz="2000" dirty="0">
                <a:effectLst/>
                <a:latin typeface="Times New Roman" panose="02020603050405020304" pitchFamily="18" charset="0"/>
                <a:ea typeface="Times New Roman" panose="02020603050405020304" pitchFamily="18" charset="0"/>
              </a:rPr>
              <a:t>The talks, however, stalled, although the cease fire largely held (until now).</a:t>
            </a:r>
          </a:p>
          <a:p>
            <a:endParaRPr lang="en-US" dirty="0"/>
          </a:p>
        </p:txBody>
      </p:sp>
      <p:pic>
        <p:nvPicPr>
          <p:cNvPr id="9" name="Content Placeholder 8">
            <a:extLst>
              <a:ext uri="{FF2B5EF4-FFF2-40B4-BE49-F238E27FC236}">
                <a16:creationId xmlns:a16="http://schemas.microsoft.com/office/drawing/2014/main" id="{2197E411-0A36-4B84-89C0-6ACC1DD9C5E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15276" y="1524001"/>
            <a:ext cx="3519124" cy="4982298"/>
          </a:xfrm>
          <a:prstGeom prst="rect">
            <a:avLst/>
          </a:prstGeom>
        </p:spPr>
      </p:pic>
    </p:spTree>
    <p:extLst>
      <p:ext uri="{BB962C8B-B14F-4D97-AF65-F5344CB8AC3E}">
        <p14:creationId xmlns:p14="http://schemas.microsoft.com/office/powerpoint/2010/main" val="365322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2884C-36C1-47AD-BD44-7C52F1EAAF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2CD371-9785-4F50-8739-B3929E91F764}"/>
              </a:ext>
            </a:extLst>
          </p:cNvPr>
          <p:cNvSpPr>
            <a:spLocks noGrp="1"/>
          </p:cNvSpPr>
          <p:nvPr>
            <p:ph idx="1"/>
          </p:nvPr>
        </p:nvSpPr>
        <p:spPr/>
        <p:txBody>
          <a:bodyPr/>
          <a:lstStyle/>
          <a:p>
            <a:r>
              <a:rPr lang="en-US" sz="2800" dirty="0">
                <a:effectLst/>
                <a:latin typeface="Times New Roman" panose="02020603050405020304" pitchFamily="18" charset="0"/>
                <a:ea typeface="Times New Roman" panose="02020603050405020304" pitchFamily="18" charset="0"/>
              </a:rPr>
              <a:t>In 2008 </a:t>
            </a:r>
            <a:r>
              <a:rPr lang="en-US" sz="2800" dirty="0">
                <a:latin typeface="Times New Roman" panose="02020603050405020304" pitchFamily="18" charset="0"/>
                <a:ea typeface="Times New Roman" panose="02020603050405020304" pitchFamily="18" charset="0"/>
              </a:rPr>
              <a:t>at the Bucharest meeting of NATO,  an open door policy was adopted for potential entrance into NATO for Georgia and Ukraine</a:t>
            </a:r>
          </a:p>
          <a:p>
            <a:r>
              <a:rPr lang="en-US" sz="2800" dirty="0">
                <a:effectLst/>
                <a:latin typeface="Times New Roman" panose="02020603050405020304" pitchFamily="18" charset="0"/>
                <a:ea typeface="Times New Roman" panose="02020603050405020304" pitchFamily="18" charset="0"/>
              </a:rPr>
              <a:t>In 2017, Ukraine entered the European Union as an associate member, further demonstrating the Pro-Western bent of the Post-Maidan government in Kyiv.</a:t>
            </a:r>
          </a:p>
          <a:p>
            <a:endParaRPr lang="en-US" sz="2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14768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F7877-2B7C-40CB-A3CE-11C021BAE202}"/>
              </a:ext>
            </a:extLst>
          </p:cNvPr>
          <p:cNvSpPr>
            <a:spLocks noGrp="1"/>
          </p:cNvSpPr>
          <p:nvPr>
            <p:ph type="title"/>
          </p:nvPr>
        </p:nvSpPr>
        <p:spPr/>
        <p:txBody>
          <a:bodyPr>
            <a:normAutofit/>
          </a:bodyPr>
          <a:lstStyle/>
          <a:p>
            <a:r>
              <a:rPr lang="en-US" dirty="0"/>
              <a:t>2019 election</a:t>
            </a:r>
          </a:p>
        </p:txBody>
      </p:sp>
      <p:sp>
        <p:nvSpPr>
          <p:cNvPr id="3" name="Content Placeholder 2">
            <a:extLst>
              <a:ext uri="{FF2B5EF4-FFF2-40B4-BE49-F238E27FC236}">
                <a16:creationId xmlns:a16="http://schemas.microsoft.com/office/drawing/2014/main" id="{E6CA8604-ABD4-40BC-A1FE-4D5E53BE85CE}"/>
              </a:ext>
            </a:extLst>
          </p:cNvPr>
          <p:cNvSpPr>
            <a:spLocks noGrp="1"/>
          </p:cNvSpPr>
          <p:nvPr>
            <p:ph sz="half" idx="2"/>
          </p:nvPr>
        </p:nvSpPr>
        <p:spPr>
          <a:xfrm>
            <a:off x="4629150" y="1559458"/>
            <a:ext cx="3886200" cy="3263504"/>
          </a:xfrm>
        </p:spPr>
        <p:txBody>
          <a:bodyPr>
            <a:noAutofit/>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In 2019, Volodymyr Zelensky (actor turned presidential candidate) was elected President of Ukraine on an anti-corruption platform and a pledge to end the civil war. </a:t>
            </a:r>
          </a:p>
          <a:p>
            <a:r>
              <a:rPr lang="en-US" sz="1800" dirty="0">
                <a:latin typeface="Calibri" panose="020F0502020204030204" pitchFamily="34" charset="0"/>
                <a:ea typeface="Calibri" panose="020F0502020204030204" pitchFamily="34" charset="0"/>
                <a:cs typeface="Times New Roman" panose="02020603050405020304" pitchFamily="18" charset="0"/>
              </a:rPr>
              <a:t>In many ways the Putin regime in Moscow saw this as a possible opening to negotiate an end to the civil war and implementation of the </a:t>
            </a:r>
            <a:r>
              <a:rPr lang="en-US" sz="1800" b="1" dirty="0">
                <a:latin typeface="Calibri" panose="020F0502020204030204" pitchFamily="34" charset="0"/>
                <a:ea typeface="Calibri" panose="020F0502020204030204" pitchFamily="34" charset="0"/>
                <a:cs typeface="Times New Roman" panose="02020603050405020304" pitchFamily="18" charset="0"/>
              </a:rPr>
              <a:t>2014-15 Minsk Protocols</a:t>
            </a:r>
            <a:r>
              <a:rPr lang="en-US" sz="1800" dirty="0">
                <a:latin typeface="Calibri" panose="020F0502020204030204" pitchFamily="34" charset="0"/>
                <a:ea typeface="Calibri" panose="020F0502020204030204" pitchFamily="34" charset="0"/>
                <a:cs typeface="Times New Roman" panose="02020603050405020304" pitchFamily="18" charset="0"/>
              </a:rPr>
              <a:t>.  </a:t>
            </a:r>
          </a:p>
          <a:p>
            <a:r>
              <a:rPr lang="en-US" sz="1800" dirty="0">
                <a:latin typeface="Calibri" panose="020F0502020204030204" pitchFamily="34" charset="0"/>
                <a:ea typeface="Calibri" panose="020F0502020204030204" pitchFamily="34" charset="0"/>
                <a:cs typeface="Times New Roman" panose="02020603050405020304" pitchFamily="18" charset="0"/>
              </a:rPr>
              <a:t>But after moving closer to the West, condemning </a:t>
            </a:r>
            <a:r>
              <a:rPr lang="en-US" sz="1800" dirty="0" err="1">
                <a:latin typeface="Calibri" panose="020F0502020204030204" pitchFamily="34" charset="0"/>
                <a:ea typeface="Calibri" panose="020F0502020204030204" pitchFamily="34" charset="0"/>
                <a:cs typeface="Times New Roman" panose="02020603050405020304" pitchFamily="18" charset="0"/>
              </a:rPr>
              <a:t>Nordstream</a:t>
            </a:r>
            <a:r>
              <a:rPr lang="en-US" sz="1800" dirty="0">
                <a:latin typeface="Calibri" panose="020F0502020204030204" pitchFamily="34" charset="0"/>
                <a:ea typeface="Calibri" panose="020F0502020204030204" pitchFamily="34" charset="0"/>
                <a:cs typeface="Times New Roman" panose="02020603050405020304" pitchFamily="18" charset="0"/>
              </a:rPr>
              <a:t> 2 (gas pipeline project from Russia to Germany), pledges to pursue NATO membership, and visits to Washington DC,  Moscow became disillusioned with Zelensky</a:t>
            </a:r>
          </a:p>
        </p:txBody>
      </p:sp>
      <p:pic>
        <p:nvPicPr>
          <p:cNvPr id="7" name="Content Placeholder 5" descr="A person holding his head&#10;&#10;Description automatically generated with medium confidence">
            <a:extLst>
              <a:ext uri="{FF2B5EF4-FFF2-40B4-BE49-F238E27FC236}">
                <a16:creationId xmlns:a16="http://schemas.microsoft.com/office/drawing/2014/main" id="{D9D64A54-A6EB-4F4A-8300-0B772D27FE5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2564235"/>
            <a:ext cx="3886200" cy="2587971"/>
          </a:xfrm>
        </p:spPr>
      </p:pic>
    </p:spTree>
    <p:extLst>
      <p:ext uri="{BB962C8B-B14F-4D97-AF65-F5344CB8AC3E}">
        <p14:creationId xmlns:p14="http://schemas.microsoft.com/office/powerpoint/2010/main" val="3284583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42248B-C4D3-4633-9821-81620FE9BC74}"/>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11747BAD-883E-4E44-8EFD-1C4E7D123294}"/>
              </a:ext>
            </a:extLst>
          </p:cNvPr>
          <p:cNvSpPr>
            <a:spLocks noGrp="1"/>
          </p:cNvSpPr>
          <p:nvPr>
            <p:ph idx="1"/>
          </p:nvPr>
        </p:nvSpPr>
        <p:spPr/>
        <p:txBody>
          <a:bodyPr>
            <a:normAutofit fontScale="92500"/>
          </a:bodyPr>
          <a:lstStyle/>
          <a:p>
            <a:r>
              <a:rPr lang="en-US" dirty="0"/>
              <a:t>In February there was legislation introduced in the State Duma (the Russian legislature) to call for the recognition of the independence of the DPR and LPR, setting up a Crimea scenario where these “independent states” would request annexation. </a:t>
            </a:r>
          </a:p>
          <a:p>
            <a:r>
              <a:rPr lang="en-US" dirty="0"/>
              <a:t>Passed unanimously</a:t>
            </a:r>
          </a:p>
          <a:p>
            <a:r>
              <a:rPr lang="en-US" dirty="0"/>
              <a:t>Putin then issued a presidential decree recognizing the independence of the DPR and LPR </a:t>
            </a:r>
          </a:p>
        </p:txBody>
      </p:sp>
    </p:spTree>
    <p:extLst>
      <p:ext uri="{BB962C8B-B14F-4D97-AF65-F5344CB8AC3E}">
        <p14:creationId xmlns:p14="http://schemas.microsoft.com/office/powerpoint/2010/main" val="2715959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0C5A-8487-4687-B477-CF2593EFF9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9DB96A-BBA4-45EE-A1F8-F706CED89222}"/>
              </a:ext>
            </a:extLst>
          </p:cNvPr>
          <p:cNvSpPr>
            <a:spLocks noGrp="1"/>
          </p:cNvSpPr>
          <p:nvPr>
            <p:ph idx="1"/>
          </p:nvPr>
        </p:nvSpPr>
        <p:spPr/>
        <p:txBody>
          <a:bodyPr>
            <a:normAutofit/>
          </a:bodyPr>
          <a:lstStyle/>
          <a:p>
            <a:r>
              <a:rPr lang="en-US" dirty="0"/>
              <a:t>However, although it appears there was widespread support (even in the Russian population) for recognition, and somewhat less for annexation.  There was little support for invasion and war.</a:t>
            </a:r>
          </a:p>
        </p:txBody>
      </p:sp>
    </p:spTree>
    <p:extLst>
      <p:ext uri="{BB962C8B-B14F-4D97-AF65-F5344CB8AC3E}">
        <p14:creationId xmlns:p14="http://schemas.microsoft.com/office/powerpoint/2010/main" val="2103834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D77C-7878-4BB2-8A8A-EE34B4254FC0}"/>
              </a:ext>
            </a:extLst>
          </p:cNvPr>
          <p:cNvSpPr>
            <a:spLocks noGrp="1"/>
          </p:cNvSpPr>
          <p:nvPr>
            <p:ph type="title"/>
          </p:nvPr>
        </p:nvSpPr>
        <p:spPr/>
        <p:txBody>
          <a:bodyPr>
            <a:normAutofit fontScale="90000"/>
          </a:bodyPr>
          <a:lstStyle/>
          <a:p>
            <a:r>
              <a:rPr lang="en-US" dirty="0"/>
              <a:t>Why did this invasion happen? Putin’s motivations</a:t>
            </a:r>
          </a:p>
        </p:txBody>
      </p:sp>
      <p:sp>
        <p:nvSpPr>
          <p:cNvPr id="3" name="Content Placeholder 2">
            <a:extLst>
              <a:ext uri="{FF2B5EF4-FFF2-40B4-BE49-F238E27FC236}">
                <a16:creationId xmlns:a16="http://schemas.microsoft.com/office/drawing/2014/main" id="{E0A7AEC1-82CF-4FA5-9E9B-75CA5692F017}"/>
              </a:ext>
            </a:extLst>
          </p:cNvPr>
          <p:cNvSpPr>
            <a:spLocks noGrp="1"/>
          </p:cNvSpPr>
          <p:nvPr>
            <p:ph idx="1"/>
          </p:nvPr>
        </p:nvSpPr>
        <p:spPr/>
        <p:txBody>
          <a:bodyPr>
            <a:noAutofit/>
          </a:bodyPr>
          <a:lstStyle/>
          <a:p>
            <a:pPr marL="257175" indent="-257175">
              <a:buFont typeface="Symbol" panose="05050102010706020507" pitchFamily="18" charset="2"/>
              <a:buChar char=""/>
            </a:pPr>
            <a:r>
              <a:rPr lang="en-US" sz="1500" dirty="0">
                <a:latin typeface="Times New Roman" panose="02020603050405020304" pitchFamily="18" charset="0"/>
                <a:ea typeface="Times New Roman" panose="02020603050405020304" pitchFamily="18" charset="0"/>
              </a:rPr>
              <a:t>First, Putin promised to restore Russia to international prominence. Further Putin sees the “near abroad” as a crucial part of Russia’s sphere of influence, and critical to its national security position. </a:t>
            </a:r>
          </a:p>
          <a:p>
            <a:pPr marL="600075" lvl="1" indent="-257175">
              <a:buFont typeface="Symbol" panose="05050102010706020507" pitchFamily="18" charset="2"/>
              <a:buChar char=""/>
            </a:pPr>
            <a:r>
              <a:rPr lang="en-US" sz="1200" dirty="0">
                <a:latin typeface="Times New Roman" panose="02020603050405020304" pitchFamily="18" charset="0"/>
                <a:ea typeface="Times New Roman" panose="02020603050405020304" pitchFamily="18" charset="0"/>
              </a:rPr>
              <a:t>The Ukraine is the biggest part of that strategy and keeping Ukraine at least neutral is critical to Russian influence in the Near Abroad.</a:t>
            </a:r>
          </a:p>
          <a:p>
            <a:pPr marL="257175" indent="-257175">
              <a:buFont typeface="Symbol" panose="05050102010706020507" pitchFamily="18" charset="2"/>
              <a:buChar char=""/>
            </a:pPr>
            <a:r>
              <a:rPr lang="en-US" sz="1500" dirty="0">
                <a:latin typeface="Times New Roman" panose="02020603050405020304" pitchFamily="18" charset="0"/>
                <a:ea typeface="Times New Roman" panose="02020603050405020304" pitchFamily="18" charset="0"/>
              </a:rPr>
              <a:t>Second, the use of military power has proven to be a reliable means to attain political goals for Putin-in Georgia, in Syria, in Africa. Great temptation to use it</a:t>
            </a:r>
          </a:p>
          <a:p>
            <a:pPr marL="600075" lvl="1" indent="-257175">
              <a:buFont typeface="Symbol" panose="05050102010706020507" pitchFamily="18" charset="2"/>
              <a:buChar char=""/>
            </a:pPr>
            <a:r>
              <a:rPr lang="en-US" sz="1200" dirty="0">
                <a:latin typeface="Times New Roman" panose="02020603050405020304" pitchFamily="18" charset="0"/>
                <a:ea typeface="Times New Roman" panose="02020603050405020304" pitchFamily="18" charset="0"/>
              </a:rPr>
              <a:t>Fuel resources are and unreliable means to exert political pressure—the threat of military force is a proven lever for the Russians.</a:t>
            </a:r>
          </a:p>
          <a:p>
            <a:pPr marL="257175" indent="-257175">
              <a:buFont typeface="Symbol" panose="05050102010706020507" pitchFamily="18" charset="2"/>
              <a:buChar char=""/>
            </a:pPr>
            <a:r>
              <a:rPr lang="en-US" sz="1500" dirty="0">
                <a:latin typeface="Times New Roman" panose="02020603050405020304" pitchFamily="18" charset="0"/>
                <a:ea typeface="Times New Roman" panose="02020603050405020304" pitchFamily="18" charset="0"/>
              </a:rPr>
              <a:t>Third,  general frustration with Zelensky and lack of progress on implementing the Minsk Agreements in 2014-15 which called for autonomy for the Donbas</a:t>
            </a:r>
          </a:p>
          <a:p>
            <a:pPr marL="257175" indent="-257175">
              <a:buFont typeface="Symbol" panose="05050102010706020507" pitchFamily="18" charset="2"/>
              <a:buChar char=""/>
            </a:pPr>
            <a:r>
              <a:rPr lang="en-US" sz="1500" dirty="0">
                <a:latin typeface="Times New Roman" panose="02020603050405020304" pitchFamily="18" charset="0"/>
                <a:ea typeface="Times New Roman" panose="02020603050405020304" pitchFamily="18" charset="0"/>
              </a:rPr>
              <a:t>Fourth, wants to build on his legacy in the latter part of his life (he will be 70 this year) and that legacy has to be making Russia great again. A pro-Western Ukraine cannot be part of that legacy.</a:t>
            </a:r>
          </a:p>
          <a:p>
            <a:pPr marL="257175" indent="-257175">
              <a:buFont typeface="Symbol" panose="05050102010706020507" pitchFamily="18" charset="2"/>
              <a:buChar char=""/>
            </a:pPr>
            <a:endParaRPr lang="en-US" sz="1500" dirty="0">
              <a:latin typeface="Times New Roman" panose="02020603050405020304" pitchFamily="18" charset="0"/>
              <a:ea typeface="Times New Roman" panose="02020603050405020304" pitchFamily="18" charset="0"/>
            </a:endParaRPr>
          </a:p>
          <a:p>
            <a:pPr marL="257175" indent="-257175">
              <a:buFont typeface="Symbol" panose="05050102010706020507" pitchFamily="18" charset="2"/>
              <a:buChar char=""/>
            </a:pPr>
            <a:endParaRPr lang="en-US" sz="1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3078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ED08-195C-4150-AED5-0FF90560FC84}"/>
              </a:ext>
            </a:extLst>
          </p:cNvPr>
          <p:cNvSpPr>
            <a:spLocks noGrp="1"/>
          </p:cNvSpPr>
          <p:nvPr>
            <p:ph type="title"/>
          </p:nvPr>
        </p:nvSpPr>
        <p:spPr/>
        <p:txBody>
          <a:bodyPr>
            <a:normAutofit fontScale="90000"/>
          </a:bodyPr>
          <a:lstStyle/>
          <a:p>
            <a:r>
              <a:rPr lang="en-US" dirty="0"/>
              <a:t>Why does Putin portray a goal of the war as “denazification” when President Zelensky is Jewish?</a:t>
            </a:r>
          </a:p>
        </p:txBody>
      </p:sp>
      <p:sp>
        <p:nvSpPr>
          <p:cNvPr id="3" name="Content Placeholder 2">
            <a:extLst>
              <a:ext uri="{FF2B5EF4-FFF2-40B4-BE49-F238E27FC236}">
                <a16:creationId xmlns:a16="http://schemas.microsoft.com/office/drawing/2014/main" id="{124BD17F-8794-4523-B76F-818DAB681938}"/>
              </a:ext>
            </a:extLst>
          </p:cNvPr>
          <p:cNvSpPr>
            <a:spLocks noGrp="1"/>
          </p:cNvSpPr>
          <p:nvPr>
            <p:ph idx="1"/>
          </p:nvPr>
        </p:nvSpPr>
        <p:spPr/>
        <p:txBody>
          <a:bodyPr>
            <a:normAutofit/>
          </a:bodyPr>
          <a:lstStyle/>
          <a:p>
            <a:r>
              <a:rPr lang="en-US" sz="1350" dirty="0">
                <a:latin typeface="Times New Roman" panose="02020603050405020304" pitchFamily="18" charset="0"/>
                <a:ea typeface="Calibri" panose="020F0502020204030204" pitchFamily="34" charset="0"/>
                <a:cs typeface="Times New Roman" panose="02020603050405020304" pitchFamily="18" charset="0"/>
              </a:rPr>
              <a:t>Many journalists (as well as expert commentators) have pointed to the irony of this argument </a:t>
            </a:r>
          </a:p>
          <a:p>
            <a:pPr lvl="1"/>
            <a:r>
              <a:rPr lang="en-US" sz="1050" dirty="0">
                <a:latin typeface="Times New Roman" panose="02020603050405020304" pitchFamily="18" charset="0"/>
                <a:ea typeface="Calibri" panose="020F0502020204030204" pitchFamily="34" charset="0"/>
                <a:cs typeface="Times New Roman" panose="02020603050405020304" pitchFamily="18" charset="0"/>
              </a:rPr>
              <a:t>President </a:t>
            </a:r>
            <a:r>
              <a:rPr lang="en-US" sz="1050" dirty="0" err="1">
                <a:latin typeface="Times New Roman" panose="02020603050405020304" pitchFamily="18" charset="0"/>
                <a:ea typeface="Calibri" panose="020F0502020204030204" pitchFamily="34" charset="0"/>
                <a:cs typeface="Times New Roman" panose="02020603050405020304" pitchFamily="18" charset="0"/>
              </a:rPr>
              <a:t>Volodymr</a:t>
            </a:r>
            <a:r>
              <a:rPr lang="en-US" sz="1050" dirty="0">
                <a:latin typeface="Times New Roman" panose="02020603050405020304" pitchFamily="18" charset="0"/>
                <a:ea typeface="Calibri" panose="020F0502020204030204" pitchFamily="34" charset="0"/>
                <a:cs typeface="Times New Roman" panose="02020603050405020304" pitchFamily="18" charset="0"/>
              </a:rPr>
              <a:t> Zelensky is himself Jewish, and that Russian forces have damaged the memorial site for the Jewish victims of Nazi oppression during their occupation of the country, Baba Yar.</a:t>
            </a:r>
          </a:p>
          <a:p>
            <a:pPr lvl="1"/>
            <a:r>
              <a:rPr lang="en-US" sz="1050" dirty="0">
                <a:latin typeface="Times New Roman" panose="02020603050405020304" pitchFamily="18" charset="0"/>
                <a:ea typeface="Calibri" panose="020F0502020204030204" pitchFamily="34" charset="0"/>
                <a:cs typeface="Times New Roman" panose="02020603050405020304" pitchFamily="18" charset="0"/>
              </a:rPr>
              <a:t>How can this  be “Denazification” if some of the most prominent targets of the Russian invasion are Jewish?</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r>
              <a:rPr lang="en-US" sz="1350" dirty="0">
                <a:latin typeface="Times New Roman" panose="02020603050405020304" pitchFamily="18" charset="0"/>
                <a:ea typeface="Calibri" panose="020F0502020204030204" pitchFamily="34" charset="0"/>
              </a:rPr>
              <a:t>Based on assumption that “fascism” and “Nazism” and the legacy of the second World War mean the same things to the West and to Russia.</a:t>
            </a:r>
          </a:p>
          <a:p>
            <a:r>
              <a:rPr lang="en-US" sz="1350" dirty="0">
                <a:latin typeface="Times New Roman" panose="02020603050405020304" pitchFamily="18" charset="0"/>
                <a:ea typeface="Calibri" panose="020F0502020204030204" pitchFamily="34" charset="0"/>
              </a:rPr>
              <a:t> For the West, Nazism is associated with the Holocaust, and especially the 6 million Jews who were killed by Hitler’s regime. </a:t>
            </a:r>
          </a:p>
          <a:p>
            <a:r>
              <a:rPr lang="en-US" sz="1350" dirty="0">
                <a:latin typeface="Times New Roman" panose="02020603050405020304" pitchFamily="18" charset="0"/>
                <a:ea typeface="Calibri" panose="020F0502020204030204" pitchFamily="34" charset="0"/>
              </a:rPr>
              <a:t>For Russians Nazism is associated with Hitler’s brutal invasion of the Soviet Union in June 1941.</a:t>
            </a:r>
          </a:p>
          <a:p>
            <a:r>
              <a:rPr lang="en-US" sz="1350" dirty="0">
                <a:latin typeface="Times New Roman" panose="02020603050405020304" pitchFamily="18" charset="0"/>
                <a:ea typeface="Calibri" panose="020F0502020204030204" pitchFamily="34" charset="0"/>
              </a:rPr>
              <a:t> Nazism is associated with a mortal enemy, the enemy that caused the </a:t>
            </a:r>
            <a:r>
              <a:rPr lang="en-US" sz="1350" dirty="0">
                <a:latin typeface="Times New Roman" panose="02020603050405020304" pitchFamily="18" charset="0"/>
                <a:ea typeface="Times New Roman" panose="02020603050405020304" pitchFamily="18" charset="0"/>
              </a:rPr>
              <a:t>Soviet Union to lose lost around 27 million people during the war, including 8.7 million military casualties and 19 million civilians. </a:t>
            </a:r>
          </a:p>
          <a:p>
            <a:r>
              <a:rPr lang="en-US" sz="1350" dirty="0">
                <a:latin typeface="Times New Roman" panose="02020603050405020304" pitchFamily="18" charset="0"/>
                <a:ea typeface="Times New Roman" panose="02020603050405020304" pitchFamily="18" charset="0"/>
              </a:rPr>
              <a:t>For Putin, then, denazification means the removal of enemies that represent an existential threat to the Russian nation.</a:t>
            </a:r>
          </a:p>
          <a:p>
            <a:r>
              <a:rPr lang="en-US" sz="1350" dirty="0">
                <a:latin typeface="Times New Roman" panose="02020603050405020304" pitchFamily="18" charset="0"/>
              </a:rPr>
              <a:t>The use of “denazification”  (as well as references to the “heirs of Bandera” to describe the current Ukrainian government) are not meant for western media consumption, but to rally Russian nationalism</a:t>
            </a:r>
            <a:endParaRPr lang="en-US" dirty="0"/>
          </a:p>
        </p:txBody>
      </p:sp>
    </p:spTree>
    <p:extLst>
      <p:ext uri="{BB962C8B-B14F-4D97-AF65-F5344CB8AC3E}">
        <p14:creationId xmlns:p14="http://schemas.microsoft.com/office/powerpoint/2010/main" val="2223775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C152-7775-C949-8A34-7068810D19EA}"/>
              </a:ext>
            </a:extLst>
          </p:cNvPr>
          <p:cNvSpPr>
            <a:spLocks noGrp="1"/>
          </p:cNvSpPr>
          <p:nvPr>
            <p:ph type="title"/>
          </p:nvPr>
        </p:nvSpPr>
        <p:spPr/>
        <p:txBody>
          <a:bodyPr>
            <a:normAutofit fontScale="90000"/>
          </a:bodyPr>
          <a:lstStyle/>
          <a:p>
            <a:r>
              <a:rPr lang="en-US" dirty="0"/>
              <a:t> What will be the effects of the war on politics in Russia and how may that contribute to an “endgame”?</a:t>
            </a:r>
          </a:p>
        </p:txBody>
      </p:sp>
      <p:sp>
        <p:nvSpPr>
          <p:cNvPr id="3" name="Content Placeholder 2">
            <a:extLst>
              <a:ext uri="{FF2B5EF4-FFF2-40B4-BE49-F238E27FC236}">
                <a16:creationId xmlns:a16="http://schemas.microsoft.com/office/drawing/2014/main" id="{A1415D51-6EE7-9C45-B398-352A5555D078}"/>
              </a:ext>
            </a:extLst>
          </p:cNvPr>
          <p:cNvSpPr>
            <a:spLocks noGrp="1"/>
          </p:cNvSpPr>
          <p:nvPr>
            <p:ph idx="1"/>
          </p:nvPr>
        </p:nvSpPr>
        <p:spPr/>
        <p:txBody>
          <a:bodyPr/>
          <a:lstStyle/>
          <a:p>
            <a:r>
              <a:rPr lang="en-US" dirty="0"/>
              <a:t>Been thinking about this but I’ll stop here– save it for Q&amp;A.</a:t>
            </a:r>
          </a:p>
        </p:txBody>
      </p:sp>
    </p:spTree>
    <p:extLst>
      <p:ext uri="{BB962C8B-B14F-4D97-AF65-F5344CB8AC3E}">
        <p14:creationId xmlns:p14="http://schemas.microsoft.com/office/powerpoint/2010/main" val="16938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4B2926-A4B0-2742-BC8B-01DB1AAEE14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32DAACE-6A16-954F-8501-2AE9FB0DDB89}"/>
              </a:ext>
            </a:extLst>
          </p:cNvPr>
          <p:cNvSpPr>
            <a:spLocks noGrp="1"/>
          </p:cNvSpPr>
          <p:nvPr>
            <p:ph sz="half" idx="1"/>
          </p:nvPr>
        </p:nvSpPr>
        <p:spPr/>
        <p:txBody>
          <a:bodyPr>
            <a:normAutofit fontScale="85000" lnSpcReduction="10000"/>
          </a:bodyPr>
          <a:lstStyle/>
          <a:p>
            <a:r>
              <a:rPr lang="en-US" altLang="en-US" dirty="0"/>
              <a:t>There are longstanding historical and cultural ties between Russia and Ukraine</a:t>
            </a:r>
          </a:p>
          <a:p>
            <a:r>
              <a:rPr lang="en-US" altLang="en-US" sz="2800" dirty="0"/>
              <a:t>Establishment of a Russian state in 9</a:t>
            </a:r>
            <a:r>
              <a:rPr lang="en-US" altLang="en-US" sz="2800" baseline="30000" dirty="0"/>
              <a:t>th</a:t>
            </a:r>
            <a:r>
              <a:rPr lang="en-US" altLang="en-US" sz="2800" dirty="0"/>
              <a:t> century</a:t>
            </a:r>
          </a:p>
          <a:p>
            <a:r>
              <a:rPr lang="en-US" altLang="en-US" sz="2800" dirty="0"/>
              <a:t>In about 862 CE Rurik the Varangian established a settlement around where Moscow is today and declared himself prince. His son Oleg moved the capital south to Kyiv (now in Ukraine)- </a:t>
            </a:r>
            <a:r>
              <a:rPr lang="en-US" altLang="en-US" sz="2800" dirty="0" err="1"/>
              <a:t>Kievan</a:t>
            </a:r>
            <a:r>
              <a:rPr lang="en-US" altLang="en-US" sz="2800" dirty="0"/>
              <a:t> </a:t>
            </a:r>
            <a:r>
              <a:rPr lang="en-US" altLang="en-US" sz="2800" dirty="0" err="1"/>
              <a:t>Rus’</a:t>
            </a:r>
            <a:r>
              <a:rPr lang="en-US" altLang="en-US" sz="2800" dirty="0"/>
              <a:t> state</a:t>
            </a:r>
          </a:p>
          <a:p>
            <a:endParaRPr lang="en-US" dirty="0"/>
          </a:p>
        </p:txBody>
      </p:sp>
      <p:pic>
        <p:nvPicPr>
          <p:cNvPr id="2050" name="Picture 2">
            <a:extLst>
              <a:ext uri="{FF2B5EF4-FFF2-40B4-BE49-F238E27FC236}">
                <a16:creationId xmlns:a16="http://schemas.microsoft.com/office/drawing/2014/main" id="{13461208-45FA-2743-A6B4-8767997A0B66}"/>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29150" y="2505337"/>
            <a:ext cx="3886200" cy="270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91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9B047F2-DA7A-433F-AAD5-A53F6F8147D9}"/>
              </a:ext>
            </a:extLst>
          </p:cNvPr>
          <p:cNvSpPr>
            <a:spLocks noGrp="1"/>
          </p:cNvSpPr>
          <p:nvPr>
            <p:ph type="title"/>
          </p:nvPr>
        </p:nvSpPr>
        <p:spPr/>
        <p:txBody>
          <a:bodyPr/>
          <a:lstStyle/>
          <a:p>
            <a:endParaRPr lang="en-US" altLang="en-US"/>
          </a:p>
        </p:txBody>
      </p:sp>
      <p:sp>
        <p:nvSpPr>
          <p:cNvPr id="9219" name="Content Placeholder 2">
            <a:extLst>
              <a:ext uri="{FF2B5EF4-FFF2-40B4-BE49-F238E27FC236}">
                <a16:creationId xmlns:a16="http://schemas.microsoft.com/office/drawing/2014/main" id="{5D2AE195-E9DE-4219-B30B-BBA27F22203F}"/>
              </a:ext>
            </a:extLst>
          </p:cNvPr>
          <p:cNvSpPr>
            <a:spLocks noGrp="1"/>
          </p:cNvSpPr>
          <p:nvPr>
            <p:ph idx="1"/>
          </p:nvPr>
        </p:nvSpPr>
        <p:spPr/>
        <p:txBody>
          <a:bodyPr/>
          <a:lstStyle/>
          <a:p>
            <a:r>
              <a:rPr lang="en-US" altLang="en-US" dirty="0"/>
              <a:t>Prince Vladimir (980-1015) of Kiev established relations with the Byzantine Empire and adopted Orthodox Christianity State religion</a:t>
            </a:r>
          </a:p>
          <a:p>
            <a:r>
              <a:rPr lang="en-US" altLang="en-US" dirty="0"/>
              <a:t>Connections with gave rise to written language based on Greek (brought by the Greek monks Cyril and Methodius)</a:t>
            </a:r>
          </a:p>
          <a:p>
            <a:pPr marL="0" indent="0">
              <a:buNone/>
            </a:pPr>
            <a:r>
              <a:rPr lang="en-US" altLang="en-US" dirty="0"/>
              <a:t> </a:t>
            </a:r>
          </a:p>
          <a:p>
            <a:endParaRPr lang="en-US" altLang="en-US" dirty="0"/>
          </a:p>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A9F3F0-B128-4073-A38B-D67C3F691EB3}"/>
              </a:ext>
            </a:extLst>
          </p:cNvPr>
          <p:cNvSpPr>
            <a:spLocks noGrp="1"/>
          </p:cNvSpPr>
          <p:nvPr>
            <p:ph type="title"/>
          </p:nvPr>
        </p:nvSpPr>
        <p:spPr>
          <a:xfrm>
            <a:off x="4800600" y="1524000"/>
            <a:ext cx="3886200" cy="685800"/>
          </a:xfrm>
        </p:spPr>
        <p:txBody>
          <a:bodyPr>
            <a:normAutofit/>
          </a:bodyPr>
          <a:lstStyle/>
          <a:p>
            <a:r>
              <a:rPr lang="en-US" sz="1400" dirty="0"/>
              <a:t>Polish Lithuanian State in the 17</a:t>
            </a:r>
            <a:r>
              <a:rPr lang="en-US" sz="1400" baseline="30000" dirty="0"/>
              <a:t>th</a:t>
            </a:r>
            <a:r>
              <a:rPr lang="en-US" sz="1400" dirty="0"/>
              <a:t> century</a:t>
            </a:r>
          </a:p>
        </p:txBody>
      </p:sp>
      <p:sp>
        <p:nvSpPr>
          <p:cNvPr id="3" name="Content Placeholder 2">
            <a:extLst>
              <a:ext uri="{FF2B5EF4-FFF2-40B4-BE49-F238E27FC236}">
                <a16:creationId xmlns:a16="http://schemas.microsoft.com/office/drawing/2014/main" id="{DC467D0B-43BF-411E-9FD9-697B0259806C}"/>
              </a:ext>
            </a:extLst>
          </p:cNvPr>
          <p:cNvSpPr>
            <a:spLocks noGrp="1"/>
          </p:cNvSpPr>
          <p:nvPr>
            <p:ph sz="half" idx="1"/>
          </p:nvPr>
        </p:nvSpPr>
        <p:spPr/>
        <p:txBody>
          <a:bodyPr>
            <a:normAutofit/>
          </a:bodyPr>
          <a:lstStyle/>
          <a:p>
            <a:r>
              <a:rPr lang="en-US" altLang="en-US" sz="1800" dirty="0"/>
              <a:t>Orthodox Christianity came to the Kyiv </a:t>
            </a:r>
            <a:r>
              <a:rPr lang="en-US" altLang="en-US" sz="1800" dirty="0" err="1"/>
              <a:t>Rus’</a:t>
            </a:r>
            <a:r>
              <a:rPr lang="en-US" altLang="en-US" sz="1800" dirty="0"/>
              <a:t> state in the 10</a:t>
            </a:r>
            <a:r>
              <a:rPr lang="en-US" altLang="en-US" sz="1800" baseline="30000" dirty="0"/>
              <a:t>th</a:t>
            </a:r>
            <a:r>
              <a:rPr lang="en-US" altLang="en-US" sz="1800" dirty="0"/>
              <a:t> century, spread from there</a:t>
            </a:r>
          </a:p>
          <a:p>
            <a:r>
              <a:rPr lang="en-US" sz="1800" dirty="0"/>
              <a:t>Ukraine historically  at various time divided among great powers. The Mongols, the Swedes, the Poles, the Austrians and the Russians</a:t>
            </a:r>
          </a:p>
          <a:p>
            <a:r>
              <a:rPr lang="en-US" sz="1800" dirty="0">
                <a:latin typeface="Times New Roman" panose="02020603050405020304" pitchFamily="18" charset="0"/>
                <a:ea typeface="Times New Roman" panose="02020603050405020304" pitchFamily="18" charset="0"/>
              </a:rPr>
              <a:t> </a:t>
            </a:r>
          </a:p>
        </p:txBody>
      </p:sp>
      <p:pic>
        <p:nvPicPr>
          <p:cNvPr id="7" name="Content Placeholder 6" descr="Map&#10;&#10;Description automatically generated">
            <a:extLst>
              <a:ext uri="{FF2B5EF4-FFF2-40B4-BE49-F238E27FC236}">
                <a16:creationId xmlns:a16="http://schemas.microsoft.com/office/drawing/2014/main" id="{2F55AD93-366B-439F-BC03-246ABBD8532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274560"/>
            <a:ext cx="4038600" cy="3177242"/>
          </a:xfrm>
        </p:spPr>
      </p:pic>
    </p:spTree>
    <p:extLst>
      <p:ext uri="{BB962C8B-B14F-4D97-AF65-F5344CB8AC3E}">
        <p14:creationId xmlns:p14="http://schemas.microsoft.com/office/powerpoint/2010/main" val="218358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043E17-C6CF-414D-9872-327C241E7707}"/>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EF5E51E7-42E6-4EF9-B6A8-411FB847CFAD}"/>
              </a:ext>
            </a:extLst>
          </p:cNvPr>
          <p:cNvSpPr>
            <a:spLocks noGrp="1"/>
          </p:cNvSpPr>
          <p:nvPr>
            <p:ph sz="half" idx="1"/>
          </p:nvPr>
        </p:nvSpPr>
        <p:spPr/>
        <p:txBody>
          <a:bodyPr>
            <a:normAutofit fontScale="92500" lnSpcReduction="20000"/>
          </a:bodyPr>
          <a:lstStyle/>
          <a:p>
            <a:r>
              <a:rPr lang="en-US" dirty="0">
                <a:latin typeface="Times New Roman" panose="02020603050405020304" pitchFamily="18" charset="0"/>
                <a:ea typeface="Times New Roman" panose="02020603050405020304" pitchFamily="18" charset="0"/>
              </a:rPr>
              <a:t>This has left a lasting division between the left and right banks of the </a:t>
            </a:r>
            <a:r>
              <a:rPr lang="en-US" dirty="0" err="1">
                <a:latin typeface="Times New Roman" panose="02020603050405020304" pitchFamily="18" charset="0"/>
                <a:ea typeface="Times New Roman" panose="02020603050405020304" pitchFamily="18" charset="0"/>
              </a:rPr>
              <a:t>Dniepr</a:t>
            </a:r>
            <a:r>
              <a:rPr lang="en-US" dirty="0">
                <a:latin typeface="Times New Roman" panose="02020603050405020304" pitchFamily="18" charset="0"/>
                <a:ea typeface="Times New Roman" panose="02020603050405020304" pitchFamily="18" charset="0"/>
              </a:rPr>
              <a:t> river, with the western half more oriented historically and culturally with the “West” and the Eastern half oriented towards Russia. </a:t>
            </a:r>
          </a:p>
          <a:p>
            <a:r>
              <a:rPr lang="en-US" dirty="0">
                <a:latin typeface="Times New Roman" panose="02020603050405020304" pitchFamily="18" charset="0"/>
                <a:ea typeface="Times New Roman" panose="02020603050405020304" pitchFamily="18" charset="0"/>
              </a:rPr>
              <a:t>This division continues to dominate domestic Ukrainian politics into the 21</a:t>
            </a:r>
            <a:r>
              <a:rPr lang="en-US" baseline="30000" dirty="0">
                <a:latin typeface="Times New Roman" panose="02020603050405020304" pitchFamily="18" charset="0"/>
                <a:ea typeface="Times New Roman" panose="02020603050405020304" pitchFamily="18" charset="0"/>
              </a:rPr>
              <a:t>st</a:t>
            </a:r>
            <a:r>
              <a:rPr lang="en-US" dirty="0">
                <a:latin typeface="Times New Roman" panose="02020603050405020304" pitchFamily="18" charset="0"/>
                <a:ea typeface="Times New Roman" panose="02020603050405020304" pitchFamily="18" charset="0"/>
              </a:rPr>
              <a:t> century.</a:t>
            </a:r>
          </a:p>
          <a:p>
            <a:endParaRPr lang="en-US" dirty="0"/>
          </a:p>
        </p:txBody>
      </p:sp>
      <p:pic>
        <p:nvPicPr>
          <p:cNvPr id="9" name="Content Placeholder 5" descr="Map&#10;&#10;Description automatically generated">
            <a:extLst>
              <a:ext uri="{FF2B5EF4-FFF2-40B4-BE49-F238E27FC236}">
                <a16:creationId xmlns:a16="http://schemas.microsoft.com/office/drawing/2014/main" id="{291324B6-0546-447E-8452-C5E035D6CA6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905000"/>
            <a:ext cx="4038600" cy="3157140"/>
          </a:xfrm>
        </p:spPr>
      </p:pic>
    </p:spTree>
    <p:extLst>
      <p:ext uri="{BB962C8B-B14F-4D97-AF65-F5344CB8AC3E}">
        <p14:creationId xmlns:p14="http://schemas.microsoft.com/office/powerpoint/2010/main" val="12840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88FD-E20B-46E6-ACA0-A771C2519185}"/>
              </a:ext>
            </a:extLst>
          </p:cNvPr>
          <p:cNvSpPr>
            <a:spLocks noGrp="1"/>
          </p:cNvSpPr>
          <p:nvPr>
            <p:ph type="title"/>
          </p:nvPr>
        </p:nvSpPr>
        <p:spPr/>
        <p:txBody>
          <a:bodyPr/>
          <a:lstStyle/>
          <a:p>
            <a:r>
              <a:rPr lang="en-US" dirty="0"/>
              <a:t>Soviet and Post Soviet Politics</a:t>
            </a:r>
          </a:p>
        </p:txBody>
      </p:sp>
      <p:sp>
        <p:nvSpPr>
          <p:cNvPr id="3" name="Content Placeholder 2">
            <a:extLst>
              <a:ext uri="{FF2B5EF4-FFF2-40B4-BE49-F238E27FC236}">
                <a16:creationId xmlns:a16="http://schemas.microsoft.com/office/drawing/2014/main" id="{43EEC76E-F0EA-4285-9B93-9784D50C95EA}"/>
              </a:ext>
            </a:extLst>
          </p:cNvPr>
          <p:cNvSpPr>
            <a:spLocks noGrp="1"/>
          </p:cNvSpPr>
          <p:nvPr>
            <p:ph idx="1"/>
          </p:nvPr>
        </p:nvSpPr>
        <p:spPr/>
        <p:txBody>
          <a:bodyPr>
            <a:normAutofit fontScale="62500" lnSpcReduction="20000"/>
          </a:bodyPr>
          <a:lstStyle/>
          <a:p>
            <a:r>
              <a:rPr lang="en-US" dirty="0"/>
              <a:t>Ukraine was part of the USSR (Soviet Union) from 1922-1991</a:t>
            </a:r>
          </a:p>
          <a:p>
            <a:pPr lvl="1"/>
            <a:r>
              <a:rPr lang="en-US" dirty="0"/>
              <a:t> Suffered during the Stalinist period (Holodomor-mass famine) in the 1930s and during WW2</a:t>
            </a:r>
          </a:p>
          <a:p>
            <a:pPr lvl="1"/>
            <a:r>
              <a:rPr lang="en-US" dirty="0"/>
              <a:t>Some collaboration between Ukrainians and Nazi occupation during WW 2 (Ukrainian Insurgent Army-UPA- founded by Stepan Bandera). </a:t>
            </a:r>
          </a:p>
          <a:p>
            <a:pPr lvl="1"/>
            <a:r>
              <a:rPr lang="en-US" dirty="0"/>
              <a:t>Stepan Bandera, notorious far right-wing Anti Semitic Ukrainian politician, at first collaborated with Nazis after the invasion of the Soviet Union in 1941, but then was arrested by them after declaring Ukrainian independence. </a:t>
            </a:r>
          </a:p>
          <a:p>
            <a:pPr lvl="2"/>
            <a:r>
              <a:rPr lang="en-US" dirty="0"/>
              <a:t>The UPA remained active and fought against Polish and Soviet Partisans in collaboration with the Nazi occupation, </a:t>
            </a:r>
          </a:p>
          <a:p>
            <a:pPr lvl="2"/>
            <a:r>
              <a:rPr lang="en-US" dirty="0"/>
              <a:t>continued its insurgency against the Communist authorities in Poland until 1947 and against Soviet authorities in Ukraine until 1949.</a:t>
            </a:r>
          </a:p>
          <a:p>
            <a:pPr lvl="2"/>
            <a:r>
              <a:rPr lang="en-US" dirty="0"/>
              <a:t>After the war Bandera conducted Anti-Soviet activities until his assassination by the KGB in 1959</a:t>
            </a:r>
          </a:p>
          <a:p>
            <a:pPr lvl="2"/>
            <a:r>
              <a:rPr lang="en-US" dirty="0"/>
              <a:t>Was awarded  in 2010 Hero of Ukraine by outgoing  President </a:t>
            </a:r>
            <a:r>
              <a:rPr lang="en-US" dirty="0" err="1"/>
              <a:t>Yuschenko</a:t>
            </a:r>
            <a:r>
              <a:rPr lang="en-US" dirty="0"/>
              <a:t> – objected to by the European Parliament, Russia, Poland and many Jewish organizations</a:t>
            </a:r>
          </a:p>
        </p:txBody>
      </p:sp>
    </p:spTree>
    <p:extLst>
      <p:ext uri="{BB962C8B-B14F-4D97-AF65-F5344CB8AC3E}">
        <p14:creationId xmlns:p14="http://schemas.microsoft.com/office/powerpoint/2010/main" val="422675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775-FA7D-4186-A154-773E52E5263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6F3AD77-4E5B-4679-AE3C-6B29CED84D43}"/>
              </a:ext>
            </a:extLst>
          </p:cNvPr>
          <p:cNvSpPr>
            <a:spLocks noGrp="1"/>
          </p:cNvSpPr>
          <p:nvPr>
            <p:ph idx="1"/>
          </p:nvPr>
        </p:nvSpPr>
        <p:spPr/>
        <p:txBody>
          <a:bodyPr>
            <a:normAutofit fontScale="77500" lnSpcReduction="20000"/>
          </a:bodyPr>
          <a:lstStyle/>
          <a:p>
            <a:r>
              <a:rPr lang="en-US" dirty="0"/>
              <a:t>WW 2 had terrible consequences for the Soviet Union and especially Ukraine</a:t>
            </a:r>
          </a:p>
          <a:p>
            <a:r>
              <a:rPr lang="en-US" dirty="0"/>
              <a:t>Some of the largest battles of the war were fought on Ukrainian territory (Kyiv, Odessa, </a:t>
            </a:r>
            <a:r>
              <a:rPr lang="en-US" dirty="0" err="1"/>
              <a:t>Kharkiv</a:t>
            </a:r>
            <a:r>
              <a:rPr lang="en-US" dirty="0"/>
              <a:t>)</a:t>
            </a:r>
          </a:p>
          <a:p>
            <a:r>
              <a:rPr lang="en-US" dirty="0"/>
              <a:t>Ukraine was entirely occupied by the Nazis</a:t>
            </a:r>
          </a:p>
          <a:p>
            <a:r>
              <a:rPr lang="en-US" dirty="0"/>
              <a:t>Although some Ukrainians joined the UPA, thousands more joined the Soviets during the German occupation</a:t>
            </a:r>
          </a:p>
          <a:p>
            <a:r>
              <a:rPr lang="en-US" dirty="0"/>
              <a:t>Ukrainians made up a large portion of the Soviet military</a:t>
            </a:r>
          </a:p>
          <a:p>
            <a:pPr lvl="1"/>
            <a:r>
              <a:rPr lang="en-US" dirty="0"/>
              <a:t>Between 1941-45 about 4,500,000 Ukrainians served with the Soviets, and 1,400,000 were killed in action</a:t>
            </a:r>
          </a:p>
          <a:p>
            <a:r>
              <a:rPr lang="en-US" dirty="0"/>
              <a:t>Overall, the </a:t>
            </a:r>
            <a:r>
              <a:rPr lang="en-US" dirty="0">
                <a:effectLst/>
                <a:ea typeface="Times New Roman" panose="02020603050405020304" pitchFamily="18" charset="0"/>
              </a:rPr>
              <a:t>Soviet lost around 27 million people during the war, including 8.7 million KIA and 19 million civilians (US lost 405,000 KIA in comparison)</a:t>
            </a:r>
            <a:endParaRPr lang="en-US" dirty="0"/>
          </a:p>
          <a:p>
            <a:endParaRPr lang="en-US" dirty="0"/>
          </a:p>
        </p:txBody>
      </p:sp>
    </p:spTree>
    <p:extLst>
      <p:ext uri="{BB962C8B-B14F-4D97-AF65-F5344CB8AC3E}">
        <p14:creationId xmlns:p14="http://schemas.microsoft.com/office/powerpoint/2010/main" val="41431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3723-DD05-436D-9BDC-B7D49C9B2D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0459FF-34A7-4635-9C95-DDAEA71C0DCC}"/>
              </a:ext>
            </a:extLst>
          </p:cNvPr>
          <p:cNvSpPr>
            <a:spLocks noGrp="1"/>
          </p:cNvSpPr>
          <p:nvPr>
            <p:ph idx="1"/>
          </p:nvPr>
        </p:nvSpPr>
        <p:spPr/>
        <p:txBody>
          <a:bodyPr>
            <a:normAutofit fontScale="85000" lnSpcReduction="10000"/>
          </a:bodyPr>
          <a:lstStyle/>
          <a:p>
            <a:r>
              <a:rPr lang="en-US" dirty="0"/>
              <a:t>During the Soviet period, Ukraine was always considered the most important Union Republic only second to Russia, particularly in the post WW2 period.</a:t>
            </a:r>
          </a:p>
          <a:p>
            <a:r>
              <a:rPr lang="en-US" b="1" dirty="0"/>
              <a:t>Soviet Union collapsed in 1991</a:t>
            </a:r>
          </a:p>
          <a:p>
            <a:r>
              <a:rPr lang="en-US" dirty="0"/>
              <a:t>15 independent states emerged (including  Ukraine)– region considered the “Near Abroad” (</a:t>
            </a:r>
            <a:r>
              <a:rPr lang="az-Cyrl-AZ" dirty="0"/>
              <a:t>ближнее зарубежье</a:t>
            </a:r>
            <a:r>
              <a:rPr lang="en-US" dirty="0"/>
              <a:t>-a Russian term to describe the countries of the Former Soviet Union, </a:t>
            </a:r>
            <a:r>
              <a:rPr lang="en-US" dirty="0" err="1"/>
              <a:t>i.e</a:t>
            </a:r>
            <a:r>
              <a:rPr lang="en-US" dirty="0"/>
              <a:t> FSU)</a:t>
            </a:r>
          </a:p>
          <a:p>
            <a:r>
              <a:rPr lang="en-US" dirty="0"/>
              <a:t>About 15 million ethnic Russians were left behind in the “Near Abroad”</a:t>
            </a:r>
          </a:p>
          <a:p>
            <a:r>
              <a:rPr lang="en-US" dirty="0"/>
              <a:t>included Ukraine (about 8 million)</a:t>
            </a:r>
          </a:p>
        </p:txBody>
      </p:sp>
    </p:spTree>
    <p:extLst>
      <p:ext uri="{BB962C8B-B14F-4D97-AF65-F5344CB8AC3E}">
        <p14:creationId xmlns:p14="http://schemas.microsoft.com/office/powerpoint/2010/main" val="584495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TotalTime>
  <Words>2088</Words>
  <Application>Microsoft Office PowerPoint</Application>
  <PresentationFormat>On-screen Show (4:3)</PresentationFormat>
  <Paragraphs>117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Symbol</vt:lpstr>
      <vt:lpstr>Times New Roman</vt:lpstr>
      <vt:lpstr>Office Theme</vt:lpstr>
      <vt:lpstr>Explaining the War in Ukraine: A Quick Primer</vt:lpstr>
      <vt:lpstr>PowerPoint Presentation</vt:lpstr>
      <vt:lpstr>Background</vt:lpstr>
      <vt:lpstr>PowerPoint Presentation</vt:lpstr>
      <vt:lpstr>Polish Lithuanian State in the 17th century</vt:lpstr>
      <vt:lpstr>PowerPoint Presentation</vt:lpstr>
      <vt:lpstr>Soviet and Post Soviet Politics</vt:lpstr>
      <vt:lpstr>PowerPoint Presentation</vt:lpstr>
      <vt:lpstr>PowerPoint Presentation</vt:lpstr>
      <vt:lpstr>PowerPoint Presentation</vt:lpstr>
      <vt:lpstr>Russia and the FSU region </vt:lpstr>
      <vt:lpstr>PowerPoint Presentation</vt:lpstr>
      <vt:lpstr>Unrecognized states supported by Russia</vt:lpstr>
      <vt:lpstr>PowerPoint Presentation</vt:lpstr>
      <vt:lpstr>Ukraine since independence</vt:lpstr>
      <vt:lpstr>Denuclearization: Budapest Memorandum</vt:lpstr>
      <vt:lpstr>Post soviet Ukrainian electoral politics</vt:lpstr>
      <vt:lpstr>2014: EuroMaidan/Revolution of Dignity</vt:lpstr>
      <vt:lpstr>PowerPoint Presentation</vt:lpstr>
      <vt:lpstr>PowerPoint Presentation</vt:lpstr>
      <vt:lpstr>PowerPoint Presentation</vt:lpstr>
      <vt:lpstr>2019 election</vt:lpstr>
      <vt:lpstr>PowerPoint Presentation</vt:lpstr>
      <vt:lpstr>PowerPoint Presentation</vt:lpstr>
      <vt:lpstr>Why did this invasion happen? Putin’s motivations</vt:lpstr>
      <vt:lpstr>Why does Putin portray a goal of the war as “denazification” when President Zelensky is Jewish?</vt:lpstr>
      <vt:lpstr> What will be the effects of the war on politics in Russia and how may that contribute to an “endgame”?</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explains Russia’s Actions in Crimea? Considering Several Alternative Explanations</dc:title>
  <dc:creator>Ishiyama, John</dc:creator>
  <cp:lastModifiedBy>Bennett Grubbs</cp:lastModifiedBy>
  <cp:revision>67</cp:revision>
  <cp:lastPrinted>2014-11-12T19:09:42Z</cp:lastPrinted>
  <dcterms:created xsi:type="dcterms:W3CDTF">2014-03-06T16:17:17Z</dcterms:created>
  <dcterms:modified xsi:type="dcterms:W3CDTF">2022-03-14T13:49:48Z</dcterms:modified>
</cp:coreProperties>
</file>