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1" r:id="rId3"/>
    <p:sldId id="272" r:id="rId4"/>
    <p:sldId id="273" r:id="rId5"/>
    <p:sldId id="274" r:id="rId6"/>
    <p:sldId id="275" r:id="rId7"/>
    <p:sldId id="264" r:id="rId8"/>
    <p:sldId id="276" r:id="rId9"/>
    <p:sldId id="265" r:id="rId10"/>
    <p:sldId id="277" r:id="rId11"/>
    <p:sldId id="278" r:id="rId12"/>
    <p:sldId id="266" r:id="rId13"/>
    <p:sldId id="262" r:id="rId14"/>
    <p:sldId id="269" r:id="rId15"/>
    <p:sldId id="263" r:id="rId16"/>
    <p:sldId id="267" r:id="rId17"/>
    <p:sldId id="270" r:id="rId18"/>
  </p:sldIdLst>
  <p:sldSz cx="12192000" cy="6858000"/>
  <p:notesSz cx="6858000" cy="9144000"/>
  <p:defaultTextStyle>
    <a:defPPr>
      <a:defRPr lang="en-UM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3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B67694-72A2-492E-ADA5-051CBAF148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M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C40816A-A064-4E78-A732-26120058A2E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M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515765-4A8E-48F6-8634-1DEA7005B9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FE6C6-7DEE-4CA0-B290-1CC08B816FAB}" type="datetimeFigureOut">
              <a:rPr lang="en-UM" smtClean="0"/>
              <a:t>07/02/2022</a:t>
            </a:fld>
            <a:endParaRPr lang="en-UM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E4E091-BDD9-4E4B-8881-283D7DE6D2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M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F3D02B-F59D-435F-AC22-10F0D688A1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FDC08C-C117-4D05-BD67-8F38F477FD02}" type="slidenum">
              <a:rPr lang="en-UM" smtClean="0"/>
              <a:t>‹#›</a:t>
            </a:fld>
            <a:endParaRPr lang="en-UM"/>
          </a:p>
        </p:txBody>
      </p:sp>
    </p:spTree>
    <p:extLst>
      <p:ext uri="{BB962C8B-B14F-4D97-AF65-F5344CB8AC3E}">
        <p14:creationId xmlns:p14="http://schemas.microsoft.com/office/powerpoint/2010/main" val="31640957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C6740E-4A75-40E6-A610-4F3CDE3658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M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C464E30-7946-4CA5-B05D-FCC965B9D85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M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934FE4-5C58-41CA-BC60-CDFF6C3396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FE6C6-7DEE-4CA0-B290-1CC08B816FAB}" type="datetimeFigureOut">
              <a:rPr lang="en-UM" smtClean="0"/>
              <a:t>07/02/2022</a:t>
            </a:fld>
            <a:endParaRPr lang="en-UM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BD8E13-238D-4BEE-BA1F-807A0939E1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M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872D6D-0909-4E9E-BC21-78A12A11CD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FDC08C-C117-4D05-BD67-8F38F477FD02}" type="slidenum">
              <a:rPr lang="en-UM" smtClean="0"/>
              <a:t>‹#›</a:t>
            </a:fld>
            <a:endParaRPr lang="en-UM"/>
          </a:p>
        </p:txBody>
      </p:sp>
    </p:spTree>
    <p:extLst>
      <p:ext uri="{BB962C8B-B14F-4D97-AF65-F5344CB8AC3E}">
        <p14:creationId xmlns:p14="http://schemas.microsoft.com/office/powerpoint/2010/main" val="18943477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EABE648-272A-4E8A-9361-650F16147DA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M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56A9D54-FE53-42FA-B80B-02AE07E5790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M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412385-147F-408F-947A-275711A007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FE6C6-7DEE-4CA0-B290-1CC08B816FAB}" type="datetimeFigureOut">
              <a:rPr lang="en-UM" smtClean="0"/>
              <a:t>07/02/2022</a:t>
            </a:fld>
            <a:endParaRPr lang="en-UM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D4D621-F8B2-499E-94CB-AE9004DEBB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M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42B8FC-8719-4BA8-BB72-100034F115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FDC08C-C117-4D05-BD67-8F38F477FD02}" type="slidenum">
              <a:rPr lang="en-UM" smtClean="0"/>
              <a:t>‹#›</a:t>
            </a:fld>
            <a:endParaRPr lang="en-UM"/>
          </a:p>
        </p:txBody>
      </p:sp>
    </p:spTree>
    <p:extLst>
      <p:ext uri="{BB962C8B-B14F-4D97-AF65-F5344CB8AC3E}">
        <p14:creationId xmlns:p14="http://schemas.microsoft.com/office/powerpoint/2010/main" val="34468527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D5E7DB-6773-49E0-B195-35F188EBB1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M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74D2BC-4DC8-4CB3-94FF-D36D569C1B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M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B26314-3D11-4E69-B5F9-8BCCFB0029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FE6C6-7DEE-4CA0-B290-1CC08B816FAB}" type="datetimeFigureOut">
              <a:rPr lang="en-UM" smtClean="0"/>
              <a:t>07/02/2022</a:t>
            </a:fld>
            <a:endParaRPr lang="en-UM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3C5B41-4F54-48C4-9966-F55C263E03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M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8AF306-3733-4FAA-ADB0-BB140D8567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FDC08C-C117-4D05-BD67-8F38F477FD02}" type="slidenum">
              <a:rPr lang="en-UM" smtClean="0"/>
              <a:t>‹#›</a:t>
            </a:fld>
            <a:endParaRPr lang="en-UM"/>
          </a:p>
        </p:txBody>
      </p:sp>
    </p:spTree>
    <p:extLst>
      <p:ext uri="{BB962C8B-B14F-4D97-AF65-F5344CB8AC3E}">
        <p14:creationId xmlns:p14="http://schemas.microsoft.com/office/powerpoint/2010/main" val="20116147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70FDF5-62C6-46E8-B1B2-0EC1F815A2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M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7890F5-20CC-4455-B36D-CD012F54A6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912942-1D00-4FE3-9077-83D9ABD172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FE6C6-7DEE-4CA0-B290-1CC08B816FAB}" type="datetimeFigureOut">
              <a:rPr lang="en-UM" smtClean="0"/>
              <a:t>07/02/2022</a:t>
            </a:fld>
            <a:endParaRPr lang="en-UM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B94CDC-6652-4A29-8B52-E1421C22A5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M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37E119-54E4-440C-A660-B9E7C220C3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FDC08C-C117-4D05-BD67-8F38F477FD02}" type="slidenum">
              <a:rPr lang="en-UM" smtClean="0"/>
              <a:t>‹#›</a:t>
            </a:fld>
            <a:endParaRPr lang="en-UM"/>
          </a:p>
        </p:txBody>
      </p:sp>
    </p:spTree>
    <p:extLst>
      <p:ext uri="{BB962C8B-B14F-4D97-AF65-F5344CB8AC3E}">
        <p14:creationId xmlns:p14="http://schemas.microsoft.com/office/powerpoint/2010/main" val="12909315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FA4D07-0D00-4662-89A2-48494ECE9A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M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42F645-8172-4B88-95B7-46295F0281F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M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E692790-810C-42AA-B555-BC2F8375A7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M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F0382B1-C767-4064-A918-05727C8045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FE6C6-7DEE-4CA0-B290-1CC08B816FAB}" type="datetimeFigureOut">
              <a:rPr lang="en-UM" smtClean="0"/>
              <a:t>07/02/2022</a:t>
            </a:fld>
            <a:endParaRPr lang="en-UM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BA1A3CA-F73B-46D7-AA0C-E773BE5A70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M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9D6338B-5D69-4C10-8D3B-33C45003DE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FDC08C-C117-4D05-BD67-8F38F477FD02}" type="slidenum">
              <a:rPr lang="en-UM" smtClean="0"/>
              <a:t>‹#›</a:t>
            </a:fld>
            <a:endParaRPr lang="en-UM"/>
          </a:p>
        </p:txBody>
      </p:sp>
    </p:spTree>
    <p:extLst>
      <p:ext uri="{BB962C8B-B14F-4D97-AF65-F5344CB8AC3E}">
        <p14:creationId xmlns:p14="http://schemas.microsoft.com/office/powerpoint/2010/main" val="1147652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CF16F8-E39C-41DF-A9AD-55949FF3F6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M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016F0D5-56D8-4FC9-B717-0809C9ED3A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FB47C79-B559-4C82-9767-BA14DFCD5CF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M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248BB8-A7FF-4093-9434-1E8235FE91C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DEF5421-C969-4E80-9FCE-BE769353ACD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M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3CA686F-0FF6-43B1-BD3D-494311E201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FE6C6-7DEE-4CA0-B290-1CC08B816FAB}" type="datetimeFigureOut">
              <a:rPr lang="en-UM" smtClean="0"/>
              <a:t>07/02/2022</a:t>
            </a:fld>
            <a:endParaRPr lang="en-UM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43673B4-3C1E-4684-870D-5A0A709C13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M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EBE5254-DC45-4390-9A2D-425FE91609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FDC08C-C117-4D05-BD67-8F38F477FD02}" type="slidenum">
              <a:rPr lang="en-UM" smtClean="0"/>
              <a:t>‹#›</a:t>
            </a:fld>
            <a:endParaRPr lang="en-UM"/>
          </a:p>
        </p:txBody>
      </p:sp>
    </p:spTree>
    <p:extLst>
      <p:ext uri="{BB962C8B-B14F-4D97-AF65-F5344CB8AC3E}">
        <p14:creationId xmlns:p14="http://schemas.microsoft.com/office/powerpoint/2010/main" val="1522426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4D7F94-3CE6-4C6E-923D-F231BCB322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M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334043B-12D4-4948-A38A-9694DE4645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FE6C6-7DEE-4CA0-B290-1CC08B816FAB}" type="datetimeFigureOut">
              <a:rPr lang="en-UM" smtClean="0"/>
              <a:t>07/02/2022</a:t>
            </a:fld>
            <a:endParaRPr lang="en-UM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098E053-3554-4472-9DBB-1192615D63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M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3C6DA8A-7DCC-4679-A770-6E7DC41842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FDC08C-C117-4D05-BD67-8F38F477FD02}" type="slidenum">
              <a:rPr lang="en-UM" smtClean="0"/>
              <a:t>‹#›</a:t>
            </a:fld>
            <a:endParaRPr lang="en-UM"/>
          </a:p>
        </p:txBody>
      </p:sp>
    </p:spTree>
    <p:extLst>
      <p:ext uri="{BB962C8B-B14F-4D97-AF65-F5344CB8AC3E}">
        <p14:creationId xmlns:p14="http://schemas.microsoft.com/office/powerpoint/2010/main" val="33099460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6BDC4CD-50C0-4154-B6F1-79D3A95B4A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FE6C6-7DEE-4CA0-B290-1CC08B816FAB}" type="datetimeFigureOut">
              <a:rPr lang="en-UM" smtClean="0"/>
              <a:t>07/02/2022</a:t>
            </a:fld>
            <a:endParaRPr lang="en-UM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720F522-3FC3-4396-B13F-8AF145013F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M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501885E-C606-43D4-9C7E-2F391B8C73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FDC08C-C117-4D05-BD67-8F38F477FD02}" type="slidenum">
              <a:rPr lang="en-UM" smtClean="0"/>
              <a:t>‹#›</a:t>
            </a:fld>
            <a:endParaRPr lang="en-UM"/>
          </a:p>
        </p:txBody>
      </p:sp>
    </p:spTree>
    <p:extLst>
      <p:ext uri="{BB962C8B-B14F-4D97-AF65-F5344CB8AC3E}">
        <p14:creationId xmlns:p14="http://schemas.microsoft.com/office/powerpoint/2010/main" val="25807331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49F476-3993-4F91-AF03-E4FDD6A884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M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1D6EDC-68F0-4183-A33D-61C47B206A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M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8E261DC-42BD-40ED-8662-5E8B8D22645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3E008CC-5296-4EF6-9A50-2E92B856C4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FE6C6-7DEE-4CA0-B290-1CC08B816FAB}" type="datetimeFigureOut">
              <a:rPr lang="en-UM" smtClean="0"/>
              <a:t>07/02/2022</a:t>
            </a:fld>
            <a:endParaRPr lang="en-UM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939B463-770F-499D-9B60-7718FDEC80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M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EDE9EC9-F5B0-4539-8584-7535FD2D1C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FDC08C-C117-4D05-BD67-8F38F477FD02}" type="slidenum">
              <a:rPr lang="en-UM" smtClean="0"/>
              <a:t>‹#›</a:t>
            </a:fld>
            <a:endParaRPr lang="en-UM"/>
          </a:p>
        </p:txBody>
      </p:sp>
    </p:spTree>
    <p:extLst>
      <p:ext uri="{BB962C8B-B14F-4D97-AF65-F5344CB8AC3E}">
        <p14:creationId xmlns:p14="http://schemas.microsoft.com/office/powerpoint/2010/main" val="36930426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E3405C-96DB-47F0-BE8D-6E7C78085C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M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126DAA2-0902-4FA5-AD9C-BF50E49DF30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M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7260B21-67E9-4EE9-B0BF-8550ECEAD14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57C91EF-54BF-48AF-8A15-1A476C70EB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FE6C6-7DEE-4CA0-B290-1CC08B816FAB}" type="datetimeFigureOut">
              <a:rPr lang="en-UM" smtClean="0"/>
              <a:t>07/02/2022</a:t>
            </a:fld>
            <a:endParaRPr lang="en-UM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8E3AD27-F378-4860-BB81-201E36BEEA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M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C9F9A0-1740-4EDA-A417-DDFE5C49F4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FDC08C-C117-4D05-BD67-8F38F477FD02}" type="slidenum">
              <a:rPr lang="en-UM" smtClean="0"/>
              <a:t>‹#›</a:t>
            </a:fld>
            <a:endParaRPr lang="en-UM"/>
          </a:p>
        </p:txBody>
      </p:sp>
    </p:spTree>
    <p:extLst>
      <p:ext uri="{BB962C8B-B14F-4D97-AF65-F5344CB8AC3E}">
        <p14:creationId xmlns:p14="http://schemas.microsoft.com/office/powerpoint/2010/main" val="19035113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B35D025-E265-4E12-9C3F-5AFE0FAF2E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M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AAE47E-A30C-4A4B-BDF7-EBDD317FAC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M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E99790-0675-436A-91A6-E7C84EEAC4E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1FE6C6-7DEE-4CA0-B290-1CC08B816FAB}" type="datetimeFigureOut">
              <a:rPr lang="en-UM" smtClean="0"/>
              <a:t>07/02/2022</a:t>
            </a:fld>
            <a:endParaRPr lang="en-UM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B40A5B-DE2F-471B-8261-A2C351B4BF4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M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70D3B5-5C15-4027-8546-1CEFFE10A14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FDC08C-C117-4D05-BD67-8F38F477FD02}" type="slidenum">
              <a:rPr lang="en-UM" smtClean="0"/>
              <a:t>‹#›</a:t>
            </a:fld>
            <a:endParaRPr lang="en-UM"/>
          </a:p>
        </p:txBody>
      </p:sp>
    </p:spTree>
    <p:extLst>
      <p:ext uri="{BB962C8B-B14F-4D97-AF65-F5344CB8AC3E}">
        <p14:creationId xmlns:p14="http://schemas.microsoft.com/office/powerpoint/2010/main" val="8823648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M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7D5146-E133-4F2D-8EFC-A6C23148338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87193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en-US" dirty="0"/>
              <a:t>Democracy’s Rebirth: Creating a more Participatory and Deliberative Democracy</a:t>
            </a:r>
            <a:endParaRPr lang="en-UM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C1021263-A0C9-46D0-A0FA-A99DA0A89B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6552" y="2638695"/>
            <a:ext cx="6618816" cy="3348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86769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7697A4-E9E9-4976-86C5-D1B605752F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Corruption is often stealing or Bribery</a:t>
            </a:r>
            <a:endParaRPr lang="en-UM" dirty="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2AE8C443-C955-4B3E-8230-C91555F86A2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415381"/>
            <a:ext cx="12276667" cy="4442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68336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orr2">
            <a:extLst>
              <a:ext uri="{FF2B5EF4-FFF2-40B4-BE49-F238E27FC236}">
                <a16:creationId xmlns:a16="http://schemas.microsoft.com/office/drawing/2014/main" id="{DCD1F2C1-A17B-48F3-AEF3-64E32D7E2E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0302" y="135293"/>
            <a:ext cx="8341567" cy="6587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58988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F8D789-C392-4FED-8C66-3404DD66B1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Transparency and Anti-Corruption Reforms</a:t>
            </a:r>
            <a:endParaRPr lang="en-UM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E997FD-4069-4670-B86C-9F89C2A626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5133975"/>
          </a:xfrm>
        </p:spPr>
        <p:txBody>
          <a:bodyPr>
            <a:normAutofit lnSpcReduction="10000"/>
          </a:bodyPr>
          <a:lstStyle/>
          <a:p>
            <a:pPr marL="266700" marR="139700" indent="-114300">
              <a:lnSpc>
                <a:spcPct val="200000"/>
              </a:lnSpc>
              <a:spcAft>
                <a:spcPts val="800"/>
              </a:spcAft>
            </a:pPr>
            <a:r>
              <a:rPr lang="en-UM" sz="1800" dirty="0">
                <a:solidFill>
                  <a:srgbClr val="221E1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Ensure greater transparency in government so citizens can better hold officials accountable. </a:t>
            </a:r>
            <a:endParaRPr lang="en-US" sz="1800" dirty="0">
              <a:solidFill>
                <a:srgbClr val="221E1F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52400" marR="139700" indent="0">
              <a:lnSpc>
                <a:spcPct val="200000"/>
              </a:lnSpc>
              <a:spcAft>
                <a:spcPts val="800"/>
              </a:spcAft>
              <a:buNone/>
            </a:pPr>
            <a:r>
              <a:rPr lang="en-UM" sz="1800" dirty="0">
                <a:solidFill>
                  <a:srgbClr val="221E1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• Require civic education and civic engagement courses in schools and enact the Civics Secures Democracy Act to make civic engagement a priority in K–12 education. </a:t>
            </a:r>
            <a:endParaRPr lang="en-UM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52400" marR="139700" indent="0">
              <a:lnSpc>
                <a:spcPct val="200000"/>
              </a:lnSpc>
              <a:spcAft>
                <a:spcPts val="800"/>
              </a:spcAft>
              <a:buNone/>
            </a:pPr>
            <a:r>
              <a:rPr lang="en-UM" sz="1800" dirty="0">
                <a:solidFill>
                  <a:srgbClr val="221E1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• Establish nonpartisan redistricting commissions to end partisan gerrymandering after 2021. </a:t>
            </a:r>
            <a:endParaRPr lang="en-UM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52400" marR="139700" indent="0">
              <a:lnSpc>
                <a:spcPct val="200000"/>
              </a:lnSpc>
              <a:spcAft>
                <a:spcPts val="800"/>
              </a:spcAft>
              <a:buNone/>
            </a:pPr>
            <a:r>
              <a:rPr lang="en-UM" sz="1800" dirty="0">
                <a:solidFill>
                  <a:srgbClr val="221E1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• Prohibit outside employment of public officials that conflicts with their public duties. </a:t>
            </a:r>
            <a:endParaRPr lang="en-UM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52400" marR="139700" indent="0">
              <a:lnSpc>
                <a:spcPct val="200000"/>
              </a:lnSpc>
              <a:spcAft>
                <a:spcPts val="800"/>
              </a:spcAft>
              <a:buNone/>
            </a:pPr>
            <a:r>
              <a:rPr lang="en-UM" sz="1800" dirty="0">
                <a:solidFill>
                  <a:srgbClr val="221E1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• Strengthen the role of inspectors general in all units of government. </a:t>
            </a:r>
            <a:endParaRPr lang="en-UM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52400" marR="139700" indent="0">
              <a:lnSpc>
                <a:spcPct val="200000"/>
              </a:lnSpc>
              <a:spcAft>
                <a:spcPts val="800"/>
              </a:spcAft>
              <a:buNone/>
            </a:pPr>
            <a:r>
              <a:rPr lang="en-UM" sz="1800" dirty="0">
                <a:solidFill>
                  <a:srgbClr val="221E1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• Destroy machine politics by eliminating patronage, </a:t>
            </a:r>
            <a:r>
              <a:rPr lang="en-UM" sz="1800" dirty="0" err="1">
                <a:solidFill>
                  <a:srgbClr val="221E1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favoritism</a:t>
            </a:r>
            <a:r>
              <a:rPr lang="en-UM" sz="1800" dirty="0">
                <a:solidFill>
                  <a:srgbClr val="221E1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and crooked contacts. </a:t>
            </a:r>
            <a:endParaRPr lang="en-UM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M" dirty="0"/>
          </a:p>
        </p:txBody>
      </p:sp>
    </p:spTree>
    <p:extLst>
      <p:ext uri="{BB962C8B-B14F-4D97-AF65-F5344CB8AC3E}">
        <p14:creationId xmlns:p14="http://schemas.microsoft.com/office/powerpoint/2010/main" val="5601137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3CC781-DE7E-4528-9F02-D92B87ADA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10266" y="365125"/>
            <a:ext cx="9643533" cy="1325563"/>
          </a:xfrm>
        </p:spPr>
        <p:txBody>
          <a:bodyPr/>
          <a:lstStyle/>
          <a:p>
            <a:r>
              <a:rPr lang="en-US" dirty="0"/>
              <a:t>Constitutional Convention of 1787</a:t>
            </a:r>
            <a:endParaRPr lang="en-UM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CD8809FF-6806-4905-8455-B27940FE07C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0267" y="2158778"/>
            <a:ext cx="8619066" cy="46992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48618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F0DDDE-7BFD-4A8F-963A-3CC5CC7C6C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Making Congress More Deliberative</a:t>
            </a:r>
            <a:endParaRPr lang="en-UM" dirty="0"/>
          </a:p>
        </p:txBody>
      </p:sp>
      <p:pic>
        <p:nvPicPr>
          <p:cNvPr id="3074" name="Picture 2" descr="Free The United States Capitol Building in Washington Stock Photo">
            <a:extLst>
              <a:ext uri="{FF2B5EF4-FFF2-40B4-BE49-F238E27FC236}">
                <a16:creationId xmlns:a16="http://schemas.microsoft.com/office/drawing/2014/main" id="{6EFE6B0D-1076-407A-8156-AD38791F7259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868" y="1825624"/>
            <a:ext cx="11142132" cy="5032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058491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6ED151-9EFE-4CF2-AA75-6C505D4715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58532" y="365125"/>
            <a:ext cx="8695267" cy="1325563"/>
          </a:xfrm>
        </p:spPr>
        <p:txBody>
          <a:bodyPr/>
          <a:lstStyle/>
          <a:p>
            <a:r>
              <a:rPr lang="en-US" dirty="0"/>
              <a:t>New England Town Hall Meeting</a:t>
            </a:r>
            <a:endParaRPr lang="en-UM" dirty="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B9DADFF6-94AE-4A2A-8E59-314C2B48B5D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3801" y="1690688"/>
            <a:ext cx="7679266" cy="5167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146064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15AA0F-1C9E-4F41-9B68-DD0ABED0AC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Deliberative Democracy Reforms</a:t>
            </a:r>
            <a:endParaRPr lang="en-UM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EEB108-1559-41C8-8C95-72C6789B64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5032375"/>
          </a:xfrm>
        </p:spPr>
        <p:txBody>
          <a:bodyPr>
            <a:normAutofit fontScale="92500" lnSpcReduction="10000"/>
          </a:bodyPr>
          <a:lstStyle/>
          <a:p>
            <a:pPr marL="266700" marR="139700" indent="-114300">
              <a:lnSpc>
                <a:spcPct val="200000"/>
              </a:lnSpc>
              <a:spcAft>
                <a:spcPts val="800"/>
              </a:spcAft>
            </a:pPr>
            <a:r>
              <a:rPr lang="en-UM" sz="1800" dirty="0">
                <a:solidFill>
                  <a:srgbClr val="221E1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Create more participatory </a:t>
            </a:r>
            <a:r>
              <a:rPr lang="en-UM" sz="1800" dirty="0" err="1">
                <a:solidFill>
                  <a:srgbClr val="221E1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neighborhood</a:t>
            </a:r>
            <a:r>
              <a:rPr lang="en-UM" sz="1800" dirty="0">
                <a:solidFill>
                  <a:srgbClr val="221E1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government in our cities and towns. </a:t>
            </a:r>
            <a:endParaRPr lang="en-UM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52400" marR="139700" indent="0">
              <a:lnSpc>
                <a:spcPct val="200000"/>
              </a:lnSpc>
              <a:spcAft>
                <a:spcPts val="800"/>
              </a:spcAft>
              <a:buNone/>
            </a:pPr>
            <a:r>
              <a:rPr lang="en-UM" sz="1800" dirty="0">
                <a:solidFill>
                  <a:srgbClr val="221E1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• Create deliberative democratic institutions at the state and national levels. </a:t>
            </a:r>
            <a:endParaRPr lang="en-UM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52400" marR="139700" indent="0">
              <a:lnSpc>
                <a:spcPct val="200000"/>
              </a:lnSpc>
              <a:spcAft>
                <a:spcPts val="800"/>
              </a:spcAft>
              <a:buNone/>
            </a:pPr>
            <a:r>
              <a:rPr lang="en-UM" sz="1800" dirty="0">
                <a:solidFill>
                  <a:srgbClr val="221E1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• Work to eliminate the culture of corruption and institutional corrup­tion. </a:t>
            </a:r>
            <a:endParaRPr lang="en-UM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52400" marR="139700" indent="0">
              <a:lnSpc>
                <a:spcPct val="200000"/>
              </a:lnSpc>
              <a:spcAft>
                <a:spcPts val="800"/>
              </a:spcAft>
              <a:buNone/>
            </a:pPr>
            <a:r>
              <a:rPr lang="en-UM" sz="1800" dirty="0">
                <a:solidFill>
                  <a:srgbClr val="221E1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• Reform the Electoral College so that the results reflect the national popular vote for president and vice president. </a:t>
            </a:r>
            <a:endParaRPr lang="en-UM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52400" marR="139700" indent="0">
              <a:lnSpc>
                <a:spcPct val="200000"/>
              </a:lnSpc>
              <a:spcAft>
                <a:spcPts val="800"/>
              </a:spcAft>
              <a:buNone/>
            </a:pPr>
            <a:r>
              <a:rPr lang="en-UM" sz="1800" dirty="0">
                <a:solidFill>
                  <a:srgbClr val="221E1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• Enact term limits for all elected offices. </a:t>
            </a:r>
            <a:endParaRPr lang="en-UM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800" dirty="0">
                <a:solidFill>
                  <a:srgbClr val="221E1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Minion Pro"/>
              </a:rPr>
              <a:t>   </a:t>
            </a:r>
            <a:r>
              <a:rPr lang="en-UM" sz="1800" dirty="0">
                <a:solidFill>
                  <a:srgbClr val="221E1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Minion Pro"/>
              </a:rPr>
              <a:t>• Create longer early voting periods, easier vote-by-mail systems, and, when safeguards are in place, institute </a:t>
            </a:r>
            <a:r>
              <a:rPr lang="en-US" sz="1800" dirty="0">
                <a:solidFill>
                  <a:srgbClr val="221E1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Minion Pro"/>
              </a:rPr>
              <a:t> </a:t>
            </a:r>
            <a:r>
              <a:rPr lang="en-UM" sz="1800" dirty="0">
                <a:solidFill>
                  <a:srgbClr val="221E1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Minion Pro"/>
              </a:rPr>
              <a:t>electronic voting. </a:t>
            </a:r>
            <a:endParaRPr lang="en-UM" sz="1800" dirty="0">
              <a:solidFill>
                <a:srgbClr val="000000"/>
              </a:solidFill>
              <a:effectLst/>
              <a:latin typeface="Minion Pro"/>
              <a:ea typeface="Calibri" panose="020F0502020204030204" pitchFamily="34" charset="0"/>
              <a:cs typeface="Minion Pro"/>
            </a:endParaRPr>
          </a:p>
          <a:p>
            <a:pPr marL="151130" marR="139700" indent="0">
              <a:lnSpc>
                <a:spcPct val="200000"/>
              </a:lnSpc>
              <a:spcAft>
                <a:spcPts val="800"/>
              </a:spcAft>
              <a:buNone/>
            </a:pPr>
            <a:r>
              <a:rPr lang="en-UM" sz="1800" dirty="0">
                <a:solidFill>
                  <a:srgbClr val="221E1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• Institute merit selection and term limits for judges. </a:t>
            </a:r>
            <a:endParaRPr lang="en-UM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M" dirty="0"/>
          </a:p>
        </p:txBody>
      </p:sp>
    </p:spTree>
    <p:extLst>
      <p:ext uri="{BB962C8B-B14F-4D97-AF65-F5344CB8AC3E}">
        <p14:creationId xmlns:p14="http://schemas.microsoft.com/office/powerpoint/2010/main" val="175472323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07E8CC-16DD-449E-A06F-463FA0CBC1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Questions:</a:t>
            </a:r>
            <a:endParaRPr lang="en-UM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7C38011-C28E-43E1-9BC1-BA407BA6E4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392892"/>
            <a:ext cx="11057467" cy="4351338"/>
          </a:xfrm>
        </p:spPr>
        <p:txBody>
          <a:bodyPr/>
          <a:lstStyle/>
          <a:p>
            <a:r>
              <a:rPr lang="en-US" sz="3600" b="1" dirty="0">
                <a:solidFill>
                  <a:srgbClr val="221E1F"/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Which reform is most important to you? </a:t>
            </a:r>
          </a:p>
          <a:p>
            <a:pPr marL="0" indent="0">
              <a:buNone/>
            </a:pPr>
            <a:endParaRPr lang="en-US" sz="3600" b="1" dirty="0">
              <a:solidFill>
                <a:srgbClr val="221E1F"/>
              </a:solidFill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3600" b="1" dirty="0">
                <a:solidFill>
                  <a:srgbClr val="221E1F"/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Which ones do you think are impossible?</a:t>
            </a:r>
            <a:endParaRPr lang="en-UM" sz="3600" dirty="0">
              <a:effectLst/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M" dirty="0"/>
          </a:p>
        </p:txBody>
      </p:sp>
    </p:spTree>
    <p:extLst>
      <p:ext uri="{BB962C8B-B14F-4D97-AF65-F5344CB8AC3E}">
        <p14:creationId xmlns:p14="http://schemas.microsoft.com/office/powerpoint/2010/main" val="38799310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066ABD-376A-4AB7-9EAC-3C06B300084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B0256A8-7D3F-44CC-BBDE-5FE7FCB11CE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97C6FE5-FB62-4B60-B321-8FF1358AD6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928" y="0"/>
            <a:ext cx="11821884" cy="6615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22921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27ED08-F564-4755-A9C8-55D0C1CBA0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Autocracy’s March in the War in Ukraine</a:t>
            </a:r>
            <a:endParaRPr lang="en-UM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2A11507-D7CD-483D-B4B2-D9020934866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893357"/>
            <a:ext cx="12192000" cy="5404910"/>
          </a:xfrm>
        </p:spPr>
      </p:pic>
    </p:spTree>
    <p:extLst>
      <p:ext uri="{BB962C8B-B14F-4D97-AF65-F5344CB8AC3E}">
        <p14:creationId xmlns:p14="http://schemas.microsoft.com/office/powerpoint/2010/main" val="32950352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04D47F-6FF0-4959-AA78-01DB862E41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9" y="382058"/>
            <a:ext cx="11151637" cy="1325563"/>
          </a:xfrm>
        </p:spPr>
        <p:txBody>
          <a:bodyPr/>
          <a:lstStyle/>
          <a:p>
            <a:r>
              <a:rPr lang="en-US" dirty="0"/>
              <a:t>Our goal is building a multi-racial, </a:t>
            </a:r>
            <a:br>
              <a:rPr lang="en-US" dirty="0"/>
            </a:br>
            <a:r>
              <a:rPr lang="en-US" dirty="0"/>
              <a:t>	multicultural democracy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33A94BEF-4FC0-4E58-9112-429F73C6DA9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2980" y="1847461"/>
            <a:ext cx="10002416" cy="4851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589091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748792-24AF-47C5-B9BE-47AA311403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9733" y="365125"/>
            <a:ext cx="10515600" cy="1325563"/>
          </a:xfrm>
        </p:spPr>
        <p:txBody>
          <a:bodyPr/>
          <a:lstStyle/>
          <a:p>
            <a:r>
              <a:rPr lang="en-US" dirty="0"/>
              <a:t>Today we face Eight Key Challenges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08E927-845B-44A2-97F8-0088FC6906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5402" y="1825624"/>
            <a:ext cx="11014744" cy="5032375"/>
          </a:xfrm>
        </p:spPr>
        <p:txBody>
          <a:bodyPr>
            <a:normAutofit/>
          </a:bodyPr>
          <a:lstStyle/>
          <a:p>
            <a:pPr marL="342900" marR="0" lvl="0" indent="-34290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arenR"/>
            </a:pP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Racial and income inequality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arenR"/>
            </a:pP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Systemic racism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arenR"/>
            </a:pP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Money in politics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arenR"/>
            </a:pP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Low level of citizen and voter participation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arenR"/>
            </a:pP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Polarization and the politics of resentment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arenR"/>
            </a:pP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Political corruption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arenR"/>
            </a:pP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Structural problems like the Electoral College and the Senate Filibuster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200000"/>
              </a:lnSpc>
              <a:spcBef>
                <a:spcPts val="0"/>
              </a:spcBef>
              <a:spcAft>
                <a:spcPts val="800"/>
              </a:spcAft>
              <a:buFont typeface="+mj-lt"/>
              <a:buAutoNum type="arabicParenR"/>
            </a:pP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Current Crises such as the pandemic, overcoming economic recession, inflation, and crime</a:t>
            </a:r>
          </a:p>
          <a:p>
            <a:pPr marL="342900" marR="0" lvl="0" indent="-342900">
              <a:lnSpc>
                <a:spcPct val="200000"/>
              </a:lnSpc>
              <a:spcBef>
                <a:spcPts val="0"/>
              </a:spcBef>
              <a:spcAft>
                <a:spcPts val="800"/>
              </a:spcAft>
              <a:buFont typeface="+mj-lt"/>
              <a:buAutoNum type="arabicParenR"/>
            </a:pP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50493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B99F30-3D41-4FFA-AD7F-3998E15EC0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65806" y="643463"/>
            <a:ext cx="3706762" cy="1608124"/>
          </a:xfrm>
        </p:spPr>
        <p:txBody>
          <a:bodyPr>
            <a:normAutofit fontScale="90000"/>
          </a:bodyPr>
          <a:lstStyle/>
          <a:p>
            <a:pPr>
              <a:lnSpc>
                <a:spcPct val="90000"/>
              </a:lnSpc>
            </a:pPr>
            <a:r>
              <a:rPr lang="en-US" dirty="0"/>
              <a:t>We are Divided by Income, race, and Ideology</a:t>
            </a:r>
            <a:endParaRPr lang="en-US"/>
          </a:p>
        </p:txBody>
      </p:sp>
      <p:pic>
        <p:nvPicPr>
          <p:cNvPr id="11266" name="Picture 2">
            <a:extLst>
              <a:ext uri="{FF2B5EF4-FFF2-40B4-BE49-F238E27FC236}">
                <a16:creationId xmlns:a16="http://schemas.microsoft.com/office/drawing/2014/main" id="{5D1E3CD4-57CD-4AD8-8ABF-2967F5C51E3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18" r="8767" b="-2"/>
          <a:stretch/>
        </p:blipFill>
        <p:spPr bwMode="auto">
          <a:xfrm>
            <a:off x="20" y="975"/>
            <a:ext cx="755292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>
            <a:extLst>
              <a:ext uri="{FF2B5EF4-FFF2-40B4-BE49-F238E27FC236}">
                <a16:creationId xmlns:a16="http://schemas.microsoft.com/office/drawing/2014/main" id="{98971A7A-4C6E-4DC3-8F45-D5A219B11E8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2944" y="2752531"/>
            <a:ext cx="4639056" cy="41054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85890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E85541-EBEB-4DE6-A669-FB345407BE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Reforms to deal with income inequality</a:t>
            </a:r>
            <a:endParaRPr lang="en-UM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BD9AA1-D0E9-44A9-A305-E1687ECF28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3533" y="1842557"/>
            <a:ext cx="10515600" cy="4871509"/>
          </a:xfrm>
        </p:spPr>
        <p:txBody>
          <a:bodyPr>
            <a:normAutofit fontScale="92500" lnSpcReduction="10000"/>
          </a:bodyPr>
          <a:lstStyle/>
          <a:p>
            <a:pPr marL="266700" marR="152400" indent="-114300">
              <a:lnSpc>
                <a:spcPct val="200000"/>
              </a:lnSpc>
              <a:spcBef>
                <a:spcPts val="800"/>
              </a:spcBef>
              <a:spcAft>
                <a:spcPts val="800"/>
              </a:spcAft>
            </a:pPr>
            <a:r>
              <a:rPr lang="en-UM" sz="2400" dirty="0">
                <a:solidFill>
                  <a:srgbClr val="221E1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Create a fairer tax system so that the wealthy and corporations pay significantly higher taxes. </a:t>
            </a:r>
            <a:endParaRPr lang="en-US" sz="2400" dirty="0">
              <a:solidFill>
                <a:srgbClr val="221E1F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66700" marR="152400" indent="-114300">
              <a:lnSpc>
                <a:spcPct val="200000"/>
              </a:lnSpc>
              <a:spcBef>
                <a:spcPts val="800"/>
              </a:spcBef>
              <a:spcAft>
                <a:spcPts val="800"/>
              </a:spcAft>
            </a:pPr>
            <a:r>
              <a:rPr lang="en-UM" sz="2400" dirty="0">
                <a:solidFill>
                  <a:srgbClr val="221E1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Better regulate transnational corporations.</a:t>
            </a:r>
            <a:endParaRPr lang="en-US" sz="2400" dirty="0">
              <a:solidFill>
                <a:srgbClr val="221E1F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66700" marR="152400" indent="-114300">
              <a:lnSpc>
                <a:spcPct val="2000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 sz="2400" dirty="0">
                <a:solidFill>
                  <a:srgbClr val="221E1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en-UM" sz="2400" dirty="0">
                <a:solidFill>
                  <a:srgbClr val="221E1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Institute a shorter work week, better education, and job training pro­grams for </a:t>
            </a:r>
            <a:r>
              <a:rPr lang="en-US" sz="2400" dirty="0">
                <a:solidFill>
                  <a:srgbClr val="221E1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	</a:t>
            </a:r>
            <a:r>
              <a:rPr lang="en-US" sz="2400" dirty="0">
                <a:solidFill>
                  <a:srgbClr val="221E1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     </a:t>
            </a:r>
            <a:r>
              <a:rPr lang="en-UM" sz="2400" dirty="0">
                <a:solidFill>
                  <a:srgbClr val="221E1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citizens</a:t>
            </a:r>
            <a:r>
              <a:rPr lang="en-US" sz="2400" dirty="0">
                <a:solidFill>
                  <a:srgbClr val="221E1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</a:p>
          <a:p>
            <a:pPr marL="0" indent="0">
              <a:buNone/>
            </a:pPr>
            <a:r>
              <a:rPr lang="en-US" sz="2400" dirty="0">
                <a:solidFill>
                  <a:srgbClr val="221E1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●  E</a:t>
            </a:r>
            <a:r>
              <a:rPr lang="en-UM" sz="2400" dirty="0">
                <a:solidFill>
                  <a:srgbClr val="221E1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nact fairer immigration rules and citizenship for the twelve million immigrants </a:t>
            </a:r>
            <a:r>
              <a:rPr lang="en-US" sz="2400" dirty="0">
                <a:solidFill>
                  <a:srgbClr val="221E1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                                 	</a:t>
            </a:r>
          </a:p>
          <a:p>
            <a:pPr marL="0" indent="0">
              <a:buNone/>
            </a:pPr>
            <a:r>
              <a:rPr lang="en-US" sz="2400" dirty="0">
                <a:solidFill>
                  <a:srgbClr val="221E1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    </a:t>
            </a:r>
            <a:r>
              <a:rPr lang="en-UM" sz="2400" dirty="0">
                <a:solidFill>
                  <a:srgbClr val="221E1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already in the United States without legal status</a:t>
            </a:r>
            <a:r>
              <a:rPr lang="en-US" sz="2400" dirty="0">
                <a:solidFill>
                  <a:srgbClr val="221E1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 </a:t>
            </a:r>
            <a:endParaRPr lang="en-UM" sz="2400" dirty="0"/>
          </a:p>
        </p:txBody>
      </p:sp>
    </p:spTree>
    <p:extLst>
      <p:ext uri="{BB962C8B-B14F-4D97-AF65-F5344CB8AC3E}">
        <p14:creationId xmlns:p14="http://schemas.microsoft.com/office/powerpoint/2010/main" val="12826770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28EE63-BC0D-2128-8584-99A117E82A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 descr="Chart: 2020 Election Spending Highest Ever Recorded | Statista">
            <a:extLst>
              <a:ext uri="{FF2B5EF4-FFF2-40B4-BE49-F238E27FC236}">
                <a16:creationId xmlns:a16="http://schemas.microsoft.com/office/drawing/2014/main" id="{586DC816-6F58-4EB5-1AEF-6B8CA428F3E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353576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B6C88C-05EE-4D8B-A93F-AB9D7BBD27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Campaign Reforms</a:t>
            </a:r>
            <a:endParaRPr lang="en-UM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BAAA23-EA4E-4CBC-90C4-BADB544D8B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266700" marR="139700" indent="-114300">
              <a:lnSpc>
                <a:spcPct val="200000"/>
              </a:lnSpc>
              <a:spcAft>
                <a:spcPts val="800"/>
              </a:spcAft>
            </a:pPr>
            <a:r>
              <a:rPr lang="en-US" sz="1600" dirty="0">
                <a:solidFill>
                  <a:srgbClr val="221E1F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R</a:t>
            </a:r>
            <a:r>
              <a:rPr lang="en-UM" sz="1600" dirty="0" err="1">
                <a:solidFill>
                  <a:srgbClr val="221E1F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einstitute</a:t>
            </a:r>
            <a:r>
              <a:rPr lang="en-UM" sz="1600" dirty="0">
                <a:solidFill>
                  <a:srgbClr val="221E1F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the Voting Rights Act of 1965 or pass the broader HR 1 For the People Act to prevent voter suppression laws and make voting easier. </a:t>
            </a:r>
            <a:endParaRPr lang="en-UM" sz="16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52400" marR="139700" indent="0">
              <a:lnSpc>
                <a:spcPct val="200000"/>
              </a:lnSpc>
              <a:spcAft>
                <a:spcPts val="800"/>
              </a:spcAft>
              <a:buNone/>
            </a:pPr>
            <a:r>
              <a:rPr lang="en-UM" sz="1600" dirty="0">
                <a:solidFill>
                  <a:srgbClr val="221E1F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• Publicly finance political campaigns and restrict private campaign contributions. </a:t>
            </a:r>
            <a:endParaRPr lang="en-UM" sz="16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52400" marR="139700" indent="0">
              <a:lnSpc>
                <a:spcPct val="200000"/>
              </a:lnSpc>
              <a:spcAft>
                <a:spcPts val="800"/>
              </a:spcAft>
              <a:buNone/>
            </a:pPr>
            <a:r>
              <a:rPr lang="en-UM" sz="1600" dirty="0">
                <a:solidFill>
                  <a:srgbClr val="221E1F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• </a:t>
            </a:r>
            <a:r>
              <a:rPr lang="en-US" sz="1600" dirty="0">
                <a:solidFill>
                  <a:srgbClr val="221E1F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R</a:t>
            </a:r>
            <a:r>
              <a:rPr lang="en-UM" sz="1600" dirty="0" err="1">
                <a:solidFill>
                  <a:srgbClr val="221E1F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epeal</a:t>
            </a:r>
            <a:r>
              <a:rPr lang="en-UM" sz="1600" dirty="0">
                <a:solidFill>
                  <a:srgbClr val="221E1F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M" sz="1600" i="1" dirty="0">
                <a:solidFill>
                  <a:srgbClr val="221E1F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Citizens United </a:t>
            </a:r>
            <a:r>
              <a:rPr lang="en-UM" sz="1600" dirty="0">
                <a:solidFill>
                  <a:srgbClr val="221E1F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by a constitutional amend­ment to clarify that corporations are not citizens, that campaign contributions can be regulated, and that corruption can be broadly defined and prohibited. </a:t>
            </a:r>
            <a:endParaRPr lang="en-UM" sz="16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52400" marR="139700" indent="0">
              <a:lnSpc>
                <a:spcPct val="200000"/>
              </a:lnSpc>
              <a:spcAft>
                <a:spcPts val="800"/>
              </a:spcAft>
              <a:buNone/>
            </a:pPr>
            <a:r>
              <a:rPr lang="en-UM" sz="1600" dirty="0">
                <a:solidFill>
                  <a:srgbClr val="221E1F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• Implement automatic voter registration. </a:t>
            </a:r>
            <a:endParaRPr lang="en-UM" sz="16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52400" marR="139700" indent="0">
              <a:lnSpc>
                <a:spcPct val="200000"/>
              </a:lnSpc>
              <a:spcAft>
                <a:spcPts val="800"/>
              </a:spcAft>
              <a:buNone/>
            </a:pPr>
            <a:r>
              <a:rPr lang="en-UM" sz="1600" dirty="0">
                <a:solidFill>
                  <a:srgbClr val="221E1F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• Institute ranked-choice voting to end uncompetitive districts and single-party dominance. </a:t>
            </a:r>
            <a:endParaRPr lang="en-UM" sz="16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M" dirty="0"/>
          </a:p>
        </p:txBody>
      </p:sp>
    </p:spTree>
    <p:extLst>
      <p:ext uri="{BB962C8B-B14F-4D97-AF65-F5344CB8AC3E}">
        <p14:creationId xmlns:p14="http://schemas.microsoft.com/office/powerpoint/2010/main" val="18889448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2655</TotalTime>
  <Words>502</Words>
  <Application>Microsoft Office PowerPoint</Application>
  <PresentationFormat>Widescreen</PresentationFormat>
  <Paragraphs>48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4" baseType="lpstr">
      <vt:lpstr>Arial</vt:lpstr>
      <vt:lpstr>Arial Black</vt:lpstr>
      <vt:lpstr>Calibri</vt:lpstr>
      <vt:lpstr>Calibri Light</vt:lpstr>
      <vt:lpstr>Minion Pro</vt:lpstr>
      <vt:lpstr>Times New Roman</vt:lpstr>
      <vt:lpstr>Office Theme</vt:lpstr>
      <vt:lpstr>Democracy’s Rebirth: Creating a more Participatory and Deliberative Democracy</vt:lpstr>
      <vt:lpstr>PowerPoint Presentation</vt:lpstr>
      <vt:lpstr>Autocracy’s March in the War in Ukraine</vt:lpstr>
      <vt:lpstr>Our goal is building a multi-racial,   multicultural democracy</vt:lpstr>
      <vt:lpstr>Today we face Eight Key Challenges</vt:lpstr>
      <vt:lpstr>We are Divided by Income, race, and Ideology</vt:lpstr>
      <vt:lpstr>Reforms to deal with income inequality</vt:lpstr>
      <vt:lpstr>PowerPoint Presentation</vt:lpstr>
      <vt:lpstr>Campaign Reforms</vt:lpstr>
      <vt:lpstr>Corruption is often stealing or Bribery</vt:lpstr>
      <vt:lpstr>PowerPoint Presentation</vt:lpstr>
      <vt:lpstr>Transparency and Anti-Corruption Reforms</vt:lpstr>
      <vt:lpstr>Constitutional Convention of 1787</vt:lpstr>
      <vt:lpstr>Making Congress More Deliberative</vt:lpstr>
      <vt:lpstr>New England Town Hall Meeting</vt:lpstr>
      <vt:lpstr>Deliberative Democracy Reforms</vt:lpstr>
      <vt:lpstr>Questions: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Creating Participatory and Deliberative Democracy</dc:title>
  <dc:creator>Dick Simpson</dc:creator>
  <cp:lastModifiedBy>Simpson, Dick W</cp:lastModifiedBy>
  <cp:revision>10</cp:revision>
  <dcterms:created xsi:type="dcterms:W3CDTF">2022-04-27T14:03:30Z</dcterms:created>
  <dcterms:modified xsi:type="dcterms:W3CDTF">2022-07-02T15:11:32Z</dcterms:modified>
</cp:coreProperties>
</file>