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75" r:id="rId5"/>
    <p:sldId id="274" r:id="rId6"/>
    <p:sldId id="276" r:id="rId7"/>
    <p:sldId id="265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6" r:id="rId16"/>
    <p:sldId id="267" r:id="rId17"/>
    <p:sldId id="26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Convictions for Major</a:t>
            </a:r>
            <a:r>
              <a:rPr lang="en-US" baseline="0"/>
              <a:t> Cities By Decade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Chicago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508</c:v>
                </c:pt>
                <c:pt idx="1">
                  <c:v>610</c:v>
                </c:pt>
                <c:pt idx="2">
                  <c:v>367</c:v>
                </c:pt>
                <c:pt idx="3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E7-4236-A537-B788FBA8E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268</c:v>
                </c:pt>
                <c:pt idx="1">
                  <c:v>595</c:v>
                </c:pt>
                <c:pt idx="2">
                  <c:v>383</c:v>
                </c:pt>
                <c:pt idx="3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E7-4236-A537-B788FBA8E6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550</c:v>
                </c:pt>
                <c:pt idx="1">
                  <c:v>398</c:v>
                </c:pt>
                <c:pt idx="2">
                  <c:v>242</c:v>
                </c:pt>
                <c:pt idx="3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E7-4236-A537-B788FBA8E6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Miami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108</c:v>
                </c:pt>
                <c:pt idx="1">
                  <c:v>437</c:v>
                </c:pt>
                <c:pt idx="2">
                  <c:v>404</c:v>
                </c:pt>
                <c:pt idx="3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E7-4236-A537-B788FBA8E6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DC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239</c:v>
                </c:pt>
                <c:pt idx="1">
                  <c:v>393</c:v>
                </c:pt>
                <c:pt idx="2">
                  <c:v>342</c:v>
                </c:pt>
                <c:pt idx="3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E7-4236-A537-B788FBA8E60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Newark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1976-1989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202</c:v>
                </c:pt>
                <c:pt idx="1">
                  <c:v>264</c:v>
                </c:pt>
                <c:pt idx="2">
                  <c:v>410</c:v>
                </c:pt>
                <c:pt idx="3">
                  <c:v>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E7-4236-A537-B788FBA8E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030336"/>
        <c:axId val="100031872"/>
      </c:lineChart>
      <c:catAx>
        <c:axId val="1000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31872"/>
        <c:crosses val="autoZero"/>
        <c:auto val="1"/>
        <c:lblAlgn val="ctr"/>
        <c:lblOffset val="100"/>
        <c:noMultiLvlLbl val="0"/>
      </c:catAx>
      <c:valAx>
        <c:axId val="10003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303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E89C-5D90-4CFB-B2E2-72227854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-364067"/>
            <a:ext cx="8791575" cy="2319867"/>
          </a:xfrm>
        </p:spPr>
        <p:txBody>
          <a:bodyPr/>
          <a:lstStyle/>
          <a:p>
            <a:r>
              <a:rPr lang="en-US" dirty="0"/>
              <a:t>Political, Institutional and Moral Corruption</a:t>
            </a:r>
            <a:endParaRPr lang="en-U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8B168-61F3-454C-B018-685F799D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80133" y="4074236"/>
            <a:ext cx="18575965" cy="1183563"/>
          </a:xfrm>
        </p:spPr>
        <p:txBody>
          <a:bodyPr/>
          <a:lstStyle/>
          <a:p>
            <a:endParaRPr lang="en-UM" dirty="0"/>
          </a:p>
        </p:txBody>
      </p:sp>
      <p:pic>
        <p:nvPicPr>
          <p:cNvPr id="1026" name="Picture 2" descr="America, Compromised">
            <a:extLst>
              <a:ext uri="{FF2B5EF4-FFF2-40B4-BE49-F238E27FC236}">
                <a16:creationId xmlns:a16="http://schemas.microsoft.com/office/drawing/2014/main" id="{B3E32B56-1230-41C9-A890-83C085DC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38" y="2145581"/>
            <a:ext cx="12269637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5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CE9C114-8DA6-41C0-AC8E-0CE7867E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3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BEE6-1055-4D34-813A-F2BC0598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690" y="70644"/>
            <a:ext cx="8791575" cy="1732756"/>
          </a:xfrm>
        </p:spPr>
        <p:txBody>
          <a:bodyPr/>
          <a:lstStyle/>
          <a:p>
            <a:r>
              <a:rPr lang="en-US" dirty="0"/>
              <a:t>Ivanka Trump was able to sell beauty products </a:t>
            </a:r>
            <a:endParaRPr lang="en-UM" dirty="0"/>
          </a:p>
        </p:txBody>
      </p:sp>
      <p:pic>
        <p:nvPicPr>
          <p:cNvPr id="5122" name="Picture 2" descr="Ivanka Trump perfume a floral oriental fragrance for women">
            <a:extLst>
              <a:ext uri="{FF2B5EF4-FFF2-40B4-BE49-F238E27FC236}">
                <a16:creationId xmlns:a16="http://schemas.microsoft.com/office/drawing/2014/main" id="{6D53982C-617A-4BD7-94FC-B96F729E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8" y="2023533"/>
            <a:ext cx="7526866" cy="29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9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A1A5-95EE-4E35-9EDA-E1F39F0F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Roger Stone</a:t>
            </a:r>
            <a:endParaRPr lang="en-UM" dirty="0"/>
          </a:p>
        </p:txBody>
      </p:sp>
      <p:pic>
        <p:nvPicPr>
          <p:cNvPr id="6146" name="Picture 2" descr="Roger Stone">
            <a:extLst>
              <a:ext uri="{FF2B5EF4-FFF2-40B4-BE49-F238E27FC236}">
                <a16:creationId xmlns:a16="http://schemas.microsoft.com/office/drawing/2014/main" id="{06C028F4-3DE8-408A-8505-C2DD4F3AF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8" y="2260599"/>
            <a:ext cx="6603555" cy="42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1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FEE6-0280-47B5-9333-DDC79D10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		The Trump Cabinet</a:t>
            </a:r>
            <a:endParaRPr lang="en-UM" dirty="0"/>
          </a:p>
        </p:txBody>
      </p:sp>
      <p:pic>
        <p:nvPicPr>
          <p:cNvPr id="1026" name="Picture 2" descr="5 tricks for surviving in Trump’s Cabinet - POLITICO">
            <a:extLst>
              <a:ext uri="{FF2B5EF4-FFF2-40B4-BE49-F238E27FC236}">
                <a16:creationId xmlns:a16="http://schemas.microsoft.com/office/drawing/2014/main" id="{F9BD4667-6545-4E56-877A-CADCEA66F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79600"/>
            <a:ext cx="12192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9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CBDC-02AF-45BF-98AC-4EF093E1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M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5C4A1-1844-4192-B4D1-6C66CE347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5734"/>
          </a:xfrm>
        </p:spPr>
      </p:pic>
    </p:spTree>
    <p:extLst>
      <p:ext uri="{BB962C8B-B14F-4D97-AF65-F5344CB8AC3E}">
        <p14:creationId xmlns:p14="http://schemas.microsoft.com/office/powerpoint/2010/main" val="389437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08DF-53E3-4A11-A9B6-52FAAEC2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		Institutional Corruption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06D7-C5BB-45D3-88FE-BFB853BA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  <a:cs typeface="Minion Pro"/>
              </a:rPr>
              <a:t>We have allowed core institutions of America’s economic, social and political life to become corrupted.</a:t>
            </a:r>
          </a:p>
          <a:p>
            <a:pPr marL="0" indent="0">
              <a:buNone/>
            </a:pPr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61432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08FB-B727-4DF5-8008-4041D0D8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The Greenback or Money Primary</a:t>
            </a:r>
            <a:endParaRPr lang="en-U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3B2D12-7411-4E5A-BB22-8B6B23624A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744133"/>
            <a:ext cx="12192000" cy="51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4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7A00-879E-41F7-9774-0ACA6C1E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45" y="102051"/>
            <a:ext cx="10720387" cy="1478570"/>
          </a:xfrm>
        </p:spPr>
        <p:txBody>
          <a:bodyPr/>
          <a:lstStyle/>
          <a:p>
            <a:r>
              <a:rPr lang="en-US" dirty="0"/>
              <a:t>The Public can take action to end corruption</a:t>
            </a:r>
            <a:endParaRPr lang="en-UM" dirty="0"/>
          </a:p>
        </p:txBody>
      </p:sp>
      <p:pic>
        <p:nvPicPr>
          <p:cNvPr id="3074" name="Picture 2" descr="Five Dollars and a Pork Chop Sandwich: Vote Buying and the Corruption of Democracy by [Mary Frances Berry]">
            <a:extLst>
              <a:ext uri="{FF2B5EF4-FFF2-40B4-BE49-F238E27FC236}">
                <a16:creationId xmlns:a16="http://schemas.microsoft.com/office/drawing/2014/main" id="{095327F4-26B1-41FF-8270-A32AC2F79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12132733" cy="47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1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0CB0-B627-4AF4-8DB2-91339253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		Ending Corruption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99A5-E895-4D41-B40B-C640C9B6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83" y="1688129"/>
            <a:ext cx="8534400" cy="468462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Demand more transparency and accountability of government and public officials.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Hire more inspectors general, including in the suburbs and local governments.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Provide civic engagement programs in our schools by passing the Civics Secures Democracy Act.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Encourage more citizen participation in government and politics by changing the dates of elections, creating Automatic Voter Registration, and new rules for considering legislation in the state legislature.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Adopt public financing for political campaigns as New York City, Maine, and Minnesota have done.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Elect better public officials who will not just promise but will carry out reforms.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Change how we remap legislative districts and adopt term limits for public officials.</a:t>
            </a:r>
          </a:p>
          <a:p>
            <a:pPr lvl="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End political machines and permanently changing the culture of corruption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5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E395-E1C2-03ED-98EC-0595E4CB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Political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EBC3-AEC1-9941-C4B2-DFC39B80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Political corruption is the use of political or governmental office for the private benefit for oneself or one’s family and friends.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8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97A4-E9E9-4976-86C5-D1B60575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 is often stealing or Bribery</a:t>
            </a:r>
            <a:endParaRPr lang="en-UM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E8C443-C955-4B3E-8230-C91555F86A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381"/>
            <a:ext cx="12276667" cy="44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3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r2">
            <a:extLst>
              <a:ext uri="{FF2B5EF4-FFF2-40B4-BE49-F238E27FC236}">
                <a16:creationId xmlns:a16="http://schemas.microsoft.com/office/drawing/2014/main" id="{DCD1F2C1-A17B-48F3-AEF3-64E32D7E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135293"/>
            <a:ext cx="8341567" cy="65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15BE-169E-4F4C-A243-D25D68F34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594" y="999630"/>
            <a:ext cx="6368858" cy="3028983"/>
          </a:xfrm>
        </p:spPr>
        <p:txBody>
          <a:bodyPr>
            <a:normAutofit/>
          </a:bodyPr>
          <a:lstStyle/>
          <a:p>
            <a:r>
              <a:rPr lang="en-US" dirty="0"/>
              <a:t>Corrupt Illinois:  One example of the</a:t>
            </a:r>
            <a:br>
              <a:rPr lang="en-US" dirty="0"/>
            </a:br>
            <a:r>
              <a:rPr lang="en-US" dirty="0"/>
              <a:t> Continuing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3BB7D-BC67-44C0-B867-A7002233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1877" cy="6858000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8773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D9D3A-37A5-4192-9821-54D7480968B4}"/>
              </a:ext>
            </a:extLst>
          </p:cNvPr>
          <p:cNvSpPr txBox="1"/>
          <p:nvPr/>
        </p:nvSpPr>
        <p:spPr>
          <a:xfrm>
            <a:off x="421847" y="4056762"/>
            <a:ext cx="94845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cost of corruption in Illinois is at least $500 million a year</a:t>
            </a:r>
          </a:p>
          <a:p>
            <a:endParaRPr lang="en-US" sz="2800" dirty="0"/>
          </a:p>
          <a:p>
            <a:r>
              <a:rPr lang="en-US" sz="2800" dirty="0"/>
              <a:t>The Illinois Debt is more than $140 billion.   The continuing cost of</a:t>
            </a:r>
          </a:p>
          <a:p>
            <a:endParaRPr lang="en-US" sz="2800" dirty="0"/>
          </a:p>
          <a:p>
            <a:r>
              <a:rPr lang="en-US" sz="2800" dirty="0"/>
              <a:t>corruption is a part of the problem.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C41B6-CB65-4F35-BC27-C8E04559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7747" cy="3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1672-96E2-4035-8A9C-C5F9C194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 in major cities in the U.S.</a:t>
            </a:r>
            <a:endParaRPr lang="en-U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38EC73-8D06-4E4B-840B-1F94893CF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84993"/>
              </p:ext>
            </p:extLst>
          </p:nvPr>
        </p:nvGraphicFramePr>
        <p:xfrm>
          <a:off x="0" y="2249488"/>
          <a:ext cx="1219199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81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14C7-4FAB-4A89-9643-14FE7F8E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100185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5400" dirty="0"/>
              <a:t>   Institutional Corruption</a:t>
            </a:r>
            <a:endParaRPr lang="en-UM" sz="5400" dirty="0"/>
          </a:p>
        </p:txBody>
      </p:sp>
    </p:spTree>
    <p:extLst>
      <p:ext uri="{BB962C8B-B14F-4D97-AF65-F5344CB8AC3E}">
        <p14:creationId xmlns:p14="http://schemas.microsoft.com/office/powerpoint/2010/main" val="391237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1AEE-440B-4E25-B509-5C2D45F9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Emoluments = Gifts from Foreign Powers</a:t>
            </a:r>
            <a:endParaRPr lang="en-UM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1A1F73-82B8-4140-88E5-4C2C88ACD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488"/>
            <a:ext cx="12192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53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1074</TotalTime>
  <Words>301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Tw Cen MT</vt:lpstr>
      <vt:lpstr>Circuit</vt:lpstr>
      <vt:lpstr>Political, Institutional and Moral Corruption</vt:lpstr>
      <vt:lpstr>   Political Corruption</vt:lpstr>
      <vt:lpstr>Corruption is often stealing or Bribery</vt:lpstr>
      <vt:lpstr>PowerPoint Presentation</vt:lpstr>
      <vt:lpstr>Corrupt Illinois:  One example of the  Continuing Problem</vt:lpstr>
      <vt:lpstr>PowerPoint Presentation</vt:lpstr>
      <vt:lpstr>Corruption in major cities in the U.S.</vt:lpstr>
      <vt:lpstr>    Institutional Corruption</vt:lpstr>
      <vt:lpstr>Emoluments = Gifts from Foreign Powers</vt:lpstr>
      <vt:lpstr>PowerPoint Presentation</vt:lpstr>
      <vt:lpstr>Ivanka Trump was able to sell beauty products </vt:lpstr>
      <vt:lpstr>    Roger Stone</vt:lpstr>
      <vt:lpstr>    The Trump Cabinet</vt:lpstr>
      <vt:lpstr>PowerPoint Presentation</vt:lpstr>
      <vt:lpstr>     Institutional Corruption</vt:lpstr>
      <vt:lpstr> The Greenback or Money Primary</vt:lpstr>
      <vt:lpstr>The Public can take action to end corruption</vt:lpstr>
      <vt:lpstr>  Ending Corruption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Political, Institutional and Moral Corruption</dc:title>
  <dc:creator>Dick Simpson</dc:creator>
  <cp:lastModifiedBy>Simpson, Dick W</cp:lastModifiedBy>
  <cp:revision>14</cp:revision>
  <dcterms:created xsi:type="dcterms:W3CDTF">2022-04-02T15:01:27Z</dcterms:created>
  <dcterms:modified xsi:type="dcterms:W3CDTF">2022-06-25T19:44:06Z</dcterms:modified>
</cp:coreProperties>
</file>