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8" r:id="rId3"/>
    <p:sldId id="257" r:id="rId4"/>
    <p:sldId id="275" r:id="rId5"/>
    <p:sldId id="274" r:id="rId6"/>
    <p:sldId id="276" r:id="rId7"/>
    <p:sldId id="265" r:id="rId8"/>
    <p:sldId id="258" r:id="rId9"/>
    <p:sldId id="259" r:id="rId10"/>
    <p:sldId id="260" r:id="rId11"/>
    <p:sldId id="261" r:id="rId12"/>
    <p:sldId id="262" r:id="rId13"/>
    <p:sldId id="264" r:id="rId14"/>
    <p:sldId id="263" r:id="rId15"/>
    <p:sldId id="266" r:id="rId16"/>
    <p:sldId id="267" r:id="rId17"/>
    <p:sldId id="269" r:id="rId18"/>
    <p:sldId id="277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/>
              <a:t>Convictions for Major</a:t>
            </a:r>
            <a:r>
              <a:rPr lang="en-US" baseline="0"/>
              <a:t> Cities By Decade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Chicago</c:v>
                </c:pt>
              </c:strCache>
            </c:strRef>
          </c:tx>
          <c:spPr>
            <a:ln w="34925" cap="rnd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1976-1989</c:v>
                </c:pt>
                <c:pt idx="1">
                  <c:v>1990-1999</c:v>
                </c:pt>
                <c:pt idx="2">
                  <c:v>2000-2009</c:v>
                </c:pt>
                <c:pt idx="3">
                  <c:v>2010-2019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508</c:v>
                </c:pt>
                <c:pt idx="1">
                  <c:v>610</c:v>
                </c:pt>
                <c:pt idx="2">
                  <c:v>367</c:v>
                </c:pt>
                <c:pt idx="3">
                  <c:v>285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3E7-4236-A537-B788FBA8E60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Los Angeles </c:v>
                </c:pt>
              </c:strCache>
            </c:strRef>
          </c:tx>
          <c:spPr>
            <a:ln w="34925" cap="rnd">
              <a:solidFill>
                <a:schemeClr val="accent2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1976-1989</c:v>
                </c:pt>
                <c:pt idx="1">
                  <c:v>1990-1999</c:v>
                </c:pt>
                <c:pt idx="2">
                  <c:v>2000-2009</c:v>
                </c:pt>
                <c:pt idx="3">
                  <c:v>2010-2019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268</c:v>
                </c:pt>
                <c:pt idx="1">
                  <c:v>595</c:v>
                </c:pt>
                <c:pt idx="2">
                  <c:v>383</c:v>
                </c:pt>
                <c:pt idx="3">
                  <c:v>342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3E7-4236-A537-B788FBA8E60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Manhattan</c:v>
                </c:pt>
              </c:strCache>
            </c:strRef>
          </c:tx>
          <c:spPr>
            <a:ln w="34925" cap="rnd">
              <a:solidFill>
                <a:schemeClr val="accent3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1976-1989</c:v>
                </c:pt>
                <c:pt idx="1">
                  <c:v>1990-1999</c:v>
                </c:pt>
                <c:pt idx="2">
                  <c:v>2000-2009</c:v>
                </c:pt>
                <c:pt idx="3">
                  <c:v>2010-2019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550</c:v>
                </c:pt>
                <c:pt idx="1">
                  <c:v>398</c:v>
                </c:pt>
                <c:pt idx="2">
                  <c:v>242</c:v>
                </c:pt>
                <c:pt idx="3">
                  <c:v>171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3E7-4236-A537-B788FBA8E60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Miami</c:v>
                </c:pt>
              </c:strCache>
            </c:strRef>
          </c:tx>
          <c:spPr>
            <a:ln w="34925" cap="rnd">
              <a:solidFill>
                <a:schemeClr val="accent4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1976-1989</c:v>
                </c:pt>
                <c:pt idx="1">
                  <c:v>1990-1999</c:v>
                </c:pt>
                <c:pt idx="2">
                  <c:v>2000-2009</c:v>
                </c:pt>
                <c:pt idx="3">
                  <c:v>2010-2019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108</c:v>
                </c:pt>
                <c:pt idx="1">
                  <c:v>437</c:v>
                </c:pt>
                <c:pt idx="2">
                  <c:v>404</c:v>
                </c:pt>
                <c:pt idx="3">
                  <c:v>285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3E7-4236-A537-B788FBA8E60D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DC</c:v>
                </c:pt>
              </c:strCache>
            </c:strRef>
          </c:tx>
          <c:spPr>
            <a:ln w="34925" cap="rnd">
              <a:solidFill>
                <a:schemeClr val="accent5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1976-1989</c:v>
                </c:pt>
                <c:pt idx="1">
                  <c:v>1990-1999</c:v>
                </c:pt>
                <c:pt idx="2">
                  <c:v>2000-2009</c:v>
                </c:pt>
                <c:pt idx="3">
                  <c:v>2010-2019</c:v>
                </c:pt>
              </c:strCache>
            </c:strRef>
          </c:cat>
          <c:val>
            <c:numRef>
              <c:f>Sheet1!$F$2:$F$5</c:f>
              <c:numCache>
                <c:formatCode>General</c:formatCode>
                <c:ptCount val="4"/>
                <c:pt idx="0">
                  <c:v>239</c:v>
                </c:pt>
                <c:pt idx="1">
                  <c:v>393</c:v>
                </c:pt>
                <c:pt idx="2">
                  <c:v>342</c:v>
                </c:pt>
                <c:pt idx="3">
                  <c:v>225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3E7-4236-A537-B788FBA8E60D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Newark</c:v>
                </c:pt>
              </c:strCache>
            </c:strRef>
          </c:tx>
          <c:spPr>
            <a:ln w="34925" cap="rnd">
              <a:solidFill>
                <a:schemeClr val="accent6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1976-1989</c:v>
                </c:pt>
                <c:pt idx="1">
                  <c:v>1990-1999</c:v>
                </c:pt>
                <c:pt idx="2">
                  <c:v>2000-2009</c:v>
                </c:pt>
                <c:pt idx="3">
                  <c:v>2010-2019</c:v>
                </c:pt>
              </c:strCache>
            </c:strRef>
          </c:cat>
          <c:val>
            <c:numRef>
              <c:f>Sheet1!$G$2:$G$5</c:f>
              <c:numCache>
                <c:formatCode>General</c:formatCode>
                <c:ptCount val="4"/>
                <c:pt idx="0">
                  <c:v>202</c:v>
                </c:pt>
                <c:pt idx="1">
                  <c:v>264</c:v>
                </c:pt>
                <c:pt idx="2">
                  <c:v>410</c:v>
                </c:pt>
                <c:pt idx="3">
                  <c:v>303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E3E7-4236-A537-B788FBA8E6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0030336"/>
        <c:axId val="100031872"/>
      </c:lineChart>
      <c:catAx>
        <c:axId val="100030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95000"/>
                <a:alpha val="1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0031872"/>
        <c:crosses val="autoZero"/>
        <c:auto val="1"/>
        <c:lblAlgn val="ctr"/>
        <c:lblOffset val="100"/>
        <c:noMultiLvlLbl val="0"/>
      </c:catAx>
      <c:valAx>
        <c:axId val="1000318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0030336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3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6/25/2022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6/25/2022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6/25/2022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AE89C-5D90-4CFB-B2E2-72227854DE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6424" y="-364067"/>
            <a:ext cx="8791575" cy="2319867"/>
          </a:xfrm>
        </p:spPr>
        <p:txBody>
          <a:bodyPr/>
          <a:lstStyle/>
          <a:p>
            <a:r>
              <a:rPr lang="en-US" dirty="0"/>
              <a:t>Political, Institutional and Moral Corruption</a:t>
            </a:r>
            <a:endParaRPr lang="en-UM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58B168-61F3-454C-B018-685F799DB0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5580133" y="4074236"/>
            <a:ext cx="18575965" cy="1183563"/>
          </a:xfrm>
        </p:spPr>
        <p:txBody>
          <a:bodyPr/>
          <a:lstStyle/>
          <a:p>
            <a:endParaRPr lang="en-UM" dirty="0"/>
          </a:p>
        </p:txBody>
      </p:sp>
      <p:pic>
        <p:nvPicPr>
          <p:cNvPr id="1026" name="Picture 2" descr="America, Compromised">
            <a:extLst>
              <a:ext uri="{FF2B5EF4-FFF2-40B4-BE49-F238E27FC236}">
                <a16:creationId xmlns:a16="http://schemas.microsoft.com/office/drawing/2014/main" id="{B3E32B56-1230-41C9-A890-83C085DC3E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638" y="2145581"/>
            <a:ext cx="12269637" cy="490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05572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>
            <a:extLst>
              <a:ext uri="{FF2B5EF4-FFF2-40B4-BE49-F238E27FC236}">
                <a16:creationId xmlns:a16="http://schemas.microsoft.com/office/drawing/2014/main" id="{0CE9C114-8DA6-41C0-AC8E-0CE7867EA4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30357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ABEE6-1055-4D34-813A-F2BC059862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5690" y="70644"/>
            <a:ext cx="8791575" cy="1732756"/>
          </a:xfrm>
        </p:spPr>
        <p:txBody>
          <a:bodyPr/>
          <a:lstStyle/>
          <a:p>
            <a:r>
              <a:rPr lang="en-US" dirty="0"/>
              <a:t>Ivanka Trump was able to sell beauty products </a:t>
            </a:r>
            <a:endParaRPr lang="en-UM" dirty="0"/>
          </a:p>
        </p:txBody>
      </p:sp>
      <p:pic>
        <p:nvPicPr>
          <p:cNvPr id="5122" name="Picture 2" descr="Ivanka Trump perfume a floral oriental fragrance for women">
            <a:extLst>
              <a:ext uri="{FF2B5EF4-FFF2-40B4-BE49-F238E27FC236}">
                <a16:creationId xmlns:a16="http://schemas.microsoft.com/office/drawing/2014/main" id="{6D53982C-617A-4BD7-94FC-B96F729E5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2668" y="2023533"/>
            <a:ext cx="7526866" cy="297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18989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4A1A5-95EE-4E35-9EDA-E1F39F0F2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				Roger Stone</a:t>
            </a:r>
            <a:endParaRPr lang="en-UM" dirty="0"/>
          </a:p>
        </p:txBody>
      </p:sp>
      <p:pic>
        <p:nvPicPr>
          <p:cNvPr id="6146" name="Picture 2" descr="Roger Stone">
            <a:extLst>
              <a:ext uri="{FF2B5EF4-FFF2-40B4-BE49-F238E27FC236}">
                <a16:creationId xmlns:a16="http://schemas.microsoft.com/office/drawing/2014/main" id="{06C028F4-3DE8-408A-8505-C2DD4F3AF1A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378" y="2260599"/>
            <a:ext cx="6603555" cy="4258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81132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1FEE6-0280-47B5-9333-DDC79D106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			The Trump Cabinet</a:t>
            </a:r>
            <a:endParaRPr lang="en-UM" dirty="0"/>
          </a:p>
        </p:txBody>
      </p:sp>
      <p:pic>
        <p:nvPicPr>
          <p:cNvPr id="1026" name="Picture 2" descr="5 tricks for surviving in Trump’s Cabinet - POLITICO">
            <a:extLst>
              <a:ext uri="{FF2B5EF4-FFF2-40B4-BE49-F238E27FC236}">
                <a16:creationId xmlns:a16="http://schemas.microsoft.com/office/drawing/2014/main" id="{F9BD4667-6545-4E56-877A-CADCEA66F3C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1879600"/>
            <a:ext cx="12192000" cy="497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75961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4CBDC-02AF-45BF-98AC-4EF093E18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M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755C4A1-1844-4192-B4D1-6C66CE3476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925734"/>
          </a:xfrm>
        </p:spPr>
      </p:pic>
    </p:spTree>
    <p:extLst>
      <p:ext uri="{BB962C8B-B14F-4D97-AF65-F5344CB8AC3E}">
        <p14:creationId xmlns:p14="http://schemas.microsoft.com/office/powerpoint/2010/main" val="38943751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A08DF-53E3-4A11-A9B6-52FAAEC23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		Institutional Corruption</a:t>
            </a:r>
            <a:endParaRPr lang="en-UM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0706D7-C5BB-45D3-88FE-BFB853BA84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>
                <a:effectLst/>
                <a:ea typeface="Calibri" panose="020F0502020204030204" pitchFamily="34" charset="0"/>
                <a:cs typeface="Minion Pro"/>
              </a:rPr>
              <a:t>We have allowed core institutions of America’s economic, social and political life to become corrupted.</a:t>
            </a:r>
          </a:p>
          <a:p>
            <a:pPr marL="0" indent="0">
              <a:buNone/>
            </a:pPr>
            <a:endParaRPr lang="en-UM" dirty="0"/>
          </a:p>
        </p:txBody>
      </p:sp>
    </p:spTree>
    <p:extLst>
      <p:ext uri="{BB962C8B-B14F-4D97-AF65-F5344CB8AC3E}">
        <p14:creationId xmlns:p14="http://schemas.microsoft.com/office/powerpoint/2010/main" val="6143291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508FB-B727-4DF5-8008-4041D0D88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	The Greenback or Money Primary</a:t>
            </a:r>
            <a:endParaRPr lang="en-UM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73B2D12-7411-4E5A-BB22-8B6B23624AF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1744133"/>
            <a:ext cx="12192000" cy="5113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16426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77A00-879E-41F7-9774-0ACA6C1EA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745" y="102051"/>
            <a:ext cx="10720387" cy="1478570"/>
          </a:xfrm>
        </p:spPr>
        <p:txBody>
          <a:bodyPr/>
          <a:lstStyle/>
          <a:p>
            <a:r>
              <a:rPr lang="en-US" dirty="0"/>
              <a:t>The Public can take action to end corruption</a:t>
            </a:r>
            <a:endParaRPr lang="en-UM" dirty="0"/>
          </a:p>
        </p:txBody>
      </p:sp>
      <p:pic>
        <p:nvPicPr>
          <p:cNvPr id="3074" name="Picture 2" descr="Five Dollars and a Pork Chop Sandwich: Vote Buying and the Corruption of Democracy by [Mary Frances Berry]">
            <a:extLst>
              <a:ext uri="{FF2B5EF4-FFF2-40B4-BE49-F238E27FC236}">
                <a16:creationId xmlns:a16="http://schemas.microsoft.com/office/drawing/2014/main" id="{095327F4-26B1-41FF-8270-A32AC2F79AD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97088"/>
            <a:ext cx="12132733" cy="4760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52189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C0CB0-B627-4AF4-8DB2-913392534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85244"/>
            <a:ext cx="8534400" cy="1507067"/>
          </a:xfrm>
        </p:spPr>
        <p:txBody>
          <a:bodyPr>
            <a:normAutofit/>
          </a:bodyPr>
          <a:lstStyle/>
          <a:p>
            <a:r>
              <a:rPr lang="en-US" dirty="0"/>
              <a:t>		Ending Corruption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199A5-E895-4D41-B40B-C640C9B628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6083" y="1688129"/>
            <a:ext cx="8534400" cy="4684627"/>
          </a:xfrm>
        </p:spPr>
        <p:txBody>
          <a:bodyPr>
            <a:normAutofit/>
          </a:bodyPr>
          <a:lstStyle/>
          <a:p>
            <a:pPr lvl="0">
              <a:lnSpc>
                <a:spcPct val="90000"/>
              </a:lnSpc>
            </a:pPr>
            <a:r>
              <a:rPr lang="en-US" sz="1900" dirty="0">
                <a:solidFill>
                  <a:schemeClr val="tx1"/>
                </a:solidFill>
              </a:rPr>
              <a:t>Demand more transparency and accountability of government and public officials.</a:t>
            </a:r>
          </a:p>
          <a:p>
            <a:pPr lvl="0">
              <a:lnSpc>
                <a:spcPct val="90000"/>
              </a:lnSpc>
            </a:pPr>
            <a:r>
              <a:rPr lang="en-US" sz="1900" dirty="0">
                <a:solidFill>
                  <a:schemeClr val="tx1"/>
                </a:solidFill>
              </a:rPr>
              <a:t>Hire more inspectors general, including in the suburbs and local governments.</a:t>
            </a:r>
          </a:p>
          <a:p>
            <a:pPr lvl="0">
              <a:lnSpc>
                <a:spcPct val="90000"/>
              </a:lnSpc>
            </a:pPr>
            <a:r>
              <a:rPr lang="en-US" sz="1900" dirty="0">
                <a:solidFill>
                  <a:schemeClr val="tx1"/>
                </a:solidFill>
              </a:rPr>
              <a:t>Provide civic engagement programs in our schools by passing the Civics Secures Democracy Act.</a:t>
            </a:r>
          </a:p>
          <a:p>
            <a:pPr lvl="0">
              <a:lnSpc>
                <a:spcPct val="90000"/>
              </a:lnSpc>
            </a:pPr>
            <a:r>
              <a:rPr lang="en-US" sz="1900" dirty="0">
                <a:solidFill>
                  <a:schemeClr val="tx1"/>
                </a:solidFill>
              </a:rPr>
              <a:t>Encourage more citizen participation in government and politics by changing the dates of elections, creating Automatic Voter Registration, and new rules for considering legislation in the state legislature.</a:t>
            </a:r>
          </a:p>
          <a:p>
            <a:pPr lvl="0">
              <a:lnSpc>
                <a:spcPct val="90000"/>
              </a:lnSpc>
            </a:pPr>
            <a:r>
              <a:rPr lang="en-US" sz="1900" dirty="0">
                <a:solidFill>
                  <a:schemeClr val="tx1"/>
                </a:solidFill>
              </a:rPr>
              <a:t>Adopt public financing for political campaigns as New York City, Maine, and Minnesota have done.</a:t>
            </a:r>
          </a:p>
          <a:p>
            <a:pPr lvl="0">
              <a:lnSpc>
                <a:spcPct val="90000"/>
              </a:lnSpc>
            </a:pPr>
            <a:r>
              <a:rPr lang="en-US" sz="1900" dirty="0">
                <a:solidFill>
                  <a:schemeClr val="tx1"/>
                </a:solidFill>
              </a:rPr>
              <a:t>Elect better public officials who will not just promise but will carry out reforms.</a:t>
            </a:r>
          </a:p>
          <a:p>
            <a:pPr lvl="0">
              <a:lnSpc>
                <a:spcPct val="90000"/>
              </a:lnSpc>
            </a:pPr>
            <a:r>
              <a:rPr lang="en-US" sz="1900" dirty="0">
                <a:solidFill>
                  <a:schemeClr val="tx1"/>
                </a:solidFill>
              </a:rPr>
              <a:t>Change how we remap legislative districts and adopt term limits for public officials.</a:t>
            </a:r>
          </a:p>
          <a:p>
            <a:pPr lvl="0">
              <a:lnSpc>
                <a:spcPct val="90000"/>
              </a:lnSpc>
            </a:pPr>
            <a:r>
              <a:rPr lang="en-US" sz="1900" dirty="0">
                <a:solidFill>
                  <a:schemeClr val="tx1"/>
                </a:solidFill>
              </a:rPr>
              <a:t>End political machines and permanently changing the culture of corruption</a:t>
            </a:r>
            <a:r>
              <a:rPr lang="en-US" sz="1400" dirty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90000"/>
              </a:lnSpc>
            </a:pPr>
            <a:endParaRPr 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4958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0E395-E1C2-03ED-98EC-0595E4CBF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			Political Corruption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02EBC3-AEC1-9941-C4B2-DFC39B8051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Political corruption is the use of political or governmental office for the private benefit for oneself or one’s family and friends.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00881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697A4-E9E9-4976-86C5-D1B605752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Corruption is often stealing or Bribery</a:t>
            </a:r>
            <a:endParaRPr lang="en-UM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AE8C443-C955-4B3E-8230-C91555F86A2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15381"/>
            <a:ext cx="12276667" cy="4442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6833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orr2">
            <a:extLst>
              <a:ext uri="{FF2B5EF4-FFF2-40B4-BE49-F238E27FC236}">
                <a16:creationId xmlns:a16="http://schemas.microsoft.com/office/drawing/2014/main" id="{DCD1F2C1-A17B-48F3-AEF3-64E32D7E2E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302" y="135293"/>
            <a:ext cx="8341567" cy="6587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5898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415BE-169E-4F4C-A243-D25D68F34F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9594" y="999630"/>
            <a:ext cx="6368858" cy="3028983"/>
          </a:xfrm>
        </p:spPr>
        <p:txBody>
          <a:bodyPr>
            <a:normAutofit/>
          </a:bodyPr>
          <a:lstStyle/>
          <a:p>
            <a:r>
              <a:rPr lang="en-US" dirty="0"/>
              <a:t>Corrupt Illinois:  One example of the</a:t>
            </a:r>
            <a:br>
              <a:rPr lang="en-US" dirty="0"/>
            </a:br>
            <a:r>
              <a:rPr lang="en-US" dirty="0"/>
              <a:t> Continuing Problem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E3BB7D-BC67-44C0-B867-A700223351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991877" cy="6858000"/>
          </a:xfrm>
          <a:prstGeom prst="rect">
            <a:avLst/>
          </a:prstGeom>
          <a:ln w="15875">
            <a:solidFill>
              <a:srgbClr val="FFFFFF">
                <a:alpha val="40000"/>
              </a:srgbClr>
            </a:soli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1087730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DD9D3A-37A5-4192-9821-54D7480968B4}"/>
              </a:ext>
            </a:extLst>
          </p:cNvPr>
          <p:cNvSpPr txBox="1"/>
          <p:nvPr/>
        </p:nvSpPr>
        <p:spPr>
          <a:xfrm>
            <a:off x="421847" y="4056762"/>
            <a:ext cx="9484519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The cost of corruption in Illinois is at least $500 million a year</a:t>
            </a:r>
          </a:p>
          <a:p>
            <a:endParaRPr lang="en-US" sz="2800" dirty="0"/>
          </a:p>
          <a:p>
            <a:r>
              <a:rPr lang="en-US" sz="2800" dirty="0"/>
              <a:t>The Illinois Debt is more than $140 billion.   The continuing cost of</a:t>
            </a:r>
          </a:p>
          <a:p>
            <a:endParaRPr lang="en-US" sz="2800" dirty="0"/>
          </a:p>
          <a:p>
            <a:r>
              <a:rPr lang="en-US" sz="2800" dirty="0"/>
              <a:t>corruption is a part of the problem.</a:t>
            </a:r>
          </a:p>
          <a:p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2C41B6-CB65-4F35-BC27-C8E045597F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97747" cy="3890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487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31672-96E2-4035-8A9C-C5F9C1949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Corruption in major cities in the U.S.</a:t>
            </a:r>
            <a:endParaRPr lang="en-UM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B38EC73-8D06-4E4B-840B-1F94893CFA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2584993"/>
              </p:ext>
            </p:extLst>
          </p:nvPr>
        </p:nvGraphicFramePr>
        <p:xfrm>
          <a:off x="0" y="2249488"/>
          <a:ext cx="12191999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75813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A14C7-4FAB-4A89-9643-14FE7F8EB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013" y="2100185"/>
            <a:ext cx="9905998" cy="1478570"/>
          </a:xfrm>
        </p:spPr>
        <p:txBody>
          <a:bodyPr>
            <a:normAutofit fontScale="90000"/>
          </a:bodyPr>
          <a:lstStyle/>
          <a:p>
            <a:r>
              <a:rPr lang="en-US" dirty="0"/>
              <a:t>	</a:t>
            </a:r>
            <a:r>
              <a:rPr lang="en-US" sz="5400" dirty="0"/>
              <a:t>   Institutional Corruption</a:t>
            </a:r>
            <a:endParaRPr lang="en-UM" sz="5400" dirty="0"/>
          </a:p>
        </p:txBody>
      </p:sp>
    </p:spTree>
    <p:extLst>
      <p:ext uri="{BB962C8B-B14F-4D97-AF65-F5344CB8AC3E}">
        <p14:creationId xmlns:p14="http://schemas.microsoft.com/office/powerpoint/2010/main" val="39123727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841AEE-440B-4E25-B509-5C2D45F94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Emoluments = Gifts from Foreign Powers</a:t>
            </a:r>
            <a:endParaRPr lang="en-UM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601A1F73-82B8-4140-88E5-4C2C88ACD8C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49488"/>
            <a:ext cx="12192000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55533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Circuit</Template>
  <TotalTime>1074</TotalTime>
  <Words>301</Words>
  <Application>Microsoft Office PowerPoint</Application>
  <PresentationFormat>Widescreen</PresentationFormat>
  <Paragraphs>30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Times New Roman</vt:lpstr>
      <vt:lpstr>Tw Cen MT</vt:lpstr>
      <vt:lpstr>Circuit</vt:lpstr>
      <vt:lpstr>Political, Institutional and Moral Corruption</vt:lpstr>
      <vt:lpstr>   Political Corruption</vt:lpstr>
      <vt:lpstr>Corruption is often stealing or Bribery</vt:lpstr>
      <vt:lpstr>PowerPoint Presentation</vt:lpstr>
      <vt:lpstr>Corrupt Illinois:  One example of the  Continuing Problem</vt:lpstr>
      <vt:lpstr>PowerPoint Presentation</vt:lpstr>
      <vt:lpstr>Corruption in major cities in the U.S.</vt:lpstr>
      <vt:lpstr>    Institutional Corruption</vt:lpstr>
      <vt:lpstr>Emoluments = Gifts from Foreign Powers</vt:lpstr>
      <vt:lpstr>PowerPoint Presentation</vt:lpstr>
      <vt:lpstr>Ivanka Trump was able to sell beauty products </vt:lpstr>
      <vt:lpstr>    Roger Stone</vt:lpstr>
      <vt:lpstr>    The Trump Cabinet</vt:lpstr>
      <vt:lpstr>PowerPoint Presentation</vt:lpstr>
      <vt:lpstr>     Institutional Corruption</vt:lpstr>
      <vt:lpstr> The Greenback or Money Primary</vt:lpstr>
      <vt:lpstr>The Public can take action to end corruption</vt:lpstr>
      <vt:lpstr>  Ending Corruption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Political, Institutional and Moral Corruption</dc:title>
  <dc:creator>Dick Simpson</dc:creator>
  <cp:lastModifiedBy>Simpson, Dick W</cp:lastModifiedBy>
  <cp:revision>14</cp:revision>
  <dcterms:created xsi:type="dcterms:W3CDTF">2022-04-02T15:01:27Z</dcterms:created>
  <dcterms:modified xsi:type="dcterms:W3CDTF">2022-06-25T19:44:06Z</dcterms:modified>
</cp:coreProperties>
</file>