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3"/>
  </p:notesMasterIdLst>
  <p:sldIdLst>
    <p:sldId id="258" r:id="rId2"/>
    <p:sldId id="260" r:id="rId3"/>
    <p:sldId id="261" r:id="rId4"/>
    <p:sldId id="269" r:id="rId5"/>
    <p:sldId id="262" r:id="rId6"/>
    <p:sldId id="263" r:id="rId7"/>
    <p:sldId id="264" r:id="rId8"/>
    <p:sldId id="265" r:id="rId9"/>
    <p:sldId id="270" r:id="rId10"/>
    <p:sldId id="266" r:id="rId11"/>
    <p:sldId id="26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M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3C3161-803C-4125-B46D-BB4D642119A8}" type="datetimeFigureOut">
              <a:rPr lang="en-UM" smtClean="0"/>
              <a:t>06/19/2022</a:t>
            </a:fld>
            <a:endParaRPr lang="en-UM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M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M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M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543010-703A-4CFD-9887-9329DAA38C80}" type="slidenum">
              <a:rPr lang="en-UM" smtClean="0"/>
              <a:t>‹#›</a:t>
            </a:fld>
            <a:endParaRPr lang="en-UM"/>
          </a:p>
        </p:txBody>
      </p:sp>
    </p:spTree>
    <p:extLst>
      <p:ext uri="{BB962C8B-B14F-4D97-AF65-F5344CB8AC3E}">
        <p14:creationId xmlns:p14="http://schemas.microsoft.com/office/powerpoint/2010/main" val="3824333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6/19/2022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9F1FC-3070-4699-BE30-FDD2D67682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5624" y="-672571"/>
            <a:ext cx="8791575" cy="2387600"/>
          </a:xfrm>
        </p:spPr>
        <p:txBody>
          <a:bodyPr/>
          <a:lstStyle/>
          <a:p>
            <a:r>
              <a:rPr lang="en-US" dirty="0"/>
              <a:t>	    Money in Politics</a:t>
            </a:r>
            <a:endParaRPr lang="en-UM" dirty="0"/>
          </a:p>
        </p:txBody>
      </p:sp>
      <p:pic>
        <p:nvPicPr>
          <p:cNvPr id="2050" name="Picture 2" descr="Money Controls Politics Now More Than Ever, And That’s A ...">
            <a:extLst>
              <a:ext uri="{FF2B5EF4-FFF2-40B4-BE49-F238E27FC236}">
                <a16:creationId xmlns:a16="http://schemas.microsoft.com/office/drawing/2014/main" id="{5FE699A5-D7CE-4105-8F37-AB14000008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80733"/>
            <a:ext cx="12191999" cy="4377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85691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B7B3E-4E07-4C76-8327-95612A7E0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Money manipulates public opinion</a:t>
            </a:r>
            <a:endParaRPr lang="en-UM" dirty="0"/>
          </a:p>
        </p:txBody>
      </p:sp>
      <p:pic>
        <p:nvPicPr>
          <p:cNvPr id="3074" name="Picture 2" descr="The Orbán regime and Noam Chomsky’s “ten commandments ...">
            <a:extLst>
              <a:ext uri="{FF2B5EF4-FFF2-40B4-BE49-F238E27FC236}">
                <a16:creationId xmlns:a16="http://schemas.microsoft.com/office/drawing/2014/main" id="{4CDC6BD4-0D26-4099-A254-A62B17D3021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7733"/>
            <a:ext cx="121920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49018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0ED0F-9390-438E-A2FA-85B7F3BC9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35918"/>
            <a:ext cx="9905998" cy="1269549"/>
          </a:xfrm>
        </p:spPr>
        <p:txBody>
          <a:bodyPr/>
          <a:lstStyle/>
          <a:p>
            <a:r>
              <a:rPr lang="en-US" dirty="0"/>
              <a:t>Solutions</a:t>
            </a:r>
            <a:endParaRPr lang="en-UM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96A1E-B79F-49F0-8871-B6F8906A9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405468"/>
            <a:ext cx="9905999" cy="5316614"/>
          </a:xfrm>
        </p:spPr>
        <p:txBody>
          <a:bodyPr>
            <a:normAutofit/>
          </a:bodyPr>
          <a:lstStyle/>
          <a:p>
            <a:r>
              <a:rPr lang="en-US" dirty="0"/>
              <a:t>Candidates and Citizen Lobbyists have sufficient funds</a:t>
            </a:r>
          </a:p>
          <a:p>
            <a:r>
              <a:rPr lang="en-UM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representatives actually represent a majority of their constituent</a:t>
            </a:r>
            <a:endParaRPr lang="en-US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M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government to match small private donations to candidates </a:t>
            </a:r>
            <a:endParaRPr lang="en-US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M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vouchers for a set amount</a:t>
            </a:r>
            <a:r>
              <a:rPr lang="en-US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M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are provided to each reg­istered voter </a:t>
            </a:r>
            <a:endParaRPr lang="en-US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free television coverage of candidate debates and free mailing </a:t>
            </a:r>
          </a:p>
          <a:p>
            <a:r>
              <a:rPr lang="en-US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prevent public officials from lobbying other units of government</a:t>
            </a:r>
          </a:p>
          <a:p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Minion Pro"/>
              </a:rPr>
              <a:t>prevent </a:t>
            </a:r>
            <a:r>
              <a:rPr lang="en-US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inion Pro"/>
              </a:rPr>
              <a:t>public officials from lobbying government for several years after they leave the government.</a:t>
            </a:r>
          </a:p>
          <a:p>
            <a:r>
              <a:rPr lang="en-US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“People’s lobbyists” or to public subsidies to public interest organizations </a:t>
            </a:r>
            <a:endParaRPr lang="en-US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Minion Pro"/>
            </a:endParaRPr>
          </a:p>
          <a:p>
            <a:endParaRPr lang="en-UM" sz="1800" dirty="0">
              <a:solidFill>
                <a:srgbClr val="000000"/>
              </a:solidFill>
              <a:effectLst/>
              <a:latin typeface="Minion Pro"/>
              <a:ea typeface="Calibri" panose="020F0502020204030204" pitchFamily="34" charset="0"/>
              <a:cs typeface="Minion Pro"/>
            </a:endParaRPr>
          </a:p>
          <a:p>
            <a:endParaRPr lang="en-US" sz="1800" dirty="0">
              <a:solidFill>
                <a:srgbClr val="221E1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UM" dirty="0"/>
          </a:p>
        </p:txBody>
      </p:sp>
    </p:spTree>
    <p:extLst>
      <p:ext uri="{BB962C8B-B14F-4D97-AF65-F5344CB8AC3E}">
        <p14:creationId xmlns:p14="http://schemas.microsoft.com/office/powerpoint/2010/main" val="4257039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DF28E-D752-498E-8ABF-14FA6CAB1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Watergate Scandal brings campaign </a:t>
            </a:r>
            <a:br>
              <a:rPr lang="en-US" dirty="0"/>
            </a:br>
            <a:r>
              <a:rPr lang="en-US" dirty="0"/>
              <a:t>			Finance Reforms</a:t>
            </a:r>
            <a:endParaRPr lang="en-UM" dirty="0"/>
          </a:p>
        </p:txBody>
      </p:sp>
      <p:pic>
        <p:nvPicPr>
          <p:cNvPr id="5122" name="Picture 2" descr="Ford Sworn in as President  watergate scandal stock pictures, royalty-free photos &amp; images">
            <a:extLst>
              <a:ext uri="{FF2B5EF4-FFF2-40B4-BE49-F238E27FC236}">
                <a16:creationId xmlns:a16="http://schemas.microsoft.com/office/drawing/2014/main" id="{5A141352-3686-4B49-9FD4-F47F173DE81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733" y="2709333"/>
            <a:ext cx="9144000" cy="386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6490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E2EA-D749-4AAD-BC6C-4687F1973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9467" y="680430"/>
            <a:ext cx="9905998" cy="1478570"/>
          </a:xfrm>
        </p:spPr>
        <p:txBody>
          <a:bodyPr/>
          <a:lstStyle/>
          <a:p>
            <a:r>
              <a:rPr lang="en-US" i="1" u="sng" dirty="0"/>
              <a:t>Citizens United</a:t>
            </a:r>
            <a:r>
              <a:rPr lang="en-US" dirty="0"/>
              <a:t> changed the rules governing money in politics</a:t>
            </a:r>
            <a:endParaRPr lang="en-UM" i="1" dirty="0"/>
          </a:p>
        </p:txBody>
      </p:sp>
      <p:pic>
        <p:nvPicPr>
          <p:cNvPr id="1026" name="Picture 2" descr="Citizens United Revisited? (CL&amp;P Blog)">
            <a:extLst>
              <a:ext uri="{FF2B5EF4-FFF2-40B4-BE49-F238E27FC236}">
                <a16:creationId xmlns:a16="http://schemas.microsoft.com/office/drawing/2014/main" id="{C2CAD11B-3114-4ADF-A604-D0D1E09EDF7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467" y="2159000"/>
            <a:ext cx="6556375" cy="4157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6485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8EE63-BC0D-2128-8584-99A117E82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hart: 2020 Election Spending Highest Ever Recorded | Statista">
            <a:extLst>
              <a:ext uri="{FF2B5EF4-FFF2-40B4-BE49-F238E27FC236}">
                <a16:creationId xmlns:a16="http://schemas.microsoft.com/office/drawing/2014/main" id="{586DC816-6F58-4EB5-1AEF-6B8CA428F3E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5357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A4B3B-6212-4CC9-AF2D-31900BDD0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M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8F2C4E2-7337-4A8C-AF0E-A1AE18AA8F8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267" y="0"/>
            <a:ext cx="12251267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3295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406D3-4602-435E-A139-1927ECC44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M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6A663C-9C45-48B2-863B-3653D15348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M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7444BAC-4CB7-452C-A1E4-1EECB701B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9349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2E89A-168D-4BD5-9FB1-AA8BD6B14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9146" y="178250"/>
            <a:ext cx="9905998" cy="2133149"/>
          </a:xfrm>
        </p:spPr>
        <p:txBody>
          <a:bodyPr>
            <a:normAutofit fontScale="90000"/>
          </a:bodyPr>
          <a:lstStyle/>
          <a:p>
            <a:r>
              <a:rPr lang="en-US" dirty="0"/>
              <a:t>The Working Class make UP only:</a:t>
            </a:r>
            <a:br>
              <a:rPr lang="en-US" dirty="0"/>
            </a:br>
            <a:br>
              <a:rPr lang="en-US" dirty="0"/>
            </a:b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0</a:t>
            </a:r>
            <a:r>
              <a:rPr lang="en-UM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percent of the average city council </a:t>
            </a:r>
            <a:b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b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M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 percent of the average state </a:t>
            </a:r>
            <a:r>
              <a:rPr lang="en-UM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legislat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ure</a:t>
            </a:r>
            <a:b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b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M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Congress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people</a:t>
            </a:r>
            <a:r>
              <a:rPr lang="en-UM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spent less than 2 percent of his or her adult life doing the kinds of jobs most Americans go to every day.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M" dirty="0"/>
          </a:p>
        </p:txBody>
      </p:sp>
      <p:pic>
        <p:nvPicPr>
          <p:cNvPr id="2050" name="Picture 2" descr="Is This Your Image of the Working Class? You Need to ...">
            <a:extLst>
              <a:ext uri="{FF2B5EF4-FFF2-40B4-BE49-F238E27FC236}">
                <a16:creationId xmlns:a16="http://schemas.microsoft.com/office/drawing/2014/main" id="{7777D4DE-8BF5-4E77-9DA4-B573D7742AD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21000"/>
            <a:ext cx="11954933" cy="393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3795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E5EAA-F09B-4582-ACE4-31ED759B3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	Official bias</a:t>
            </a:r>
            <a:endParaRPr lang="en-UM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51B3C2-C6B9-4879-8667-72FBC5153B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9905999" cy="4701646"/>
          </a:xfrm>
        </p:spPr>
        <p:txBody>
          <a:bodyPr>
            <a:normAutofit/>
          </a:bodyPr>
          <a:lstStyle/>
          <a:p>
            <a:r>
              <a:rPr lang="en-US" dirty="0">
                <a:effectLst/>
                <a:latin typeface="+mj-lt"/>
                <a:ea typeface="Calibri" panose="020F0502020204030204" pitchFamily="34" charset="0"/>
              </a:rPr>
              <a:t>M</a:t>
            </a:r>
            <a:r>
              <a:rPr lang="en-UM" dirty="0">
                <a:effectLst/>
                <a:latin typeface="+mj-lt"/>
                <a:ea typeface="Calibri" panose="020F0502020204030204" pitchFamily="34" charset="0"/>
              </a:rPr>
              <a:t>embers of Congress who are wealthier </a:t>
            </a:r>
            <a:r>
              <a:rPr lang="en-US" dirty="0">
                <a:effectLst/>
                <a:latin typeface="+mj-lt"/>
                <a:ea typeface="Calibri" panose="020F0502020204030204" pitchFamily="34" charset="0"/>
              </a:rPr>
              <a:t>are</a:t>
            </a:r>
            <a:r>
              <a:rPr lang="en-UM" dirty="0">
                <a:effectLst/>
                <a:latin typeface="+mj-lt"/>
                <a:ea typeface="Calibri" panose="020F0502020204030204" pitchFamily="34" charset="0"/>
              </a:rPr>
              <a:t> more likely to oppose the estate tax</a:t>
            </a:r>
            <a:r>
              <a:rPr lang="en-US" dirty="0">
                <a:effectLst/>
                <a:latin typeface="+mj-lt"/>
                <a:ea typeface="Calibri" panose="020F0502020204030204" pitchFamily="34" charset="0"/>
              </a:rPr>
              <a:t>.</a:t>
            </a:r>
          </a:p>
          <a:p>
            <a:r>
              <a:rPr lang="en-UM" dirty="0">
                <a:effectLst/>
                <a:latin typeface="+mj-lt"/>
                <a:ea typeface="Calibri" panose="020F0502020204030204" pitchFamily="34" charset="0"/>
              </a:rPr>
              <a:t>Mayors from business backgrounds shift city resources away from social safety net programs and toward business-friendly infrastructure projects. </a:t>
            </a:r>
            <a:endParaRPr lang="en-US" dirty="0">
              <a:effectLst/>
              <a:latin typeface="+mj-lt"/>
              <a:ea typeface="Calibri" panose="020F0502020204030204" pitchFamily="34" charset="0"/>
            </a:endParaRPr>
          </a:p>
          <a:p>
            <a:r>
              <a:rPr lang="en-UM" dirty="0">
                <a:effectLst/>
                <a:latin typeface="+mj-lt"/>
                <a:ea typeface="Calibri" panose="020F0502020204030204" pitchFamily="34" charset="0"/>
              </a:rPr>
              <a:t>Legislators with more education and income are less likely to support policies that would reduce economic income inequality</a:t>
            </a:r>
            <a:r>
              <a:rPr lang="en-US" dirty="0">
                <a:effectLst/>
                <a:latin typeface="+mj-lt"/>
                <a:ea typeface="Calibri" panose="020F0502020204030204" pitchFamily="34" charset="0"/>
              </a:rPr>
              <a:t>.</a:t>
            </a:r>
            <a:r>
              <a:rPr lang="en-UM" dirty="0">
                <a:effectLst/>
                <a:latin typeface="+mj-lt"/>
                <a:ea typeface="Calibri" panose="020F0502020204030204" pitchFamily="34" charset="0"/>
                <a:cs typeface="Minion Pro"/>
              </a:rPr>
              <a:t> </a:t>
            </a:r>
            <a:endParaRPr lang="en-US" dirty="0">
              <a:effectLst/>
              <a:latin typeface="+mj-lt"/>
              <a:ea typeface="Calibri" panose="020F0502020204030204" pitchFamily="34" charset="0"/>
              <a:cs typeface="Minion Pro"/>
            </a:endParaRPr>
          </a:p>
          <a:p>
            <a:r>
              <a:rPr lang="en-UM" dirty="0">
                <a:effectLst/>
                <a:latin typeface="+mj-lt"/>
                <a:ea typeface="Calibri" panose="020F0502020204030204" pitchFamily="34" charset="0"/>
                <a:cs typeface="Minion Pro"/>
              </a:rPr>
              <a:t>Lawmakers with more money in the stock market are more likely to raise the debt ceiling and thereby protect the stock market.</a:t>
            </a:r>
          </a:p>
          <a:p>
            <a:endParaRPr lang="en-US" dirty="0">
              <a:effectLst/>
              <a:latin typeface="+mj-lt"/>
              <a:ea typeface="Calibri" panose="020F0502020204030204" pitchFamily="34" charset="0"/>
            </a:endParaRPr>
          </a:p>
          <a:p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UM" dirty="0"/>
          </a:p>
        </p:txBody>
      </p:sp>
    </p:spTree>
    <p:extLst>
      <p:ext uri="{BB962C8B-B14F-4D97-AF65-F5344CB8AC3E}">
        <p14:creationId xmlns:p14="http://schemas.microsoft.com/office/powerpoint/2010/main" val="30154649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6FB09-54FC-55F7-9E27-7230C1EDC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408" y="618518"/>
            <a:ext cx="10636897" cy="1478570"/>
          </a:xfrm>
        </p:spPr>
        <p:txBody>
          <a:bodyPr/>
          <a:lstStyle/>
          <a:p>
            <a:r>
              <a:rPr lang="en-US" dirty="0"/>
              <a:t>Lobbyists can control government outcomes</a:t>
            </a:r>
          </a:p>
        </p:txBody>
      </p:sp>
      <p:pic>
        <p:nvPicPr>
          <p:cNvPr id="2050" name="Picture 2" descr="1,014 Lobbying Illustrations &amp; Clip Art - iStock">
            <a:extLst>
              <a:ext uri="{FF2B5EF4-FFF2-40B4-BE49-F238E27FC236}">
                <a16:creationId xmlns:a16="http://schemas.microsoft.com/office/drawing/2014/main" id="{CC395C10-8EBB-1675-1CA1-317062520E4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13991"/>
            <a:ext cx="12192000" cy="5262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07039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1654</TotalTime>
  <Words>249</Words>
  <Application>Microsoft Office PowerPoint</Application>
  <PresentationFormat>Widescreen</PresentationFormat>
  <Paragraphs>22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Minion Pro</vt:lpstr>
      <vt:lpstr>Times New Roman</vt:lpstr>
      <vt:lpstr>Tw Cen MT</vt:lpstr>
      <vt:lpstr>Circuit</vt:lpstr>
      <vt:lpstr>     Money in Politics</vt:lpstr>
      <vt:lpstr>Watergate Scandal brings campaign     Finance Reforms</vt:lpstr>
      <vt:lpstr>Citizens United changed the rules governing money in politics</vt:lpstr>
      <vt:lpstr>PowerPoint Presentation</vt:lpstr>
      <vt:lpstr>PowerPoint Presentation</vt:lpstr>
      <vt:lpstr>PowerPoint Presentation</vt:lpstr>
      <vt:lpstr>The Working Class make UP only:  10 percent of the average city council   3 percent of the average state legislature  Congresspeople spent less than 2 percent of his or her adult life doing the kinds of jobs most Americans go to every day. </vt:lpstr>
      <vt:lpstr>  Official bias</vt:lpstr>
      <vt:lpstr>Lobbyists can control government outcomes</vt:lpstr>
      <vt:lpstr>Money manipulates public opinion</vt:lpstr>
      <vt:lpstr>Solutions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Money in Politics</dc:title>
  <dc:creator>Dick Simpson</dc:creator>
  <cp:lastModifiedBy>Simpson, Dick W</cp:lastModifiedBy>
  <cp:revision>10</cp:revision>
  <dcterms:created xsi:type="dcterms:W3CDTF">2022-03-06T15:02:35Z</dcterms:created>
  <dcterms:modified xsi:type="dcterms:W3CDTF">2022-06-20T01:24:29Z</dcterms:modified>
</cp:coreProperties>
</file>