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7" r:id="rId3"/>
    <p:sldId id="257" r:id="rId4"/>
    <p:sldId id="271" r:id="rId5"/>
    <p:sldId id="270" r:id="rId6"/>
    <p:sldId id="268" r:id="rId7"/>
    <p:sldId id="269" r:id="rId8"/>
    <p:sldId id="277" r:id="rId9"/>
    <p:sldId id="276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84" y="2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6/4/2022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6/4/2022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6/4/2022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6/4/2022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6/4/2022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6/4/2022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6/4/2022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3CBB2D-3AC6-4EA4-88CA-ACB7020AE82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Racial and Income Inequality</a:t>
            </a:r>
            <a:endParaRPr lang="en-UM" sz="3600" dirty="0"/>
          </a:p>
        </p:txBody>
      </p:sp>
    </p:spTree>
    <p:extLst>
      <p:ext uri="{BB962C8B-B14F-4D97-AF65-F5344CB8AC3E}">
        <p14:creationId xmlns:p14="http://schemas.microsoft.com/office/powerpoint/2010/main" val="21471910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B99F30-3D41-4FFA-AD7F-3998E15EC0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5806" y="643463"/>
            <a:ext cx="3706762" cy="160812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We are Divided by Income, race, and Ideology</a:t>
            </a:r>
            <a:endParaRPr lang="en-US"/>
          </a:p>
        </p:txBody>
      </p:sp>
      <p:pic>
        <p:nvPicPr>
          <p:cNvPr id="11266" name="Picture 2">
            <a:extLst>
              <a:ext uri="{FF2B5EF4-FFF2-40B4-BE49-F238E27FC236}">
                <a16:creationId xmlns:a16="http://schemas.microsoft.com/office/drawing/2014/main" id="{5D1E3CD4-57CD-4AD8-8ABF-2967F5C51E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18" r="8767" b="-2"/>
          <a:stretch/>
        </p:blipFill>
        <p:spPr bwMode="auto">
          <a:xfrm>
            <a:off x="20" y="975"/>
            <a:ext cx="75529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>
            <a:extLst>
              <a:ext uri="{FF2B5EF4-FFF2-40B4-BE49-F238E27FC236}">
                <a16:creationId xmlns:a16="http://schemas.microsoft.com/office/drawing/2014/main" id="{98971A7A-4C6E-4DC3-8F45-D5A219B11E8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2944" y="2752531"/>
            <a:ext cx="4639056" cy="4105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85890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58F3BE07-242F-46A1-A0D9-76FAA20DEEB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66877584"/>
              </p:ext>
            </p:extLst>
          </p:nvPr>
        </p:nvGraphicFramePr>
        <p:xfrm>
          <a:off x="1722438" y="819509"/>
          <a:ext cx="8743950" cy="584871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14650">
                  <a:extLst>
                    <a:ext uri="{9D8B030D-6E8A-4147-A177-3AD203B41FA5}">
                      <a16:colId xmlns:a16="http://schemas.microsoft.com/office/drawing/2014/main" val="2062860119"/>
                    </a:ext>
                  </a:extLst>
                </a:gridCol>
                <a:gridCol w="2914650">
                  <a:extLst>
                    <a:ext uri="{9D8B030D-6E8A-4147-A177-3AD203B41FA5}">
                      <a16:colId xmlns:a16="http://schemas.microsoft.com/office/drawing/2014/main" val="578654478"/>
                    </a:ext>
                  </a:extLst>
                </a:gridCol>
                <a:gridCol w="2914650">
                  <a:extLst>
                    <a:ext uri="{9D8B030D-6E8A-4147-A177-3AD203B41FA5}">
                      <a16:colId xmlns:a16="http://schemas.microsoft.com/office/drawing/2014/main" val="2565799835"/>
                    </a:ext>
                  </a:extLst>
                </a:gridCol>
              </a:tblGrid>
              <a:tr h="4499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M" sz="1200">
                          <a:effectLst/>
                        </a:rPr>
                        <a:t>Rank</a:t>
                      </a:r>
                      <a:endParaRPr lang="en-UM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M" sz="1200">
                          <a:effectLst/>
                        </a:rPr>
                        <a:t>Ethnicity And Gender</a:t>
                      </a:r>
                      <a:endParaRPr lang="en-UM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M" sz="1200">
                          <a:effectLst/>
                        </a:rPr>
                        <a:t>Weekly Wages</a:t>
                      </a:r>
                      <a:endParaRPr lang="en-UM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183840612"/>
                  </a:ext>
                </a:extLst>
              </a:tr>
              <a:tr h="4499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M" sz="1200">
                          <a:effectLst/>
                        </a:rPr>
                        <a:t>1</a:t>
                      </a:r>
                      <a:endParaRPr lang="en-UM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M" sz="1200">
                          <a:effectLst/>
                        </a:rPr>
                        <a:t>Asian Males</a:t>
                      </a:r>
                      <a:endParaRPr lang="en-UM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M" sz="1200">
                          <a:effectLst/>
                        </a:rPr>
                        <a:t>$1,080/week</a:t>
                      </a:r>
                      <a:endParaRPr lang="en-UM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19744358"/>
                  </a:ext>
                </a:extLst>
              </a:tr>
              <a:tr h="4499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M" sz="1200">
                          <a:effectLst/>
                        </a:rPr>
                        <a:t>2</a:t>
                      </a:r>
                      <a:endParaRPr lang="en-UM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M" sz="1200">
                          <a:effectLst/>
                        </a:rPr>
                        <a:t>White Males</a:t>
                      </a:r>
                      <a:endParaRPr lang="en-UM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M" sz="1200">
                          <a:effectLst/>
                        </a:rPr>
                        <a:t>$897/week</a:t>
                      </a:r>
                      <a:endParaRPr lang="en-UM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571494610"/>
                  </a:ext>
                </a:extLst>
              </a:tr>
              <a:tr h="4499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M" sz="1200">
                          <a:effectLst/>
                        </a:rPr>
                        <a:t>3</a:t>
                      </a:r>
                      <a:endParaRPr lang="en-UM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M" sz="1200">
                          <a:effectLst/>
                        </a:rPr>
                        <a:t>Asian Females</a:t>
                      </a:r>
                      <a:endParaRPr lang="en-UM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M" sz="1200">
                          <a:effectLst/>
                        </a:rPr>
                        <a:t>$841/week</a:t>
                      </a:r>
                      <a:endParaRPr lang="en-UM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208095433"/>
                  </a:ext>
                </a:extLst>
              </a:tr>
              <a:tr h="4499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M" sz="1200">
                          <a:effectLst/>
                        </a:rPr>
                        <a:t>4</a:t>
                      </a:r>
                      <a:endParaRPr lang="en-UM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M" sz="1200">
                          <a:effectLst/>
                        </a:rPr>
                        <a:t>White Females</a:t>
                      </a:r>
                      <a:endParaRPr lang="en-UM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M" sz="1200">
                          <a:effectLst/>
                        </a:rPr>
                        <a:t>$734/week</a:t>
                      </a:r>
                      <a:endParaRPr lang="en-UM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171331197"/>
                  </a:ext>
                </a:extLst>
              </a:tr>
              <a:tr h="4499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M" sz="1200">
                          <a:effectLst/>
                        </a:rPr>
                        <a:t>5</a:t>
                      </a:r>
                      <a:endParaRPr lang="en-UM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M" sz="1200">
                          <a:effectLst/>
                        </a:rPr>
                        <a:t>Black Males</a:t>
                      </a:r>
                      <a:endParaRPr lang="en-UM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M" sz="1200">
                          <a:effectLst/>
                        </a:rPr>
                        <a:t>$680/week</a:t>
                      </a:r>
                      <a:endParaRPr lang="en-UM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611820470"/>
                  </a:ext>
                </a:extLst>
              </a:tr>
              <a:tr h="4499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M" sz="1200">
                          <a:effectLst/>
                        </a:rPr>
                        <a:t>6</a:t>
                      </a:r>
                      <a:endParaRPr lang="en-UM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M" sz="1200">
                          <a:effectLst/>
                        </a:rPr>
                        <a:t>Native Hawaiian &amp; Pacific Islander Males</a:t>
                      </a:r>
                      <a:endParaRPr lang="en-UM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M" sz="1200">
                          <a:effectLst/>
                        </a:rPr>
                        <a:t>$632/week</a:t>
                      </a:r>
                      <a:endParaRPr lang="en-UM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892231527"/>
                  </a:ext>
                </a:extLst>
              </a:tr>
              <a:tr h="4499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M" sz="1200">
                          <a:effectLst/>
                        </a:rPr>
                        <a:t>7</a:t>
                      </a:r>
                      <a:endParaRPr lang="en-UM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M" sz="1200">
                          <a:effectLst/>
                        </a:rPr>
                        <a:t>Native American &amp; Alaskan Males</a:t>
                      </a:r>
                      <a:endParaRPr lang="en-UM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M" sz="1200">
                          <a:effectLst/>
                        </a:rPr>
                        <a:t>$623/week</a:t>
                      </a:r>
                      <a:endParaRPr lang="en-UM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481239006"/>
                  </a:ext>
                </a:extLst>
              </a:tr>
              <a:tr h="4499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M" sz="1200">
                          <a:effectLst/>
                        </a:rPr>
                        <a:t>8</a:t>
                      </a:r>
                      <a:endParaRPr lang="en-UM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M" sz="1200">
                          <a:effectLst/>
                        </a:rPr>
                        <a:t>Hispanic Males</a:t>
                      </a:r>
                      <a:endParaRPr lang="en-UM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M" sz="1200">
                          <a:effectLst/>
                        </a:rPr>
                        <a:t>$616/week</a:t>
                      </a:r>
                      <a:endParaRPr lang="en-UM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667433640"/>
                  </a:ext>
                </a:extLst>
              </a:tr>
              <a:tr h="4499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M" sz="1200">
                          <a:effectLst/>
                        </a:rPr>
                        <a:t>9</a:t>
                      </a:r>
                      <a:endParaRPr lang="en-UM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M" sz="1200">
                          <a:effectLst/>
                        </a:rPr>
                        <a:t>Black Females</a:t>
                      </a:r>
                      <a:endParaRPr lang="en-UM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M" sz="1200">
                          <a:effectLst/>
                        </a:rPr>
                        <a:t>$611/week</a:t>
                      </a:r>
                      <a:endParaRPr lang="en-UM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034583386"/>
                  </a:ext>
                </a:extLst>
              </a:tr>
              <a:tr h="4499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M" sz="1200">
                          <a:effectLst/>
                        </a:rPr>
                        <a:t>10</a:t>
                      </a:r>
                      <a:endParaRPr lang="en-UM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M" sz="1200">
                          <a:effectLst/>
                        </a:rPr>
                        <a:t>Native Hawaiian &amp; Pacific Islander Females</a:t>
                      </a:r>
                      <a:endParaRPr lang="en-UM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M" sz="1200">
                          <a:effectLst/>
                        </a:rPr>
                        <a:t>$556/week</a:t>
                      </a:r>
                      <a:endParaRPr lang="en-UM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450317055"/>
                  </a:ext>
                </a:extLst>
              </a:tr>
              <a:tr h="4499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M" sz="1200">
                          <a:effectLst/>
                        </a:rPr>
                        <a:t>11</a:t>
                      </a:r>
                      <a:endParaRPr lang="en-UM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M" sz="1200">
                          <a:effectLst/>
                        </a:rPr>
                        <a:t>Hispanic Females</a:t>
                      </a:r>
                      <a:endParaRPr lang="en-UM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M" sz="1200">
                          <a:effectLst/>
                        </a:rPr>
                        <a:t>$548/week</a:t>
                      </a:r>
                      <a:endParaRPr lang="en-UM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166341672"/>
                  </a:ext>
                </a:extLst>
              </a:tr>
              <a:tr h="4499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M" sz="1200">
                          <a:effectLst/>
                        </a:rPr>
                        <a:t>12</a:t>
                      </a:r>
                      <a:endParaRPr lang="en-UM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M" sz="1200" dirty="0">
                          <a:effectLst/>
                        </a:rPr>
                        <a:t>Native American &amp; Alaskan Females</a:t>
                      </a:r>
                      <a:endParaRPr lang="en-UM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M" sz="1200" dirty="0">
                          <a:effectLst/>
                        </a:rPr>
                        <a:t>$529/week</a:t>
                      </a:r>
                      <a:endParaRPr lang="en-UM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967155369"/>
                  </a:ext>
                </a:extLst>
              </a:tr>
            </a:tbl>
          </a:graphicData>
        </a:graphic>
      </p:graphicFrame>
      <p:sp>
        <p:nvSpPr>
          <p:cNvPr id="8" name="Rectangle 2">
            <a:extLst>
              <a:ext uri="{FF2B5EF4-FFF2-40B4-BE49-F238E27FC236}">
                <a16:creationId xmlns:a16="http://schemas.microsoft.com/office/drawing/2014/main" id="{26B46C46-75E7-4296-9F53-4D391C452E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2" y="36239"/>
            <a:ext cx="9905998" cy="384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M" sz="19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Income Inequality By Race And Gender In The U.S.</a:t>
            </a:r>
            <a:endParaRPr kumimoji="0" lang="en-US" altLang="en-UM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63896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38802D-4D2F-4C17-B406-6C59DE876E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rich get Richer and the poor get poorer</a:t>
            </a:r>
            <a:endParaRPr lang="en-UM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8B342EF-105D-4575-89EB-772BAF5A521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93333"/>
            <a:ext cx="12192000" cy="5164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65390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25BB98-08FF-4685-8B1E-E825B75D19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-84666"/>
            <a:ext cx="9905998" cy="1236134"/>
          </a:xfrm>
        </p:spPr>
        <p:txBody>
          <a:bodyPr/>
          <a:lstStyle/>
          <a:p>
            <a:r>
              <a:rPr lang="en-US" dirty="0"/>
              <a:t>Middle Class Census Tracks in Chicago</a:t>
            </a:r>
            <a:endParaRPr lang="en-UM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9170F57F-D113-4F62-A6CE-31EED04FA19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3601"/>
            <a:ext cx="12192000" cy="599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92670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7253FE-F2B4-40DB-96C0-2180BEF214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M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EF65AD-A571-49B2-8BB3-1143F14610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M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87FF3BD-E060-4AD1-9516-946F238D08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4981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CA065D-C5C6-4F29-963B-F401CD66E2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M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BC0A612-3B53-4684-8BCE-D54FEA27B0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84667" y="-355600"/>
            <a:ext cx="12276667" cy="7289800"/>
          </a:xfrm>
        </p:spPr>
      </p:pic>
    </p:spTree>
    <p:extLst>
      <p:ext uri="{BB962C8B-B14F-4D97-AF65-F5344CB8AC3E}">
        <p14:creationId xmlns:p14="http://schemas.microsoft.com/office/powerpoint/2010/main" val="26427571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F9BA8E-295C-49E4-6BAB-D885D3294E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05CCE5A-C567-8110-07D6-BFE3D568B19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538718" cy="6997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71982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BC4FC9-1809-4782-8A7A-5BD6DF9320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618518"/>
            <a:ext cx="10222302" cy="1478570"/>
          </a:xfrm>
        </p:spPr>
        <p:txBody>
          <a:bodyPr>
            <a:normAutofit fontScale="90000"/>
          </a:bodyPr>
          <a:lstStyle/>
          <a:p>
            <a:r>
              <a:rPr lang="en-US" dirty="0"/>
              <a:t>Solutions are not as simple or easy as slogans like this one nor are they easy to enact in practice.</a:t>
            </a:r>
            <a:endParaRPr lang="en-UM" dirty="0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E6DC4998-A4E0-45BB-9F67-762F165B54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38425"/>
            <a:ext cx="12192000" cy="4160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790837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Circuit</Template>
  <TotalTime>170</TotalTime>
  <Words>167</Words>
  <Application>Microsoft Office PowerPoint</Application>
  <PresentationFormat>Widescreen</PresentationFormat>
  <Paragraphs>45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Times New Roman</vt:lpstr>
      <vt:lpstr>Tw Cen MT</vt:lpstr>
      <vt:lpstr>Circuit</vt:lpstr>
      <vt:lpstr> Racial and Income Inequality</vt:lpstr>
      <vt:lpstr>We are Divided by Income, race, and Ideology</vt:lpstr>
      <vt:lpstr>PowerPoint Presentation</vt:lpstr>
      <vt:lpstr>The rich get Richer and the poor get poorer</vt:lpstr>
      <vt:lpstr>Middle Class Census Tracks in Chicago</vt:lpstr>
      <vt:lpstr>PowerPoint Presentation</vt:lpstr>
      <vt:lpstr>PowerPoint Presentation</vt:lpstr>
      <vt:lpstr>PowerPoint Presentation</vt:lpstr>
      <vt:lpstr>Solutions are not as simple or easy as slogans like this one nor are they easy to enact in practice.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Racial and Income Inequality</dc:title>
  <dc:creator>Dick Simpson</dc:creator>
  <cp:lastModifiedBy>Simpson, Dick W</cp:lastModifiedBy>
  <cp:revision>6</cp:revision>
  <dcterms:created xsi:type="dcterms:W3CDTF">2022-01-30T22:16:39Z</dcterms:created>
  <dcterms:modified xsi:type="dcterms:W3CDTF">2022-06-04T14:42:33Z</dcterms:modified>
</cp:coreProperties>
</file>