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9"/>
  </p:notesMasterIdLst>
  <p:sldIdLst>
    <p:sldId id="269" r:id="rId2"/>
    <p:sldId id="321" r:id="rId3"/>
    <p:sldId id="354" r:id="rId4"/>
    <p:sldId id="358" r:id="rId5"/>
    <p:sldId id="355" r:id="rId6"/>
    <p:sldId id="357" r:id="rId7"/>
    <p:sldId id="360" r:id="rId8"/>
    <p:sldId id="361" r:id="rId9"/>
    <p:sldId id="362" r:id="rId10"/>
    <p:sldId id="363" r:id="rId11"/>
    <p:sldId id="364" r:id="rId12"/>
    <p:sldId id="365" r:id="rId13"/>
    <p:sldId id="366" r:id="rId14"/>
    <p:sldId id="367" r:id="rId15"/>
    <p:sldId id="368" r:id="rId16"/>
    <p:sldId id="369" r:id="rId17"/>
    <p:sldId id="370" r:id="rId18"/>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1pPr>
    <a:lvl2pPr marL="4572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2pPr>
    <a:lvl3pPr marL="9144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3pPr>
    <a:lvl4pPr marL="13716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4pPr>
    <a:lvl5pPr marL="1828800" algn="l" rtl="0" eaLnBrk="0" fontAlgn="base" hangingPunct="0">
      <a:spcBef>
        <a:spcPct val="0"/>
      </a:spcBef>
      <a:spcAft>
        <a:spcPct val="0"/>
      </a:spcAft>
      <a:defRPr sz="2400" kern="1200">
        <a:solidFill>
          <a:schemeClr val="bg1"/>
        </a:solidFill>
        <a:latin typeface="Times New Roman" charset="0"/>
        <a:ea typeface="Lucida Sans Unicode" charset="0"/>
        <a:cs typeface="Lucida Sans Unicode" charset="0"/>
      </a:defRPr>
    </a:lvl5pPr>
    <a:lvl6pPr marL="2286000" algn="l" defTabSz="914400" rtl="0" eaLnBrk="1" latinLnBrk="0" hangingPunct="1">
      <a:defRPr sz="2400" kern="1200">
        <a:solidFill>
          <a:schemeClr val="bg1"/>
        </a:solidFill>
        <a:latin typeface="Times New Roman" charset="0"/>
        <a:ea typeface="Lucida Sans Unicode" charset="0"/>
        <a:cs typeface="Lucida Sans Unicode" charset="0"/>
      </a:defRPr>
    </a:lvl6pPr>
    <a:lvl7pPr marL="2743200" algn="l" defTabSz="914400" rtl="0" eaLnBrk="1" latinLnBrk="0" hangingPunct="1">
      <a:defRPr sz="2400" kern="1200">
        <a:solidFill>
          <a:schemeClr val="bg1"/>
        </a:solidFill>
        <a:latin typeface="Times New Roman" charset="0"/>
        <a:ea typeface="Lucida Sans Unicode" charset="0"/>
        <a:cs typeface="Lucida Sans Unicode" charset="0"/>
      </a:defRPr>
    </a:lvl7pPr>
    <a:lvl8pPr marL="3200400" algn="l" defTabSz="914400" rtl="0" eaLnBrk="1" latinLnBrk="0" hangingPunct="1">
      <a:defRPr sz="2400" kern="1200">
        <a:solidFill>
          <a:schemeClr val="bg1"/>
        </a:solidFill>
        <a:latin typeface="Times New Roman" charset="0"/>
        <a:ea typeface="Lucida Sans Unicode" charset="0"/>
        <a:cs typeface="Lucida Sans Unicode" charset="0"/>
      </a:defRPr>
    </a:lvl8pPr>
    <a:lvl9pPr marL="3657600" algn="l" defTabSz="914400" rtl="0" eaLnBrk="1" latinLnBrk="0" hangingPunct="1">
      <a:defRPr sz="2400" kern="1200">
        <a:solidFill>
          <a:schemeClr val="bg1"/>
        </a:solidFill>
        <a:latin typeface="Times New Roman"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2311A-2341-470A-8E25-B9E0FC3BC5B6}" v="2" dt="2025-07-24T15:20:45.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55" autoAdjust="0"/>
  </p:normalViewPr>
  <p:slideViewPr>
    <p:cSldViewPr>
      <p:cViewPr varScale="1">
        <p:scale>
          <a:sx n="97" d="100"/>
          <a:sy n="97" d="100"/>
        </p:scale>
        <p:origin x="1524" y="72"/>
      </p:cViewPr>
      <p:guideLst>
        <p:guide orient="horz" pos="2160"/>
        <p:guide pos="2880"/>
      </p:guideLst>
    </p:cSldViewPr>
  </p:slideViewPr>
  <p:outlineViewPr>
    <p:cViewPr varScale="1">
      <p:scale>
        <a:sx n="66" d="100"/>
        <a:sy n="66" d="100"/>
      </p:scale>
      <p:origin x="96"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Govern, Patrick J." userId="60434b5b-2a5c-4f27-a29d-de5aa2a1c58e" providerId="ADAL" clId="{A5D2311A-2341-470A-8E25-B9E0FC3BC5B6}"/>
    <pc:docChg chg="custSel modSld">
      <pc:chgData name="McGovern, Patrick J." userId="60434b5b-2a5c-4f27-a29d-de5aa2a1c58e" providerId="ADAL" clId="{A5D2311A-2341-470A-8E25-B9E0FC3BC5B6}" dt="2025-07-24T15:20:48.848" v="22" actId="20577"/>
      <pc:docMkLst>
        <pc:docMk/>
      </pc:docMkLst>
      <pc:sldChg chg="modSp mod">
        <pc:chgData name="McGovern, Patrick J." userId="60434b5b-2a5c-4f27-a29d-de5aa2a1c58e" providerId="ADAL" clId="{A5D2311A-2341-470A-8E25-B9E0FC3BC5B6}" dt="2025-07-24T15:20:48.848" v="22" actId="20577"/>
        <pc:sldMkLst>
          <pc:docMk/>
          <pc:sldMk cId="0" sldId="269"/>
        </pc:sldMkLst>
        <pc:spChg chg="mod">
          <ac:chgData name="McGovern, Patrick J." userId="60434b5b-2a5c-4f27-a29d-de5aa2a1c58e" providerId="ADAL" clId="{A5D2311A-2341-470A-8E25-B9E0FC3BC5B6}" dt="2025-07-24T15:20:48.848" v="22" actId="20577"/>
          <ac:spMkLst>
            <pc:docMk/>
            <pc:sldMk cId="0" sldId="269"/>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Rot="1" noChangeAspect="1" noChangeArrowheads="1" noTextEdit="1"/>
          </p:cNvSpPr>
          <p:nvPr>
            <p:ph type="sldImg"/>
          </p:nvPr>
        </p:nvSpPr>
        <p:spPr bwMode="auto">
          <a:xfrm>
            <a:off x="0" y="303213"/>
            <a:ext cx="1588" cy="1587"/>
          </a:xfrm>
          <a:prstGeom prst="rect">
            <a:avLst/>
          </a:prstGeom>
          <a:solidFill>
            <a:srgbClr val="FFFFFF"/>
          </a:solidFill>
          <a:ln w="9525">
            <a:solidFill>
              <a:srgbClr val="000000"/>
            </a:solidFill>
            <a:miter lim="800000"/>
            <a:headEnd/>
            <a:tailEnd/>
          </a:ln>
        </p:spPr>
      </p:sp>
      <p:sp>
        <p:nvSpPr>
          <p:cNvPr id="3074" name="Text Box 2"/>
          <p:cNvSpPr txBox="1">
            <a:spLocks noGrp="1" noChangeArrowheads="1"/>
          </p:cNvSpPr>
          <p:nvPr>
            <p:ph type="body" idx="1"/>
          </p:nvPr>
        </p:nvSpPr>
        <p:spPr bwMode="auto">
          <a:xfrm>
            <a:off x="503238" y="4316413"/>
            <a:ext cx="5856287" cy="4059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28265066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ＭＳ Ｐゴシック" pitchFamily="-106"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15225" y="303213"/>
            <a:ext cx="15032038" cy="112744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716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6388" y="739588"/>
            <a:ext cx="8513762" cy="2729753"/>
          </a:xfrm>
        </p:spPr>
        <p:txBody>
          <a:bodyPr>
            <a:noAutofit/>
          </a:bodyPr>
          <a:lstStyle>
            <a:lvl1pPr algn="l">
              <a:lnSpc>
                <a:spcPts val="10800"/>
              </a:lnSpc>
              <a:defRPr sz="10000" b="1" spc="-250" baseline="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306388" y="3505200"/>
            <a:ext cx="4683050" cy="1344706"/>
          </a:xfrm>
        </p:spPr>
        <p:txBody>
          <a:bodyPr anchor="b">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C6A6987E-0C94-4852-AF7D-2E53DFD2B84A}" type="datetime1">
              <a:rPr lang="en-US"/>
              <a:pPr>
                <a:defRPr/>
              </a:pPr>
              <a:t>7/24/2025</a:t>
            </a:fld>
            <a:endParaRPr lang="en-US"/>
          </a:p>
        </p:txBody>
      </p:sp>
      <p:sp>
        <p:nvSpPr>
          <p:cNvPr id="5" name="Footer Placeholder 4"/>
          <p:cNvSpPr>
            <a:spLocks noGrp="1"/>
          </p:cNvSpPr>
          <p:nvPr>
            <p:ph type="ftr" sz="quarter" idx="11"/>
          </p:nvPr>
        </p:nvSpPr>
        <p:spPr>
          <a:xfrm>
            <a:off x="2209800" y="6275388"/>
            <a:ext cx="5638800" cy="365125"/>
          </a:xfrm>
        </p:spPr>
        <p:txBody>
          <a:bodyPr/>
          <a:lstStyle>
            <a:lvl1pPr algn="l">
              <a:defRPr sz="1100">
                <a:solidFill>
                  <a:schemeClr val="tx2"/>
                </a:solidFill>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DAECEB85-1BF4-4742-A7E4-867F3B488B18}" type="slidenum">
              <a:rPr lang="en-US"/>
              <a:pPr>
                <a:defRPr/>
              </a:pPr>
              <a:t>‹#›</a:t>
            </a:fld>
            <a:endParaRPr lang="en-US"/>
          </a:p>
        </p:txBody>
      </p:sp>
    </p:spTree>
    <p:extLst>
      <p:ext uri="{BB962C8B-B14F-4D97-AF65-F5344CB8AC3E}">
        <p14:creationId xmlns:p14="http://schemas.microsoft.com/office/powerpoint/2010/main" val="176044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3" y="1227427"/>
            <a:ext cx="3657600" cy="566738"/>
          </a:xfrm>
        </p:spPr>
        <p:txBody>
          <a:bodyPr anchor="b">
            <a:noAutofit/>
          </a:bodyPr>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rot="194096">
            <a:off x="4845353" y="975801"/>
            <a:ext cx="3496570" cy="4747249"/>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631823" y="1799793"/>
            <a:ext cx="3657600" cy="3991408"/>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4674CED-D517-4214-88C6-37A9418CA4AB}"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2869B01E-8088-4343-A667-8F0ECA987A17}" type="slidenum">
              <a:rPr lang="en-US"/>
              <a:pPr>
                <a:defRPr/>
              </a:pPr>
              <a:t>‹#›</a:t>
            </a:fld>
            <a:endParaRPr lang="en-US"/>
          </a:p>
        </p:txBody>
      </p:sp>
    </p:spTree>
    <p:extLst>
      <p:ext uri="{BB962C8B-B14F-4D97-AF65-F5344CB8AC3E}">
        <p14:creationId xmlns:p14="http://schemas.microsoft.com/office/powerpoint/2010/main" val="2748473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319004">
            <a:off x="2075968" y="741009"/>
            <a:ext cx="4914362" cy="3240064"/>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5" name="Date Placeholder 2"/>
          <p:cNvSpPr>
            <a:spLocks noGrp="1"/>
          </p:cNvSpPr>
          <p:nvPr>
            <p:ph type="dt" sz="half" idx="14"/>
          </p:nvPr>
        </p:nvSpPr>
        <p:spPr/>
        <p:txBody>
          <a:bodyPr/>
          <a:lstStyle>
            <a:lvl1pPr>
              <a:defRPr/>
            </a:lvl1pPr>
          </a:lstStyle>
          <a:p>
            <a:pPr>
              <a:defRPr/>
            </a:pPr>
            <a:fld id="{101BF9F5-7674-477A-86D9-8ABF72EA4DB3}" type="datetime1">
              <a:rPr lang="en-US"/>
              <a:pPr>
                <a:defRPr/>
              </a:pPr>
              <a:t>7/24/2025</a:t>
            </a:fld>
            <a:endParaRPr lang="en-US"/>
          </a:p>
        </p:txBody>
      </p:sp>
      <p:sp>
        <p:nvSpPr>
          <p:cNvPr id="6" name="Footer Placeholder 3"/>
          <p:cNvSpPr>
            <a:spLocks noGrp="1"/>
          </p:cNvSpPr>
          <p:nvPr>
            <p:ph type="ftr" sz="quarter" idx="15"/>
          </p:nvPr>
        </p:nvSpPr>
        <p:spPr/>
        <p:txBody>
          <a:bodyPr/>
          <a:lstStyle>
            <a:lvl1pPr>
              <a:defRPr/>
            </a:lvl1pPr>
          </a:lstStyle>
          <a:p>
            <a:pPr>
              <a:defRPr/>
            </a:pPr>
            <a:r>
              <a:t>
              </a:t>
            </a:r>
          </a:p>
        </p:txBody>
      </p:sp>
      <p:sp>
        <p:nvSpPr>
          <p:cNvPr id="9" name="Slide Number Placeholder 4"/>
          <p:cNvSpPr>
            <a:spLocks noGrp="1"/>
          </p:cNvSpPr>
          <p:nvPr>
            <p:ph type="sldNum" sz="quarter" idx="16"/>
          </p:nvPr>
        </p:nvSpPr>
        <p:spPr/>
        <p:txBody>
          <a:bodyPr/>
          <a:lstStyle>
            <a:lvl1pPr>
              <a:defRPr/>
            </a:lvl1pPr>
          </a:lstStyle>
          <a:p>
            <a:pPr>
              <a:defRPr/>
            </a:pPr>
            <a:fld id="{359490DB-6891-4282-AD0F-14C8EBE3428F}" type="slidenum">
              <a:rPr lang="en-US"/>
              <a:pPr>
                <a:defRPr/>
              </a:pPr>
              <a:t>‹#›</a:t>
            </a:fld>
            <a:endParaRPr lang="en-US"/>
          </a:p>
        </p:txBody>
      </p:sp>
    </p:spTree>
    <p:extLst>
      <p:ext uri="{BB962C8B-B14F-4D97-AF65-F5344CB8AC3E}">
        <p14:creationId xmlns:p14="http://schemas.microsoft.com/office/powerpoint/2010/main" val="27545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normAutofit/>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2"/>
          <p:cNvSpPr>
            <a:spLocks noGrp="1"/>
          </p:cNvSpPr>
          <p:nvPr>
            <p:ph type="dt" sz="half" idx="15"/>
          </p:nvPr>
        </p:nvSpPr>
        <p:spPr/>
        <p:txBody>
          <a:bodyPr/>
          <a:lstStyle>
            <a:lvl1pPr>
              <a:defRPr/>
            </a:lvl1pPr>
          </a:lstStyle>
          <a:p>
            <a:pPr>
              <a:defRPr/>
            </a:pPr>
            <a:fld id="{353E32B3-C383-4A22-A953-303274D2472D}" type="datetime1">
              <a:rPr lang="en-US"/>
              <a:pPr>
                <a:defRPr/>
              </a:pPr>
              <a:t>7/24/2025</a:t>
            </a:fld>
            <a:endParaRPr lang="en-US"/>
          </a:p>
        </p:txBody>
      </p:sp>
      <p:sp>
        <p:nvSpPr>
          <p:cNvPr id="10" name="Footer Placeholder 3"/>
          <p:cNvSpPr>
            <a:spLocks noGrp="1"/>
          </p:cNvSpPr>
          <p:nvPr>
            <p:ph type="ftr" sz="quarter" idx="16"/>
          </p:nvPr>
        </p:nvSpPr>
        <p:spPr/>
        <p:txBody>
          <a:bodyPr/>
          <a:lstStyle>
            <a:lvl1pPr>
              <a:defRPr/>
            </a:lvl1pPr>
          </a:lstStyle>
          <a:p>
            <a:pPr>
              <a:defRPr/>
            </a:pPr>
            <a:r>
              <a:t>
              </a:t>
            </a:r>
          </a:p>
        </p:txBody>
      </p:sp>
      <p:sp>
        <p:nvSpPr>
          <p:cNvPr id="11" name="Slide Number Placeholder 4"/>
          <p:cNvSpPr>
            <a:spLocks noGrp="1"/>
          </p:cNvSpPr>
          <p:nvPr>
            <p:ph type="sldNum" sz="quarter" idx="17"/>
          </p:nvPr>
        </p:nvSpPr>
        <p:spPr/>
        <p:txBody>
          <a:bodyPr/>
          <a:lstStyle>
            <a:lvl1pPr>
              <a:defRPr/>
            </a:lvl1pPr>
          </a:lstStyle>
          <a:p>
            <a:pPr>
              <a:defRPr/>
            </a:pPr>
            <a:fld id="{04F70541-6478-4614-9D87-9F1CFE4185BA}" type="slidenum">
              <a:rPr lang="en-US"/>
              <a:pPr>
                <a:defRPr/>
              </a:pPr>
              <a:t>‹#›</a:t>
            </a:fld>
            <a:endParaRPr lang="en-US"/>
          </a:p>
        </p:txBody>
      </p:sp>
    </p:spTree>
    <p:extLst>
      <p:ext uri="{BB962C8B-B14F-4D97-AF65-F5344CB8AC3E}">
        <p14:creationId xmlns:p14="http://schemas.microsoft.com/office/powerpoint/2010/main" val="290730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A599F433-9C23-449E-AFB9-119BAC63DAB1}"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338B0664-A9A3-4169-9902-57E1B89A8B8A}" type="slidenum">
              <a:rPr lang="en-US"/>
              <a:pPr>
                <a:defRPr/>
              </a:pPr>
              <a:t>‹#›</a:t>
            </a:fld>
            <a:endParaRPr lang="en-US"/>
          </a:p>
        </p:txBody>
      </p:sp>
    </p:spTree>
    <p:extLst>
      <p:ext uri="{BB962C8B-B14F-4D97-AF65-F5344CB8AC3E}">
        <p14:creationId xmlns:p14="http://schemas.microsoft.com/office/powerpoint/2010/main" val="409544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2400" y="685801"/>
            <a:ext cx="757518" cy="5440680"/>
          </a:xfrm>
        </p:spPr>
        <p:txBody>
          <a:bodyPr vert="eaVert">
            <a:noAutofit/>
          </a:bodyPr>
          <a:lstStyle/>
          <a:p>
            <a:r>
              <a:rPr lang="en-US"/>
              <a:t>Click to edit Master title style</a:t>
            </a:r>
            <a:endParaRPr/>
          </a:p>
        </p:txBody>
      </p:sp>
      <p:sp>
        <p:nvSpPr>
          <p:cNvPr id="3" name="Vertical Text Placeholder 2"/>
          <p:cNvSpPr>
            <a:spLocks noGrp="1"/>
          </p:cNvSpPr>
          <p:nvPr>
            <p:ph type="body" orient="vert" idx="1"/>
          </p:nvPr>
        </p:nvSpPr>
        <p:spPr>
          <a:xfrm>
            <a:off x="631825" y="685801"/>
            <a:ext cx="6561137" cy="544068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8CAE7CF4-C04A-4893-A1F1-162F4BA7F5D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C6F9594C-2BB9-4CA9-9617-E50FE18F4247}" type="slidenum">
              <a:rPr lang="en-US"/>
              <a:pPr>
                <a:defRPr/>
              </a:pPr>
              <a:t>‹#›</a:t>
            </a:fld>
            <a:endParaRPr lang="en-US"/>
          </a:p>
        </p:txBody>
      </p:sp>
    </p:spTree>
    <p:extLst>
      <p:ext uri="{BB962C8B-B14F-4D97-AF65-F5344CB8AC3E}">
        <p14:creationId xmlns:p14="http://schemas.microsoft.com/office/powerpoint/2010/main" val="185686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A534FA-457D-487E-8769-B6ED3FA18761}" type="slidenum">
              <a:rPr lang="en-US"/>
              <a:pPr>
                <a:defRPr/>
              </a:pPr>
              <a:t>‹#›</a:t>
            </a:fld>
            <a:endParaRPr lang="en-US"/>
          </a:p>
        </p:txBody>
      </p:sp>
    </p:spTree>
    <p:extLst>
      <p:ext uri="{BB962C8B-B14F-4D97-AF65-F5344CB8AC3E}">
        <p14:creationId xmlns:p14="http://schemas.microsoft.com/office/powerpoint/2010/main" val="4181960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F46033F-AE8A-490E-8B2F-538CFA9198B5}" type="slidenum">
              <a:rPr lang="en-US"/>
              <a:pPr/>
              <a:t>‹#›</a:t>
            </a:fld>
            <a:endParaRPr lang="en-US"/>
          </a:p>
        </p:txBody>
      </p:sp>
    </p:spTree>
    <p:extLst>
      <p:ext uri="{BB962C8B-B14F-4D97-AF65-F5344CB8AC3E}">
        <p14:creationId xmlns:p14="http://schemas.microsoft.com/office/powerpoint/2010/main" val="19471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lvl1pPr>
              <a:spcBef>
                <a:spcPts val="22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fld id="{E52FD1A9-F43F-44C4-832E-1B5E7A6D61C9}" type="datetime1">
              <a:rPr lang="en-US"/>
              <a:pPr>
                <a:defRPr/>
              </a:pPr>
              <a:t>7/24/2025</a:t>
            </a:fld>
            <a:endParaRPr lang="en-US"/>
          </a:p>
        </p:txBody>
      </p:sp>
      <p:sp>
        <p:nvSpPr>
          <p:cNvPr id="5" name="Footer Placeholder 4"/>
          <p:cNvSpPr>
            <a:spLocks noGrp="1"/>
          </p:cNvSpPr>
          <p:nvPr>
            <p:ph type="ftr" sz="quarter" idx="11"/>
          </p:nvPr>
        </p:nvSpPr>
        <p:spPr/>
        <p:txBody>
          <a:bodyPr/>
          <a:lstStyle>
            <a:lvl1pPr>
              <a:defRPr/>
            </a:lvl1pPr>
          </a:lstStyle>
          <a:p>
            <a:pPr>
              <a:defRPr/>
            </a:pPr>
            <a:r>
              <a:t>
              </a:t>
            </a:r>
          </a:p>
        </p:txBody>
      </p:sp>
      <p:sp>
        <p:nvSpPr>
          <p:cNvPr id="6" name="Slide Number Placeholder 5"/>
          <p:cNvSpPr>
            <a:spLocks noGrp="1"/>
          </p:cNvSpPr>
          <p:nvPr>
            <p:ph type="sldNum" sz="quarter" idx="12"/>
          </p:nvPr>
        </p:nvSpPr>
        <p:spPr/>
        <p:txBody>
          <a:bodyPr/>
          <a:lstStyle>
            <a:lvl1pPr>
              <a:defRPr/>
            </a:lvl1pPr>
          </a:lstStyle>
          <a:p>
            <a:pPr>
              <a:defRPr/>
            </a:pPr>
            <a:fld id="{9A228537-1643-43FD-978D-6A1B0083831A}" type="slidenum">
              <a:rPr lang="en-US"/>
              <a:pPr>
                <a:defRPr/>
              </a:pPr>
              <a:t>‹#›</a:t>
            </a:fld>
            <a:endParaRPr lang="en-US"/>
          </a:p>
        </p:txBody>
      </p:sp>
    </p:spTree>
    <p:extLst>
      <p:ext uri="{BB962C8B-B14F-4D97-AF65-F5344CB8AC3E}">
        <p14:creationId xmlns:p14="http://schemas.microsoft.com/office/powerpoint/2010/main" val="24584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8355714"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578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02151" y="4822206"/>
            <a:ext cx="8511989" cy="1446975"/>
          </a:xfrm>
        </p:spPr>
        <p:txBody>
          <a:bodyPr lIns="0" tIns="0" rIns="0" bIns="0">
            <a:noAutofit/>
          </a:bodyPr>
          <a:lstStyle>
            <a:lvl1pPr algn="l">
              <a:lnSpc>
                <a:spcPts val="13800"/>
              </a:lnSpc>
              <a:defRPr sz="13500" b="1" cap="none" spc="-250" baseline="0">
                <a:solidFill>
                  <a:schemeClr val="tx2"/>
                </a:solidFill>
              </a:defRPr>
            </a:lvl1pPr>
          </a:lstStyle>
          <a:p>
            <a:r>
              <a:rPr lang="en-US"/>
              <a:t>Click to edit Master title style</a:t>
            </a:r>
            <a:endParaRPr/>
          </a:p>
        </p:txBody>
      </p:sp>
      <p:sp>
        <p:nvSpPr>
          <p:cNvPr id="3" name="Text Placeholder 2"/>
          <p:cNvSpPr>
            <a:spLocks noGrp="1"/>
          </p:cNvSpPr>
          <p:nvPr>
            <p:ph type="body" idx="1"/>
          </p:nvPr>
        </p:nvSpPr>
        <p:spPr>
          <a:xfrm>
            <a:off x="384874" y="3525980"/>
            <a:ext cx="4428426" cy="1270752"/>
          </a:xfrm>
        </p:spPr>
        <p:txBody>
          <a:bodyPr lIns="0" tIns="0" rIns="0" bIns="0" anchor="b">
            <a:normAutofit/>
          </a:bodyPr>
          <a:lstStyle>
            <a:lvl1pPr marL="0" indent="0" algn="l">
              <a:buNone/>
              <a:defRPr sz="4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icture Placeholder 2"/>
          <p:cNvSpPr>
            <a:spLocks noGrp="1"/>
          </p:cNvSpPr>
          <p:nvPr>
            <p:ph type="pic" idx="13"/>
          </p:nvPr>
        </p:nvSpPr>
        <p:spPr>
          <a:xfrm rot="21263043">
            <a:off x="5231118" y="261015"/>
            <a:ext cx="3433660" cy="4204035"/>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Tree>
    <p:extLst>
      <p:ext uri="{BB962C8B-B14F-4D97-AF65-F5344CB8AC3E}">
        <p14:creationId xmlns:p14="http://schemas.microsoft.com/office/powerpoint/2010/main" val="37257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a:p>
        </p:txBody>
      </p:sp>
      <p:sp>
        <p:nvSpPr>
          <p:cNvPr id="3" name="Content Placeholder 2"/>
          <p:cNvSpPr>
            <a:spLocks noGrp="1"/>
          </p:cNvSpPr>
          <p:nvPr>
            <p:ph sz="half" idx="1"/>
          </p:nvPr>
        </p:nvSpPr>
        <p:spPr>
          <a:xfrm>
            <a:off x="632012" y="2057400"/>
            <a:ext cx="3863788"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61646" y="2057400"/>
            <a:ext cx="3867912" cy="4068763"/>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lvl1pPr>
          </a:lstStyle>
          <a:p>
            <a:pPr>
              <a:defRPr/>
            </a:pPr>
            <a:fld id="{6792BE94-8C38-477A-A719-0C327A75623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656363B2-6799-49E5-8A9C-05D4B28105D5}" type="slidenum">
              <a:rPr lang="en-US"/>
              <a:pPr>
                <a:defRPr/>
              </a:pPr>
              <a:t>‹#›</a:t>
            </a:fld>
            <a:endParaRPr lang="en-US"/>
          </a:p>
        </p:txBody>
      </p:sp>
    </p:spTree>
    <p:extLst>
      <p:ext uri="{BB962C8B-B14F-4D97-AF65-F5344CB8AC3E}">
        <p14:creationId xmlns:p14="http://schemas.microsoft.com/office/powerpoint/2010/main" val="38808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Rectangle 8"/>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flipH="1">
            <a:off x="4573588" y="1693863"/>
            <a:ext cx="19050" cy="4389437"/>
          </a:xfrm>
          <a:prstGeom prst="rect">
            <a:avLst/>
          </a:prstGeom>
          <a:gradFill flip="none" rotWithShape="1">
            <a:gsLst>
              <a:gs pos="0">
                <a:schemeClr val="tx2">
                  <a:lumMod val="75000"/>
                </a:schemeClr>
              </a:gs>
              <a:gs pos="100000">
                <a:schemeClr val="tx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612775" y="582706"/>
            <a:ext cx="7918450" cy="788894"/>
          </a:xfrm>
        </p:spPr>
        <p:txBody>
          <a:bodyPr>
            <a:noAutofit/>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5545" y="1546412"/>
            <a:ext cx="3867912" cy="464950"/>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936"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63313" y="1545018"/>
            <a:ext cx="3867912" cy="466344"/>
          </a:xfrm>
        </p:spPr>
        <p:txBody>
          <a:bodyPr anchor="b">
            <a:noAutofit/>
          </a:bodyPr>
          <a:lstStyle>
            <a:lvl1pPr marL="0" indent="0" algn="ctr">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313" y="2147887"/>
            <a:ext cx="3867912" cy="395128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Date Placeholder 6"/>
          <p:cNvSpPr>
            <a:spLocks noGrp="1"/>
          </p:cNvSpPr>
          <p:nvPr>
            <p:ph type="dt" sz="half" idx="10"/>
          </p:nvPr>
        </p:nvSpPr>
        <p:spPr/>
        <p:txBody>
          <a:bodyPr/>
          <a:lstStyle>
            <a:lvl1pPr>
              <a:defRPr/>
            </a:lvl1pPr>
          </a:lstStyle>
          <a:p>
            <a:pPr>
              <a:defRPr/>
            </a:pPr>
            <a:fld id="{0577AC3B-6851-4086-8175-CBFF7557E518}" type="datetime1">
              <a:rPr lang="en-US"/>
              <a:pPr>
                <a:defRPr/>
              </a:pPr>
              <a:t>7/24/2025</a:t>
            </a:fld>
            <a:endParaRPr lang="en-US"/>
          </a:p>
        </p:txBody>
      </p:sp>
      <p:sp>
        <p:nvSpPr>
          <p:cNvPr id="12" name="Footer Placeholder 7"/>
          <p:cNvSpPr>
            <a:spLocks noGrp="1"/>
          </p:cNvSpPr>
          <p:nvPr>
            <p:ph type="ftr" sz="quarter" idx="11"/>
          </p:nvPr>
        </p:nvSpPr>
        <p:spPr/>
        <p:txBody>
          <a:bodyPr/>
          <a:lstStyle>
            <a:lvl1pPr>
              <a:defRPr/>
            </a:lvl1pPr>
          </a:lstStyle>
          <a:p>
            <a:pPr>
              <a:defRPr/>
            </a:pPr>
            <a:r>
              <a:t>
              </a:t>
            </a:r>
          </a:p>
        </p:txBody>
      </p:sp>
      <p:sp>
        <p:nvSpPr>
          <p:cNvPr id="13" name="Slide Number Placeholder 8"/>
          <p:cNvSpPr>
            <a:spLocks noGrp="1"/>
          </p:cNvSpPr>
          <p:nvPr>
            <p:ph type="sldNum" sz="quarter" idx="12"/>
          </p:nvPr>
        </p:nvSpPr>
        <p:spPr/>
        <p:txBody>
          <a:bodyPr/>
          <a:lstStyle>
            <a:lvl1pPr>
              <a:defRPr/>
            </a:lvl1pPr>
          </a:lstStyle>
          <a:p>
            <a:pPr>
              <a:defRPr/>
            </a:pPr>
            <a:fld id="{D3C3F349-FB58-47B1-966C-5B62867738CE}" type="slidenum">
              <a:rPr lang="en-US"/>
              <a:pPr>
                <a:defRPr/>
              </a:pPr>
              <a:t>‹#›</a:t>
            </a:fld>
            <a:endParaRPr lang="en-US"/>
          </a:p>
        </p:txBody>
      </p:sp>
    </p:spTree>
    <p:extLst>
      <p:ext uri="{BB962C8B-B14F-4D97-AF65-F5344CB8AC3E}">
        <p14:creationId xmlns:p14="http://schemas.microsoft.com/office/powerpoint/2010/main" val="204438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fld id="{9E6F556B-94F1-48A9-B5C5-695657E4D6F7}" type="datetime1">
              <a:rPr lang="en-US"/>
              <a:pPr>
                <a:defRPr/>
              </a:pPr>
              <a:t>7/24/2025</a:t>
            </a:fld>
            <a:endParaRPr lang="en-US"/>
          </a:p>
        </p:txBody>
      </p:sp>
      <p:sp>
        <p:nvSpPr>
          <p:cNvPr id="4" name="Footer Placeholder 3"/>
          <p:cNvSpPr>
            <a:spLocks noGrp="1"/>
          </p:cNvSpPr>
          <p:nvPr>
            <p:ph type="ftr" sz="quarter" idx="11"/>
          </p:nvPr>
        </p:nvSpPr>
        <p:spPr/>
        <p:txBody>
          <a:bodyPr/>
          <a:lstStyle>
            <a:lvl1pPr>
              <a:defRPr/>
            </a:lvl1pPr>
          </a:lstStyle>
          <a:p>
            <a:pPr>
              <a:defRPr/>
            </a:pPr>
            <a:r>
              <a:t>
              </a:t>
            </a:r>
          </a:p>
        </p:txBody>
      </p:sp>
      <p:sp>
        <p:nvSpPr>
          <p:cNvPr id="5" name="Slide Number Placeholder 4"/>
          <p:cNvSpPr>
            <a:spLocks noGrp="1"/>
          </p:cNvSpPr>
          <p:nvPr>
            <p:ph type="sldNum" sz="quarter" idx="12"/>
          </p:nvPr>
        </p:nvSpPr>
        <p:spPr/>
        <p:txBody>
          <a:bodyPr/>
          <a:lstStyle>
            <a:lvl1pPr>
              <a:defRPr/>
            </a:lvl1pPr>
          </a:lstStyle>
          <a:p>
            <a:pPr>
              <a:defRPr/>
            </a:pPr>
            <a:fld id="{4B7EF19E-0869-4119-A072-0B5287533C9A}" type="slidenum">
              <a:rPr lang="en-US"/>
              <a:pPr>
                <a:defRPr/>
              </a:pPr>
              <a:t>‹#›</a:t>
            </a:fld>
            <a:endParaRPr lang="en-US"/>
          </a:p>
        </p:txBody>
      </p:sp>
    </p:spTree>
    <p:extLst>
      <p:ext uri="{BB962C8B-B14F-4D97-AF65-F5344CB8AC3E}">
        <p14:creationId xmlns:p14="http://schemas.microsoft.com/office/powerpoint/2010/main" val="293697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E9E28E7-4BB5-4C27-BC72-6E95B1DBE87E}" type="datetime1">
              <a:rPr lang="en-US"/>
              <a:pPr>
                <a:defRPr/>
              </a:pPr>
              <a:t>7/24/2025</a:t>
            </a:fld>
            <a:endParaRPr lang="en-US"/>
          </a:p>
        </p:txBody>
      </p:sp>
      <p:sp>
        <p:nvSpPr>
          <p:cNvPr id="3" name="Footer Placeholder 2"/>
          <p:cNvSpPr>
            <a:spLocks noGrp="1"/>
          </p:cNvSpPr>
          <p:nvPr>
            <p:ph type="ftr" sz="quarter" idx="11"/>
          </p:nvPr>
        </p:nvSpPr>
        <p:spPr/>
        <p:txBody>
          <a:bodyPr/>
          <a:lstStyle>
            <a:lvl1pPr>
              <a:defRPr/>
            </a:lvl1pPr>
          </a:lstStyle>
          <a:p>
            <a:pPr>
              <a:defRPr/>
            </a:pPr>
            <a:r>
              <a:t>
              </a:t>
            </a:r>
          </a:p>
        </p:txBody>
      </p:sp>
      <p:sp>
        <p:nvSpPr>
          <p:cNvPr id="4" name="Slide Number Placeholder 3"/>
          <p:cNvSpPr>
            <a:spLocks noGrp="1"/>
          </p:cNvSpPr>
          <p:nvPr>
            <p:ph type="sldNum" sz="quarter" idx="12"/>
          </p:nvPr>
        </p:nvSpPr>
        <p:spPr/>
        <p:txBody>
          <a:bodyPr/>
          <a:lstStyle>
            <a:lvl1pPr>
              <a:defRPr/>
            </a:lvl1pPr>
          </a:lstStyle>
          <a:p>
            <a:pPr>
              <a:defRPr/>
            </a:pPr>
            <a:fld id="{C155A319-0411-4C0D-B37D-7DA6C5B4191A}" type="slidenum">
              <a:rPr lang="en-US"/>
              <a:pPr>
                <a:defRPr/>
              </a:pPr>
              <a:t>‹#›</a:t>
            </a:fld>
            <a:endParaRPr lang="en-US"/>
          </a:p>
        </p:txBody>
      </p:sp>
    </p:spTree>
    <p:extLst>
      <p:ext uri="{BB962C8B-B14F-4D97-AF65-F5344CB8AC3E}">
        <p14:creationId xmlns:p14="http://schemas.microsoft.com/office/powerpoint/2010/main" val="28655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825" y="1720103"/>
            <a:ext cx="3657600" cy="1162050"/>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2650" y="658906"/>
            <a:ext cx="3819338" cy="5467258"/>
          </a:xfrm>
        </p:spPr>
        <p:txBody>
          <a:bodyPr>
            <a:normAutofit/>
          </a:bodyPr>
          <a:lstStyle>
            <a:lvl1pPr>
              <a:spcBef>
                <a:spcPts val="2000"/>
              </a:spcBef>
              <a:defRPr sz="20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31825" y="2877671"/>
            <a:ext cx="3657600" cy="233978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BC2AA59-BE2D-4CBE-AC4A-DE97617ECFE6}" type="datetime1">
              <a:rPr lang="en-US"/>
              <a:pPr>
                <a:defRPr/>
              </a:pPr>
              <a:t>7/24/2025</a:t>
            </a:fld>
            <a:endParaRPr lang="en-US"/>
          </a:p>
        </p:txBody>
      </p:sp>
      <p:sp>
        <p:nvSpPr>
          <p:cNvPr id="6" name="Footer Placeholder 5"/>
          <p:cNvSpPr>
            <a:spLocks noGrp="1"/>
          </p:cNvSpPr>
          <p:nvPr>
            <p:ph type="ftr" sz="quarter" idx="11"/>
          </p:nvPr>
        </p:nvSpPr>
        <p:spPr/>
        <p:txBody>
          <a:bodyPr/>
          <a:lstStyle>
            <a:lvl1pPr>
              <a:defRPr/>
            </a:lvl1pPr>
          </a:lstStyle>
          <a:p>
            <a:pPr>
              <a:defRPr/>
            </a:pPr>
            <a:r>
              <a:t>
              </a:t>
            </a:r>
          </a:p>
        </p:txBody>
      </p:sp>
      <p:sp>
        <p:nvSpPr>
          <p:cNvPr id="7" name="Slide Number Placeholder 6"/>
          <p:cNvSpPr>
            <a:spLocks noGrp="1"/>
          </p:cNvSpPr>
          <p:nvPr>
            <p:ph type="sldNum" sz="quarter" idx="12"/>
          </p:nvPr>
        </p:nvSpPr>
        <p:spPr/>
        <p:txBody>
          <a:bodyPr/>
          <a:lstStyle>
            <a:lvl1pPr>
              <a:defRPr/>
            </a:lvl1pPr>
          </a:lstStyle>
          <a:p>
            <a:pPr>
              <a:defRPr/>
            </a:pPr>
            <a:fld id="{3150F8CE-D3D2-48AE-88B1-B0DE7B8FFA5A}" type="slidenum">
              <a:rPr lang="en-US"/>
              <a:pPr>
                <a:defRPr/>
              </a:pPr>
              <a:t>‹#›</a:t>
            </a:fld>
            <a:endParaRPr lang="en-US"/>
          </a:p>
        </p:txBody>
      </p:sp>
    </p:spTree>
    <p:extLst>
      <p:ext uri="{BB962C8B-B14F-4D97-AF65-F5344CB8AC3E}">
        <p14:creationId xmlns:p14="http://schemas.microsoft.com/office/powerpoint/2010/main" val="339740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2775" y="582613"/>
            <a:ext cx="791845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989013" y="2044700"/>
            <a:ext cx="7165975"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275388"/>
            <a:ext cx="16002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chemeClr val="tx2"/>
                </a:solidFill>
                <a:ea typeface="+mn-ea"/>
              </a:defRPr>
            </a:lvl1pPr>
          </a:lstStyle>
          <a:p>
            <a:pPr>
              <a:defRPr/>
            </a:pPr>
            <a:fld id="{88E0651D-0B3C-4EE4-B9CE-550C7560E515}" type="datetime1">
              <a:rPr lang="en-US"/>
              <a:pPr>
                <a:defRPr/>
              </a:pPr>
              <a:t>7/24/2025</a:t>
            </a:fld>
            <a:endParaRPr lang="en-US"/>
          </a:p>
        </p:txBody>
      </p:sp>
      <p:sp>
        <p:nvSpPr>
          <p:cNvPr id="5" name="Footer Placeholder 4"/>
          <p:cNvSpPr>
            <a:spLocks noGrp="1"/>
          </p:cNvSpPr>
          <p:nvPr>
            <p:ph type="ftr" sz="quarter" idx="3"/>
          </p:nvPr>
        </p:nvSpPr>
        <p:spPr>
          <a:xfrm>
            <a:off x="2205038" y="6275388"/>
            <a:ext cx="5643562" cy="365125"/>
          </a:xfrm>
          <a:prstGeom prst="rect">
            <a:avLst/>
          </a:prstGeom>
        </p:spPr>
        <p:txBody>
          <a:bodyPr vert="horz" lIns="91440" tIns="45720" rIns="91440" bIns="45720" rtlCol="0" anchor="ctr"/>
          <a:lstStyle>
            <a:lvl1pPr algn="l">
              <a:defRPr sz="1100">
                <a:solidFill>
                  <a:schemeClr val="tx2"/>
                </a:solidFill>
                <a:latin typeface="Times New Roman" pitchFamily="-106" charset="0"/>
                <a:ea typeface="+mn-ea"/>
                <a:cs typeface="+mn-cs"/>
              </a:defRPr>
            </a:lvl1pPr>
          </a:lstStyle>
          <a:p>
            <a:pPr>
              <a:defRPr/>
            </a:pPr>
            <a:endParaRPr/>
          </a:p>
        </p:txBody>
      </p:sp>
      <p:sp>
        <p:nvSpPr>
          <p:cNvPr id="6" name="Slide Number Placeholder 5"/>
          <p:cNvSpPr>
            <a:spLocks noGrp="1"/>
          </p:cNvSpPr>
          <p:nvPr>
            <p:ph type="sldNum" sz="quarter" idx="4"/>
          </p:nvPr>
        </p:nvSpPr>
        <p:spPr>
          <a:xfrm>
            <a:off x="8077200" y="6275388"/>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mn-ea"/>
              </a:defRPr>
            </a:lvl1pPr>
          </a:lstStyle>
          <a:p>
            <a:pPr>
              <a:defRPr/>
            </a:pPr>
            <a:fld id="{439A9560-E069-44A8-BDEE-B1913F73A53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Lst>
  <p:txStyles>
    <p:titleStyle>
      <a:lvl1pPr algn="r" rtl="0" eaLnBrk="0" fontAlgn="base" hangingPunct="0">
        <a:spcBef>
          <a:spcPct val="0"/>
        </a:spcBef>
        <a:spcAft>
          <a:spcPct val="0"/>
        </a:spcAft>
        <a:defRPr sz="3200" b="1" kern="1200">
          <a:solidFill>
            <a:schemeClr val="accent1"/>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5pPr>
      <a:lvl6pPr marL="4572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6pPr>
      <a:lvl7pPr marL="9144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7pPr>
      <a:lvl8pPr marL="13716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8pPr>
      <a:lvl9pPr marL="1828800" algn="r" rtl="0" fontAlgn="base">
        <a:spcBef>
          <a:spcPct val="0"/>
        </a:spcBef>
        <a:spcAft>
          <a:spcPct val="0"/>
        </a:spcAft>
        <a:defRPr sz="3200" b="1">
          <a:solidFill>
            <a:schemeClr val="accent1"/>
          </a:solidFill>
          <a:latin typeface="Century Gothic"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chemeClr val="accent1"/>
        </a:buClr>
        <a:buSzPct val="90000"/>
        <a:buFont typeface="Wingdings 2" pitchFamily="-112" charset="2"/>
        <a:buChar char="Ü"/>
        <a:defRPr sz="2800" kern="1200">
          <a:solidFill>
            <a:schemeClr val="tx1"/>
          </a:solidFill>
          <a:latin typeface="+mn-lt"/>
          <a:ea typeface="ＭＳ Ｐゴシック" pitchFamily="-106" charset="-128"/>
          <a:cs typeface="ＭＳ Ｐゴシック" pitchFamily="-106" charset="-128"/>
        </a:defRPr>
      </a:lvl1pPr>
      <a:lvl2pPr marL="685800" indent="-336550" algn="l" rtl="0" eaLnBrk="0" fontAlgn="base" hangingPunct="0">
        <a:spcBef>
          <a:spcPct val="20000"/>
        </a:spcBef>
        <a:spcAft>
          <a:spcPct val="0"/>
        </a:spcAft>
        <a:buClr>
          <a:schemeClr val="accent1"/>
        </a:buClr>
        <a:buSzPct val="90000"/>
        <a:buFont typeface="Wingdings 2" pitchFamily="-112" charset="2"/>
        <a:buChar char="Ü"/>
        <a:defRPr sz="2600" kern="1200">
          <a:solidFill>
            <a:schemeClr val="tx1"/>
          </a:solidFill>
          <a:latin typeface="+mn-lt"/>
          <a:ea typeface="ＭＳ Ｐゴシック" pitchFamily="-106" charset="-128"/>
          <a:cs typeface="+mn-cs"/>
        </a:defRPr>
      </a:lvl2pPr>
      <a:lvl3pPr marL="1035050" indent="-349250" algn="l" rtl="0" eaLnBrk="0" fontAlgn="base" hangingPunct="0">
        <a:spcBef>
          <a:spcPct val="20000"/>
        </a:spcBef>
        <a:spcAft>
          <a:spcPct val="0"/>
        </a:spcAft>
        <a:buClr>
          <a:schemeClr val="accent1"/>
        </a:buClr>
        <a:buSzPct val="90000"/>
        <a:buFont typeface="Wingdings 2" pitchFamily="-112" charset="2"/>
        <a:buChar char="Ü"/>
        <a:defRPr sz="2400" kern="1200">
          <a:solidFill>
            <a:schemeClr val="tx1"/>
          </a:solidFill>
          <a:latin typeface="+mn-lt"/>
          <a:ea typeface="ＭＳ Ｐゴシック" pitchFamily="-106" charset="-128"/>
          <a:cs typeface="+mn-cs"/>
        </a:defRPr>
      </a:lvl3pPr>
      <a:lvl4pPr marL="1371600" indent="-336550" algn="l" rtl="0" eaLnBrk="0" fontAlgn="base" hangingPunct="0">
        <a:spcBef>
          <a:spcPct val="20000"/>
        </a:spcBef>
        <a:spcAft>
          <a:spcPct val="0"/>
        </a:spcAft>
        <a:buClr>
          <a:schemeClr val="accent1"/>
        </a:buClr>
        <a:buSzPct val="90000"/>
        <a:buFont typeface="Wingdings 2" pitchFamily="-112" charset="2"/>
        <a:buChar char="Ü"/>
        <a:defRPr sz="2200" kern="1200">
          <a:solidFill>
            <a:schemeClr val="tx1"/>
          </a:solidFill>
          <a:latin typeface="+mn-lt"/>
          <a:ea typeface="ＭＳ Ｐゴシック" pitchFamily="-106" charset="-128"/>
          <a:cs typeface="+mn-cs"/>
        </a:defRPr>
      </a:lvl4pPr>
      <a:lvl5pPr marL="1720850" indent="-349250" algn="l" rtl="0" eaLnBrk="0" fontAlgn="base" hangingPunct="0">
        <a:spcBef>
          <a:spcPct val="20000"/>
        </a:spcBef>
        <a:spcAft>
          <a:spcPct val="0"/>
        </a:spcAft>
        <a:buClr>
          <a:schemeClr val="accent1"/>
        </a:buClr>
        <a:buSzPct val="90000"/>
        <a:buFont typeface="Wingdings 2" pitchFamily="-112" charset="2"/>
        <a:buChar char="Ü"/>
        <a:defRPr kern="1200">
          <a:solidFill>
            <a:schemeClr val="tx1"/>
          </a:solidFill>
          <a:latin typeface="+mn-lt"/>
          <a:ea typeface="ＭＳ Ｐゴシック" pitchFamily="-10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909" y="5291521"/>
            <a:ext cx="8512175" cy="1446213"/>
          </a:xfrm>
        </p:spPr>
        <p:txBody>
          <a:bodyPr/>
          <a:lstStyle/>
          <a:p>
            <a:pPr>
              <a:defRPr/>
            </a:pPr>
            <a:r>
              <a:rPr lang="en-US" dirty="0"/>
              <a:t>PSC102</a:t>
            </a:r>
          </a:p>
        </p:txBody>
      </p:sp>
      <p:sp>
        <p:nvSpPr>
          <p:cNvPr id="5" name="Text Placeholder 4"/>
          <p:cNvSpPr>
            <a:spLocks noGrp="1"/>
          </p:cNvSpPr>
          <p:nvPr>
            <p:ph type="body" idx="1"/>
          </p:nvPr>
        </p:nvSpPr>
        <p:spPr>
          <a:xfrm>
            <a:off x="362512" y="3987176"/>
            <a:ext cx="5581088" cy="1271587"/>
          </a:xfrm>
        </p:spPr>
        <p:txBody>
          <a:bodyPr>
            <a:normAutofit lnSpcReduction="10000"/>
          </a:bodyPr>
          <a:lstStyle/>
          <a:p>
            <a:pPr>
              <a:buFont typeface="Wingdings 2" charset="2"/>
              <a:buNone/>
              <a:defRPr/>
            </a:pPr>
            <a:r>
              <a:rPr lang="en-US" dirty="0"/>
              <a:t>De Tocqueville, Equality</a:t>
            </a:r>
            <a:r>
              <a:rPr lang="en-US"/>
              <a:t>, &amp; Education </a:t>
            </a:r>
            <a:endParaRPr lang="en-US" dirty="0"/>
          </a:p>
        </p:txBody>
      </p:sp>
      <p:pic>
        <p:nvPicPr>
          <p:cNvPr id="6" name="Picture 5">
            <a:extLst>
              <a:ext uri="{FF2B5EF4-FFF2-40B4-BE49-F238E27FC236}">
                <a16:creationId xmlns:a16="http://schemas.microsoft.com/office/drawing/2014/main" id="{FE01DF49-2942-44A0-B009-C4FC7E6D66D2}"/>
              </a:ext>
            </a:extLst>
          </p:cNvPr>
          <p:cNvPicPr>
            <a:picLocks noChangeAspect="1"/>
          </p:cNvPicPr>
          <p:nvPr/>
        </p:nvPicPr>
        <p:blipFill>
          <a:blip r:embed="rId2"/>
          <a:stretch>
            <a:fillRect/>
          </a:stretch>
        </p:blipFill>
        <p:spPr>
          <a:xfrm>
            <a:off x="-1" y="0"/>
            <a:ext cx="9226009" cy="381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B245871-5337-40FD-BDE5-F062FE2A5C18}"/>
              </a:ext>
            </a:extLst>
          </p:cNvPr>
          <p:cNvSpPr>
            <a:spLocks noGrp="1"/>
          </p:cNvSpPr>
          <p:nvPr>
            <p:ph type="title"/>
          </p:nvPr>
        </p:nvSpPr>
        <p:spPr>
          <a:xfrm>
            <a:off x="631825" y="1720103"/>
            <a:ext cx="3657600" cy="1162050"/>
          </a:xfrm>
        </p:spPr>
        <p:txBody>
          <a:bodyPr/>
          <a:lstStyle/>
          <a:p>
            <a:r>
              <a:rPr lang="en-US" dirty="0"/>
              <a:t>Defense of Positive Democracy</a:t>
            </a:r>
          </a:p>
        </p:txBody>
      </p:sp>
      <p:sp>
        <p:nvSpPr>
          <p:cNvPr id="11" name="Content Placeholder 2">
            <a:extLst>
              <a:ext uri="{FF2B5EF4-FFF2-40B4-BE49-F238E27FC236}">
                <a16:creationId xmlns:a16="http://schemas.microsoft.com/office/drawing/2014/main" id="{4A3C0145-B5B9-4DCD-AB54-D98586993E3B}"/>
              </a:ext>
            </a:extLst>
          </p:cNvPr>
          <p:cNvSpPr>
            <a:spLocks noGrp="1"/>
          </p:cNvSpPr>
          <p:nvPr>
            <p:ph idx="1"/>
          </p:nvPr>
        </p:nvSpPr>
        <p:spPr>
          <a:xfrm>
            <a:off x="4692837" y="1219200"/>
            <a:ext cx="3819338" cy="6580094"/>
          </a:xfrm>
        </p:spPr>
        <p:txBody>
          <a:bodyPr>
            <a:normAutofit fontScale="25000" lnSpcReduction="20000"/>
          </a:bodyPr>
          <a:lstStyle/>
          <a:p>
            <a:pPr marL="0" indent="0">
              <a:buNone/>
            </a:pPr>
            <a:r>
              <a:rPr lang="en-US" sz="5500" dirty="0"/>
              <a:t>In texts such as “The Ethics of Democracy” and “Christianity and Democracy,”, Dewey elaborates a version of the Idealist criticisms of classical liberal individualism. For this line of criticism, classical liberalism envisages the individual as an independent entity in competition with other individuals, and takes social and political life as a sphere in which this competitive pursuit of self-interest is coordinated.</a:t>
            </a:r>
          </a:p>
          <a:p>
            <a:pPr marL="0" indent="0">
              <a:buNone/>
            </a:pPr>
            <a:r>
              <a:rPr lang="en-US" sz="5500" dirty="0"/>
              <a:t>By contrast, the Idealists rejected this view of social and political life as the aggregation of inherently conflicting private interests. </a:t>
            </a:r>
          </a:p>
          <a:p>
            <a:pPr marL="0" indent="0">
              <a:buNone/>
            </a:pPr>
            <a:r>
              <a:rPr lang="en-US" sz="5500" dirty="0"/>
              <a:t>Instead, they sought to view individuals relationally: individuality could be sustained only where social life was understood as an organism in which the well-being of each part was tied to the well-being of the whole. </a:t>
            </a:r>
          </a:p>
          <a:p>
            <a:pPr marL="0" indent="0">
              <a:buNone/>
            </a:pPr>
            <a:r>
              <a:rPr lang="en-US" sz="5500" dirty="0"/>
              <a:t>Freedom in a positive sense consisted not merely in the absence of external constraints but the positive fact of participation in such an ethically desirable social order.</a:t>
            </a:r>
          </a:p>
        </p:txBody>
      </p:sp>
      <p:pic>
        <p:nvPicPr>
          <p:cNvPr id="5" name="Picture 4">
            <a:extLst>
              <a:ext uri="{FF2B5EF4-FFF2-40B4-BE49-F238E27FC236}">
                <a16:creationId xmlns:a16="http://schemas.microsoft.com/office/drawing/2014/main" id="{5D74A065-5BCA-46EB-882D-F4A6F3497154}"/>
              </a:ext>
            </a:extLst>
          </p:cNvPr>
          <p:cNvPicPr>
            <a:picLocks noChangeAspect="1"/>
          </p:cNvPicPr>
          <p:nvPr/>
        </p:nvPicPr>
        <p:blipFill>
          <a:blip r:embed="rId2"/>
          <a:stretch>
            <a:fillRect/>
          </a:stretch>
        </p:blipFill>
        <p:spPr>
          <a:xfrm>
            <a:off x="402215" y="3133024"/>
            <a:ext cx="4169785" cy="1833563"/>
          </a:xfrm>
          <a:prstGeom prst="rect">
            <a:avLst/>
          </a:prstGeom>
        </p:spPr>
      </p:pic>
    </p:spTree>
    <p:extLst>
      <p:ext uri="{BB962C8B-B14F-4D97-AF65-F5344CB8AC3E}">
        <p14:creationId xmlns:p14="http://schemas.microsoft.com/office/powerpoint/2010/main" val="65972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9AA430-C8AE-4147-826F-1348E2511735}"/>
              </a:ext>
            </a:extLst>
          </p:cNvPr>
          <p:cNvSpPr>
            <a:spLocks noGrp="1"/>
          </p:cNvSpPr>
          <p:nvPr>
            <p:ph type="title"/>
          </p:nvPr>
        </p:nvSpPr>
        <p:spPr/>
        <p:txBody>
          <a:bodyPr/>
          <a:lstStyle/>
          <a:p>
            <a:r>
              <a:rPr lang="en-US" dirty="0"/>
              <a:t>Defense of </a:t>
            </a:r>
            <a:br>
              <a:rPr lang="en-US" dirty="0"/>
            </a:br>
            <a:r>
              <a:rPr lang="en-US" dirty="0"/>
              <a:t>Positive Democracy</a:t>
            </a:r>
          </a:p>
        </p:txBody>
      </p:sp>
      <p:sp>
        <p:nvSpPr>
          <p:cNvPr id="6" name="Content Placeholder 5">
            <a:extLst>
              <a:ext uri="{FF2B5EF4-FFF2-40B4-BE49-F238E27FC236}">
                <a16:creationId xmlns:a16="http://schemas.microsoft.com/office/drawing/2014/main" id="{D77F601F-66CC-407A-B55D-9C24467CBDDF}"/>
              </a:ext>
            </a:extLst>
          </p:cNvPr>
          <p:cNvSpPr>
            <a:spLocks noGrp="1"/>
          </p:cNvSpPr>
          <p:nvPr>
            <p:ph sz="half" idx="1"/>
          </p:nvPr>
        </p:nvSpPr>
        <p:spPr>
          <a:xfrm>
            <a:off x="605262" y="304800"/>
            <a:ext cx="3863788" cy="6400800"/>
          </a:xfrm>
        </p:spPr>
        <p:txBody>
          <a:bodyPr>
            <a:normAutofit fontScale="55000" lnSpcReduction="20000"/>
          </a:bodyPr>
          <a:lstStyle/>
          <a:p>
            <a:pPr marL="0" indent="0">
              <a:buNone/>
            </a:pPr>
            <a:r>
              <a:rPr lang="en-US" sz="2200" dirty="0"/>
              <a:t>On this foundation, Dewey rebuts the bleak assessment that democracy is the rule of the ignorant majority. While it is important that voters can reject their rulers and so control them to some extent, democracy is not simply a form of government defined by the distribution of the franchise or majority rule. Rather what matters, as Dewey puts it, is the way that the majority is formed. </a:t>
            </a:r>
          </a:p>
          <a:p>
            <a:pPr marL="0" indent="0">
              <a:buNone/>
            </a:pPr>
            <a:r>
              <a:rPr lang="en-US" sz="2200" dirty="0"/>
              <a:t>Dewey’s view: that “men are not isolated non-social atoms, but are men only when in intrinsic relations” to one another, and the state in turn only represents them “so far as they have become organically related to one another, or are possessed of unity of purpose and interest” (“The Ethics of Democracy”, EW1, 231-2). </a:t>
            </a:r>
          </a:p>
          <a:p>
            <a:pPr marL="0" indent="0">
              <a:buNone/>
            </a:pPr>
            <a:r>
              <a:rPr lang="en-US" sz="2200" dirty="0"/>
              <a:t>Democracy is a form of moral and spiritual association that recognizes the contribution that each member can make in his or her particular way to this ethical community. And each of us can contribute to this community since we each only become the individuals we are through our engagement in the institutions and practices of our society.</a:t>
            </a:r>
          </a:p>
          <a:p>
            <a:pPr marL="0" indent="0">
              <a:buNone/>
            </a:pPr>
            <a:r>
              <a:rPr lang="en-US" sz="2200" dirty="0"/>
              <a:t>Other important themes also appear in these early statements. Democracy is not “simply and solely a form of government”, but a social and personal ideal; in other words, it is not only a property of political institutions but of a wide range of social relationships. This ideal is common to a range of social spheres, and should take “industrial, as well as civil and political” forms   (“The Ethics of Democracy”, EW1, 246). </a:t>
            </a:r>
            <a:endParaRPr lang="en-US" dirty="0"/>
          </a:p>
          <a:p>
            <a:endParaRPr lang="en-US" dirty="0"/>
          </a:p>
        </p:txBody>
      </p:sp>
      <p:sp>
        <p:nvSpPr>
          <p:cNvPr id="7" name="Content Placeholder 6">
            <a:extLst>
              <a:ext uri="{FF2B5EF4-FFF2-40B4-BE49-F238E27FC236}">
                <a16:creationId xmlns:a16="http://schemas.microsoft.com/office/drawing/2014/main" id="{74E348FF-E52E-4F38-A7D6-E1110BD1165B}"/>
              </a:ext>
            </a:extLst>
          </p:cNvPr>
          <p:cNvSpPr>
            <a:spLocks noGrp="1"/>
          </p:cNvSpPr>
          <p:nvPr>
            <p:ph sz="half" idx="2"/>
          </p:nvPr>
        </p:nvSpPr>
        <p:spPr>
          <a:xfrm>
            <a:off x="4661646" y="2057400"/>
            <a:ext cx="3867912" cy="4648200"/>
          </a:xfrm>
        </p:spPr>
        <p:txBody>
          <a:bodyPr>
            <a:normAutofit fontScale="55000" lnSpcReduction="20000"/>
          </a:bodyPr>
          <a:lstStyle/>
          <a:p>
            <a:pPr marL="0" indent="0">
              <a:buNone/>
            </a:pPr>
            <a:r>
              <a:rPr lang="en-US" sz="2200" dirty="0"/>
              <a:t>Through democracy in this expansive and ideal sense,</a:t>
            </a:r>
          </a:p>
          <a:p>
            <a:pPr marL="342900" lvl="1" indent="0" algn="just">
              <a:buNone/>
            </a:pPr>
            <a:r>
              <a:rPr lang="en-US" sz="2200" dirty="0"/>
              <a:t>the incarnation of God in man … becomes a living, present thing … The truth is brought down to life, its segregation removed; it is made a common trust enacted in all departments of action, not in one isolated sphere called religious. (“Christianity and Democracy”, EW4, 9)</a:t>
            </a:r>
          </a:p>
          <a:p>
            <a:pPr marL="0" indent="0">
              <a:buNone/>
            </a:pPr>
            <a:r>
              <a:rPr lang="en-US" sz="2200" dirty="0"/>
              <a:t>While the Christian conception of democracy recedes (but does not entirely disappear) in Dewey’s later work, the idea that democracy should be viewed as a form of relationship that encompasses and unifies different spheres of social life remains important. </a:t>
            </a:r>
          </a:p>
          <a:p>
            <a:pPr marL="0" indent="0">
              <a:buNone/>
            </a:pPr>
            <a:r>
              <a:rPr lang="en-US" sz="2200" dirty="0"/>
              <a:t>Dewey’s later work is more questioning of the traditional ethical standards and ideals that he appeals to in an essay like “The Ethics of Democracy:” </a:t>
            </a:r>
          </a:p>
          <a:p>
            <a:pPr marL="342900" lvl="1" indent="0">
              <a:buNone/>
            </a:pPr>
            <a:r>
              <a:rPr lang="en-US" sz="2200" dirty="0"/>
              <a:t>individuals are not </a:t>
            </a:r>
            <a:r>
              <a:rPr lang="en-US" sz="2200" dirty="0" err="1"/>
              <a:t>presocial</a:t>
            </a:r>
            <a:r>
              <a:rPr lang="en-US" sz="2200" dirty="0"/>
              <a:t> atoms, and democracy is more than a method of majority rule through voting; it is also a social and ethical ideal.</a:t>
            </a:r>
          </a:p>
          <a:p>
            <a:endParaRPr lang="en-US" dirty="0"/>
          </a:p>
        </p:txBody>
      </p:sp>
    </p:spTree>
    <p:extLst>
      <p:ext uri="{BB962C8B-B14F-4D97-AF65-F5344CB8AC3E}">
        <p14:creationId xmlns:p14="http://schemas.microsoft.com/office/powerpoint/2010/main" val="247890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3886-C811-492B-88E7-9A15B11F18B8}"/>
              </a:ext>
            </a:extLst>
          </p:cNvPr>
          <p:cNvSpPr>
            <a:spLocks noGrp="1"/>
          </p:cNvSpPr>
          <p:nvPr>
            <p:ph type="title"/>
          </p:nvPr>
        </p:nvSpPr>
        <p:spPr/>
        <p:txBody>
          <a:bodyPr/>
          <a:lstStyle/>
          <a:p>
            <a:r>
              <a:rPr lang="en-US" dirty="0"/>
              <a:t>Contra “Free</a:t>
            </a:r>
            <a:br>
              <a:rPr lang="en-US" dirty="0"/>
            </a:br>
            <a:r>
              <a:rPr lang="en-US" dirty="0"/>
              <a:t>America”?</a:t>
            </a:r>
          </a:p>
        </p:txBody>
      </p:sp>
      <p:sp>
        <p:nvSpPr>
          <p:cNvPr id="3" name="Content Placeholder 2">
            <a:extLst>
              <a:ext uri="{FF2B5EF4-FFF2-40B4-BE49-F238E27FC236}">
                <a16:creationId xmlns:a16="http://schemas.microsoft.com/office/drawing/2014/main" id="{A44DF628-C1EA-48EE-BA1F-E1BEA240FDD4}"/>
              </a:ext>
            </a:extLst>
          </p:cNvPr>
          <p:cNvSpPr>
            <a:spLocks noGrp="1"/>
          </p:cNvSpPr>
          <p:nvPr>
            <p:ph sz="half" idx="1"/>
          </p:nvPr>
        </p:nvSpPr>
        <p:spPr>
          <a:xfrm>
            <a:off x="533400" y="1066800"/>
            <a:ext cx="3863788" cy="4068763"/>
          </a:xfrm>
        </p:spPr>
        <p:txBody>
          <a:bodyPr>
            <a:noAutofit/>
          </a:bodyPr>
          <a:lstStyle/>
          <a:p>
            <a:pPr marL="0" indent="0">
              <a:buNone/>
            </a:pPr>
            <a:r>
              <a:rPr lang="en-US" sz="1600" dirty="0"/>
              <a:t>Dewey criticizes classical liberalism for conceiving of the individual as “something given, something already there”, prior to society and for viewing social institutions merely as instruments for coordinating the interests of pre-social individuals. Instead, he argues, social institutions are “means for creating individuals.” </a:t>
            </a:r>
          </a:p>
          <a:p>
            <a:pPr marL="0" indent="0">
              <a:buNone/>
            </a:pPr>
            <a:r>
              <a:rPr lang="en-US" sz="1600" dirty="0"/>
              <a:t>When classical liberalism treats the individual as “something given,” he argues, a genuine:</a:t>
            </a:r>
          </a:p>
          <a:p>
            <a:pPr marL="342900" lvl="1" indent="0">
              <a:buNone/>
            </a:pPr>
            <a:r>
              <a:rPr lang="en-US" sz="1400" dirty="0"/>
              <a:t>liberalism knows that an individual is nothing fixed, given ready-made. It is something achieved, and achieved not in isolation but with the aid and support of conditions, cultural and physical: — including in ‘cultural’, economic, legal and political institutions as well as science and art. (“The Future of Liberalism”, LW11: 291)</a:t>
            </a:r>
          </a:p>
        </p:txBody>
      </p:sp>
      <p:pic>
        <p:nvPicPr>
          <p:cNvPr id="5" name="Content Placeholder 4">
            <a:extLst>
              <a:ext uri="{FF2B5EF4-FFF2-40B4-BE49-F238E27FC236}">
                <a16:creationId xmlns:a16="http://schemas.microsoft.com/office/drawing/2014/main" id="{4207BA04-7E0D-4FA8-918F-DBA81E51F2CD}"/>
              </a:ext>
            </a:extLst>
          </p:cNvPr>
          <p:cNvPicPr>
            <a:picLocks noGrp="1" noChangeAspect="1"/>
          </p:cNvPicPr>
          <p:nvPr>
            <p:ph sz="half" idx="2"/>
          </p:nvPr>
        </p:nvPicPr>
        <p:blipFill>
          <a:blip r:embed="rId2"/>
          <a:stretch>
            <a:fillRect/>
          </a:stretch>
        </p:blipFill>
        <p:spPr>
          <a:xfrm>
            <a:off x="4746814" y="1905000"/>
            <a:ext cx="3868738" cy="3868738"/>
          </a:xfrm>
          <a:prstGeom prst="rect">
            <a:avLst/>
          </a:prstGeom>
        </p:spPr>
      </p:pic>
    </p:spTree>
    <p:extLst>
      <p:ext uri="{BB962C8B-B14F-4D97-AF65-F5344CB8AC3E}">
        <p14:creationId xmlns:p14="http://schemas.microsoft.com/office/powerpoint/2010/main" val="157769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EC8190-50D5-4254-A79E-992840EF2A8F}"/>
              </a:ext>
            </a:extLst>
          </p:cNvPr>
          <p:cNvSpPr>
            <a:spLocks noGrp="1"/>
          </p:cNvSpPr>
          <p:nvPr>
            <p:ph type="title"/>
          </p:nvPr>
        </p:nvSpPr>
        <p:spPr>
          <a:xfrm>
            <a:off x="612775" y="582613"/>
            <a:ext cx="7918450" cy="788987"/>
          </a:xfrm>
        </p:spPr>
        <p:txBody>
          <a:bodyPr/>
          <a:lstStyle/>
          <a:p>
            <a:pPr algn="l"/>
            <a:r>
              <a:rPr lang="en-US" dirty="0"/>
              <a:t>On</a:t>
            </a:r>
            <a:br>
              <a:rPr lang="en-US" dirty="0"/>
            </a:br>
            <a:r>
              <a:rPr lang="en-US" dirty="0"/>
              <a:t>Liberalism</a:t>
            </a:r>
          </a:p>
        </p:txBody>
      </p:sp>
      <p:pic>
        <p:nvPicPr>
          <p:cNvPr id="5" name="Content Placeholder 4">
            <a:extLst>
              <a:ext uri="{FF2B5EF4-FFF2-40B4-BE49-F238E27FC236}">
                <a16:creationId xmlns:a16="http://schemas.microsoft.com/office/drawing/2014/main" id="{5C4BE29A-E842-404B-9E08-7DACEF38BF8B}"/>
              </a:ext>
            </a:extLst>
          </p:cNvPr>
          <p:cNvPicPr>
            <a:picLocks noGrp="1" noChangeAspect="1"/>
          </p:cNvPicPr>
          <p:nvPr>
            <p:ph sz="half" idx="1"/>
          </p:nvPr>
        </p:nvPicPr>
        <p:blipFill rotWithShape="1">
          <a:blip r:embed="rId2"/>
          <a:srcRect l="5038" r="-1" b="-1"/>
          <a:stretch/>
        </p:blipFill>
        <p:spPr>
          <a:xfrm>
            <a:off x="632012" y="2057400"/>
            <a:ext cx="3863788" cy="4068763"/>
          </a:xfrm>
          <a:prstGeom prst="rect">
            <a:avLst/>
          </a:prstGeom>
          <a:noFill/>
        </p:spPr>
      </p:pic>
      <p:sp>
        <p:nvSpPr>
          <p:cNvPr id="12" name="Content Placeholder 3">
            <a:extLst>
              <a:ext uri="{FF2B5EF4-FFF2-40B4-BE49-F238E27FC236}">
                <a16:creationId xmlns:a16="http://schemas.microsoft.com/office/drawing/2014/main" id="{6C8389BF-AF1F-4C9F-82A8-BE28470ECD12}"/>
              </a:ext>
            </a:extLst>
          </p:cNvPr>
          <p:cNvSpPr>
            <a:spLocks noGrp="1"/>
          </p:cNvSpPr>
          <p:nvPr>
            <p:ph sz="half" idx="2"/>
          </p:nvPr>
        </p:nvSpPr>
        <p:spPr>
          <a:xfrm>
            <a:off x="4665459" y="619103"/>
            <a:ext cx="3867912" cy="6400800"/>
          </a:xfrm>
        </p:spPr>
        <p:txBody>
          <a:bodyPr>
            <a:normAutofit fontScale="70000" lnSpcReduction="20000"/>
          </a:bodyPr>
          <a:lstStyle/>
          <a:p>
            <a:pPr marL="0" indent="0">
              <a:buNone/>
            </a:pPr>
            <a:r>
              <a:rPr lang="en-US" dirty="0"/>
              <a:t>Three features of Dewey’s view of individuality are most prominent: </a:t>
            </a:r>
          </a:p>
          <a:p>
            <a:pPr marL="0" indent="0">
              <a:buNone/>
            </a:pPr>
            <a:r>
              <a:rPr lang="en-US" dirty="0"/>
              <a:t>Individuality is reflective: freedom is held to consist in the capacity and willingness on the part of a person to reflect on her or his own goals, aims and projects, and to revise them as a result of this reflection. Individuality consists in the personal capacity for choice</a:t>
            </a:r>
          </a:p>
          <a:p>
            <a:pPr marL="0" indent="0">
              <a:buNone/>
            </a:pPr>
            <a:r>
              <a:rPr lang="en-US" dirty="0"/>
              <a:t>It is social: it is thought to involve participation in shaping the social conditions that bear on individuality. As Dewey puts it in The Public and Its Problems, liberty “is that secure release and fulfilment of personal potentialities which take place only in rich and manifold association with others: the power to be an individualized self making a distinctive contribution and enjoying in its own way the fruits of association” </a:t>
            </a:r>
          </a:p>
          <a:p>
            <a:pPr marL="0" indent="0">
              <a:buNone/>
            </a:pPr>
            <a:r>
              <a:rPr lang="en-US" dirty="0"/>
              <a:t>And it must be exercised in order to be enjoyed. For Dewey’s, it is a necessary condition of an agent’s being free that he or she should actually pursue those ends outlined by that theory as constitutive of the good – that is, he or she should exercise the opportunity: I am in possession of my liberty in this valuable sense for Dewey only if I actually act in these ways.</a:t>
            </a:r>
          </a:p>
        </p:txBody>
      </p:sp>
    </p:spTree>
    <p:extLst>
      <p:ext uri="{BB962C8B-B14F-4D97-AF65-F5344CB8AC3E}">
        <p14:creationId xmlns:p14="http://schemas.microsoft.com/office/powerpoint/2010/main" val="433058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FB622-5449-0E07-E1F8-DF391682EDC1}"/>
              </a:ext>
            </a:extLst>
          </p:cNvPr>
          <p:cNvSpPr>
            <a:spLocks noGrp="1"/>
          </p:cNvSpPr>
          <p:nvPr>
            <p:ph type="title"/>
          </p:nvPr>
        </p:nvSpPr>
        <p:spPr>
          <a:xfrm>
            <a:off x="631825" y="901841"/>
            <a:ext cx="3657600" cy="1162050"/>
          </a:xfrm>
        </p:spPr>
        <p:txBody>
          <a:bodyPr wrap="square" anchor="b">
            <a:normAutofit/>
          </a:bodyPr>
          <a:lstStyle/>
          <a:p>
            <a:pPr>
              <a:lnSpc>
                <a:spcPct val="90000"/>
              </a:lnSpc>
            </a:pPr>
            <a:r>
              <a:rPr lang="en-US" dirty="0"/>
              <a:t>Smart America:</a:t>
            </a:r>
            <a:br>
              <a:rPr lang="en-US" dirty="0"/>
            </a:br>
            <a:r>
              <a:rPr lang="en-US" dirty="0"/>
              <a:t>Packer</a:t>
            </a:r>
          </a:p>
        </p:txBody>
      </p:sp>
      <p:pic>
        <p:nvPicPr>
          <p:cNvPr id="5" name="Content Placeholder 4">
            <a:extLst>
              <a:ext uri="{FF2B5EF4-FFF2-40B4-BE49-F238E27FC236}">
                <a16:creationId xmlns:a16="http://schemas.microsoft.com/office/drawing/2014/main" id="{F1C3F0FD-E4B5-F8F7-DDD6-C03FF5003A50}"/>
              </a:ext>
            </a:extLst>
          </p:cNvPr>
          <p:cNvPicPr>
            <a:picLocks noGrp="1" noChangeAspect="1"/>
          </p:cNvPicPr>
          <p:nvPr>
            <p:ph idx="1"/>
          </p:nvPr>
        </p:nvPicPr>
        <p:blipFill>
          <a:blip r:embed="rId2"/>
          <a:stretch>
            <a:fillRect/>
          </a:stretch>
        </p:blipFill>
        <p:spPr>
          <a:xfrm>
            <a:off x="4692650" y="1482866"/>
            <a:ext cx="3819338" cy="3819338"/>
          </a:xfrm>
          <a:prstGeom prst="rect">
            <a:avLst/>
          </a:prstGeom>
          <a:noFill/>
        </p:spPr>
      </p:pic>
      <p:sp>
        <p:nvSpPr>
          <p:cNvPr id="3" name="Text Placeholder 2">
            <a:extLst>
              <a:ext uri="{FF2B5EF4-FFF2-40B4-BE49-F238E27FC236}">
                <a16:creationId xmlns:a16="http://schemas.microsoft.com/office/drawing/2014/main" id="{32C3F4CF-9923-7D52-5BAF-01FA866857C1}"/>
              </a:ext>
            </a:extLst>
          </p:cNvPr>
          <p:cNvSpPr>
            <a:spLocks noGrp="1"/>
          </p:cNvSpPr>
          <p:nvPr>
            <p:ph type="body" sz="half" idx="2"/>
          </p:nvPr>
        </p:nvSpPr>
        <p:spPr>
          <a:xfrm>
            <a:off x="622300" y="2063891"/>
            <a:ext cx="3657600" cy="4143376"/>
          </a:xfrm>
        </p:spPr>
        <p:txBody>
          <a:bodyPr wrap="square" anchor="t">
            <a:normAutofit fontScale="77500" lnSpcReduction="20000"/>
          </a:bodyPr>
          <a:lstStyle/>
          <a:p>
            <a:r>
              <a:rPr lang="en-US" u="sng" dirty="0"/>
              <a:t>Key Elements</a:t>
            </a:r>
          </a:p>
          <a:p>
            <a:pPr marL="285750" indent="-285750">
              <a:buFont typeface="Arial" panose="020B0604020202020204" pitchFamily="34" charset="0"/>
              <a:buChar char="•"/>
            </a:pPr>
            <a:r>
              <a:rPr lang="en-US" dirty="0"/>
              <a:t>At home in modernity</a:t>
            </a:r>
          </a:p>
          <a:p>
            <a:pPr marL="285750" indent="-285750">
              <a:buFont typeface="Arial" panose="020B0604020202020204" pitchFamily="34" charset="0"/>
              <a:buChar char="•"/>
            </a:pPr>
            <a:r>
              <a:rPr lang="en-US" dirty="0"/>
              <a:t>College educated – dominate top 10% of Am. incomes </a:t>
            </a:r>
          </a:p>
          <a:p>
            <a:pPr marL="285750" indent="-285750">
              <a:buFont typeface="Arial" panose="020B0604020202020204" pitchFamily="34" charset="0"/>
              <a:buChar char="•"/>
            </a:pPr>
            <a:r>
              <a:rPr lang="en-US" dirty="0"/>
              <a:t>Individual still – not class/group oriented</a:t>
            </a:r>
          </a:p>
          <a:p>
            <a:pPr marL="285750" indent="-285750">
              <a:buFont typeface="Arial" panose="020B0604020202020204" pitchFamily="34" charset="0"/>
              <a:buChar char="•"/>
            </a:pPr>
            <a:r>
              <a:rPr lang="en-US" dirty="0"/>
              <a:t>Meritocracy</a:t>
            </a:r>
          </a:p>
          <a:p>
            <a:pPr marL="285750" indent="-285750" algn="l">
              <a:buFont typeface="Arial" panose="020B0604020202020204" pitchFamily="34" charset="0"/>
              <a:buChar char="•"/>
            </a:pPr>
            <a:r>
              <a:rPr lang="en-US" dirty="0"/>
              <a:t>“Created a new hereditary class structure. Educated professionals pass on their money, connections, ambitions, and work ethic to their children, while less educated families fall further behind, with less and less chance of seeing their children move up”</a:t>
            </a:r>
          </a:p>
          <a:p>
            <a:pPr marL="285750" indent="-285750" algn="l">
              <a:buFont typeface="Arial" panose="020B0604020202020204" pitchFamily="34" charset="0"/>
              <a:buChar char="•"/>
            </a:pPr>
            <a:r>
              <a:rPr lang="en-US" dirty="0"/>
              <a:t>Uneasy with patriotism – “If your goal is to slow climate change, or reverse inequality, or stop racism, or rebuild democracy, you will need the national solidarity that comes from patriotism”</a:t>
            </a:r>
          </a:p>
        </p:txBody>
      </p:sp>
    </p:spTree>
    <p:extLst>
      <p:ext uri="{BB962C8B-B14F-4D97-AF65-F5344CB8AC3E}">
        <p14:creationId xmlns:p14="http://schemas.microsoft.com/office/powerpoint/2010/main" val="20747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F861B1-C8A4-33C4-2376-42E531E34E88}"/>
              </a:ext>
            </a:extLst>
          </p:cNvPr>
          <p:cNvSpPr>
            <a:spLocks noGrp="1"/>
          </p:cNvSpPr>
          <p:nvPr>
            <p:ph type="title"/>
          </p:nvPr>
        </p:nvSpPr>
        <p:spPr/>
        <p:txBody>
          <a:bodyPr/>
          <a:lstStyle/>
          <a:p>
            <a:pPr algn="l"/>
            <a:r>
              <a:rPr lang="en-US" dirty="0"/>
              <a:t>Obama</a:t>
            </a:r>
            <a:br>
              <a:rPr lang="en-US" dirty="0"/>
            </a:br>
            <a:r>
              <a:rPr lang="en-US" dirty="0"/>
              <a:t>Banneker School </a:t>
            </a:r>
            <a:br>
              <a:rPr lang="en-US" dirty="0"/>
            </a:br>
            <a:r>
              <a:rPr lang="en-US" dirty="0"/>
              <a:t>Speech</a:t>
            </a:r>
          </a:p>
        </p:txBody>
      </p:sp>
      <p:pic>
        <p:nvPicPr>
          <p:cNvPr id="8" name="Content Placeholder 7">
            <a:extLst>
              <a:ext uri="{FF2B5EF4-FFF2-40B4-BE49-F238E27FC236}">
                <a16:creationId xmlns:a16="http://schemas.microsoft.com/office/drawing/2014/main" id="{69196908-E870-1B62-AD02-ED80AEB06179}"/>
              </a:ext>
            </a:extLst>
          </p:cNvPr>
          <p:cNvPicPr>
            <a:picLocks noGrp="1" noChangeAspect="1"/>
          </p:cNvPicPr>
          <p:nvPr>
            <p:ph sz="half" idx="1"/>
          </p:nvPr>
        </p:nvPicPr>
        <p:blipFill>
          <a:blip r:embed="rId2"/>
          <a:stretch>
            <a:fillRect/>
          </a:stretch>
        </p:blipFill>
        <p:spPr>
          <a:xfrm>
            <a:off x="658812" y="2186781"/>
            <a:ext cx="3810000" cy="3810000"/>
          </a:xfrm>
          <a:prstGeom prst="rect">
            <a:avLst/>
          </a:prstGeom>
        </p:spPr>
      </p:pic>
      <p:sp>
        <p:nvSpPr>
          <p:cNvPr id="7" name="Content Placeholder 6">
            <a:extLst>
              <a:ext uri="{FF2B5EF4-FFF2-40B4-BE49-F238E27FC236}">
                <a16:creationId xmlns:a16="http://schemas.microsoft.com/office/drawing/2014/main" id="{959001F3-ADB5-9DF1-E792-116989474B2D}"/>
              </a:ext>
            </a:extLst>
          </p:cNvPr>
          <p:cNvSpPr>
            <a:spLocks noGrp="1"/>
          </p:cNvSpPr>
          <p:nvPr>
            <p:ph sz="half" idx="2"/>
          </p:nvPr>
        </p:nvSpPr>
        <p:spPr>
          <a:xfrm>
            <a:off x="4876800" y="838200"/>
            <a:ext cx="3867912" cy="6248400"/>
          </a:xfrm>
        </p:spPr>
        <p:txBody>
          <a:bodyPr>
            <a:normAutofit fontScale="62500" lnSpcReduction="20000"/>
          </a:bodyPr>
          <a:lstStyle/>
          <a:p>
            <a:r>
              <a:rPr lang="en-US" dirty="0"/>
              <a:t>We live in a global economy.  And when you graduate, you’re no longer going to be competing just with somebody here in D.C. for a great job.  You’re competing with somebody on the other side of the world, in China or in India, because jobs can go wherever they want because of the Internet and because of technology.  And the best jobs are going to go to the people who are the best educated -- whether in India or China, or anywhere in the world. </a:t>
            </a:r>
          </a:p>
          <a:p>
            <a:r>
              <a:rPr lang="en-US" dirty="0">
                <a:latin typeface="HCo Whitney"/>
              </a:rPr>
              <a:t>“</a:t>
            </a:r>
            <a:r>
              <a:rPr lang="en-US" b="0" i="0" dirty="0">
                <a:effectLst/>
                <a:latin typeface="HCo Whitney"/>
              </a:rPr>
              <a:t>a high school education these days is not enough.  By 2020, two out of three job openings require some form of higher education.”</a:t>
            </a:r>
          </a:p>
          <a:p>
            <a:r>
              <a:rPr lang="en-US" b="0" i="0" dirty="0">
                <a:effectLst/>
                <a:latin typeface="HCo Whitney"/>
              </a:rPr>
              <a:t>And so Amari, she was talking about the support everybody here gave her, and she said, “I believed in myself because my teachers believed in me.”  And that’s the kind of community that we want in every school -- where you’re looking out for each other and you’re taking care of one another.  And so now Amari plans to be a doctor so she can help kids who had illnesses like hers.  And that’s what’s possible -- (applause) -- that's what's possible when we’re all committed to each other’s success; when we understand that no matter what you look like, where you come from, what faith you are, whether you’re a boy or a girl -- that you should have great opportunities to succeed.  And that requires you to put effort into it. </a:t>
            </a:r>
          </a:p>
          <a:p>
            <a:endParaRPr lang="en-US" dirty="0"/>
          </a:p>
        </p:txBody>
      </p:sp>
    </p:spTree>
    <p:extLst>
      <p:ext uri="{BB962C8B-B14F-4D97-AF65-F5344CB8AC3E}">
        <p14:creationId xmlns:p14="http://schemas.microsoft.com/office/powerpoint/2010/main" val="2007838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462DA132-E26B-A700-185D-9408E6C8CEF6}"/>
              </a:ext>
            </a:extLst>
          </p:cNvPr>
          <p:cNvSpPr>
            <a:spLocks noGrp="1"/>
          </p:cNvSpPr>
          <p:nvPr>
            <p:ph type="title"/>
          </p:nvPr>
        </p:nvSpPr>
        <p:spPr>
          <a:xfrm>
            <a:off x="609600" y="92066"/>
            <a:ext cx="7772400" cy="1143000"/>
          </a:xfrm>
        </p:spPr>
        <p:txBody>
          <a:bodyPr/>
          <a:lstStyle/>
          <a:p>
            <a:pPr algn="l"/>
            <a:r>
              <a:rPr lang="en-US" dirty="0"/>
              <a:t>The Endless Pursuit</a:t>
            </a:r>
            <a:br>
              <a:rPr lang="en-US" dirty="0"/>
            </a:br>
            <a:r>
              <a:rPr lang="en-US" dirty="0"/>
              <a:t>of Better</a:t>
            </a:r>
          </a:p>
        </p:txBody>
      </p:sp>
      <p:pic>
        <p:nvPicPr>
          <p:cNvPr id="20" name="Content Placeholder 19" descr="Text&#10;&#10;Description automatically generated">
            <a:extLst>
              <a:ext uri="{FF2B5EF4-FFF2-40B4-BE49-F238E27FC236}">
                <a16:creationId xmlns:a16="http://schemas.microsoft.com/office/drawing/2014/main" id="{9A39BF26-E6D4-E90E-2CB0-2353CE13F671}"/>
              </a:ext>
            </a:extLst>
          </p:cNvPr>
          <p:cNvPicPr>
            <a:picLocks noGrp="1" noChangeAspect="1"/>
          </p:cNvPicPr>
          <p:nvPr>
            <p:ph sz="half" idx="1"/>
          </p:nvPr>
        </p:nvPicPr>
        <p:blipFill>
          <a:blip r:embed="rId2"/>
          <a:stretch>
            <a:fillRect/>
          </a:stretch>
        </p:blipFill>
        <p:spPr>
          <a:xfrm>
            <a:off x="685800" y="1597249"/>
            <a:ext cx="3810000" cy="1777552"/>
          </a:xfrm>
        </p:spPr>
      </p:pic>
      <p:sp>
        <p:nvSpPr>
          <p:cNvPr id="27" name="Text Placeholder 26">
            <a:extLst>
              <a:ext uri="{FF2B5EF4-FFF2-40B4-BE49-F238E27FC236}">
                <a16:creationId xmlns:a16="http://schemas.microsoft.com/office/drawing/2014/main" id="{59AD9D10-7A9E-5757-9A36-182EE4B418F0}"/>
              </a:ext>
            </a:extLst>
          </p:cNvPr>
          <p:cNvSpPr>
            <a:spLocks noGrp="1"/>
          </p:cNvSpPr>
          <p:nvPr>
            <p:ph type="body" sz="half" idx="2"/>
          </p:nvPr>
        </p:nvSpPr>
        <p:spPr/>
        <p:txBody>
          <a:bodyPr/>
          <a:lstStyle/>
          <a:p>
            <a:endParaRPr lang="en-US"/>
          </a:p>
        </p:txBody>
      </p:sp>
      <p:pic>
        <p:nvPicPr>
          <p:cNvPr id="29" name="Picture 28" descr="Text, letter&#10;&#10;Description automatically generated">
            <a:extLst>
              <a:ext uri="{FF2B5EF4-FFF2-40B4-BE49-F238E27FC236}">
                <a16:creationId xmlns:a16="http://schemas.microsoft.com/office/drawing/2014/main" id="{E6F35498-307B-2C9D-023D-857DE803123F}"/>
              </a:ext>
            </a:extLst>
          </p:cNvPr>
          <p:cNvPicPr>
            <a:picLocks noChangeAspect="1"/>
          </p:cNvPicPr>
          <p:nvPr/>
        </p:nvPicPr>
        <p:blipFill>
          <a:blip r:embed="rId3"/>
          <a:stretch>
            <a:fillRect/>
          </a:stretch>
        </p:blipFill>
        <p:spPr>
          <a:xfrm>
            <a:off x="1524000" y="3628820"/>
            <a:ext cx="5382376" cy="2953162"/>
          </a:xfrm>
          <a:prstGeom prst="rect">
            <a:avLst/>
          </a:prstGeom>
        </p:spPr>
      </p:pic>
      <p:pic>
        <p:nvPicPr>
          <p:cNvPr id="30" name="Picture 29">
            <a:extLst>
              <a:ext uri="{FF2B5EF4-FFF2-40B4-BE49-F238E27FC236}">
                <a16:creationId xmlns:a16="http://schemas.microsoft.com/office/drawing/2014/main" id="{01881178-1707-998D-B4E9-163246960B61}"/>
              </a:ext>
            </a:extLst>
          </p:cNvPr>
          <p:cNvPicPr>
            <a:picLocks noChangeAspect="1"/>
          </p:cNvPicPr>
          <p:nvPr/>
        </p:nvPicPr>
        <p:blipFill>
          <a:blip r:embed="rId4"/>
          <a:stretch>
            <a:fillRect/>
          </a:stretch>
        </p:blipFill>
        <p:spPr>
          <a:xfrm>
            <a:off x="5010901" y="787400"/>
            <a:ext cx="3581400" cy="2387600"/>
          </a:xfrm>
          <a:prstGeom prst="rect">
            <a:avLst/>
          </a:prstGeom>
        </p:spPr>
      </p:pic>
    </p:spTree>
    <p:extLst>
      <p:ext uri="{BB962C8B-B14F-4D97-AF65-F5344CB8AC3E}">
        <p14:creationId xmlns:p14="http://schemas.microsoft.com/office/powerpoint/2010/main" val="203086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0254-0A2F-452A-3B3E-C70F29FF51E0}"/>
              </a:ext>
            </a:extLst>
          </p:cNvPr>
          <p:cNvSpPr>
            <a:spLocks noGrp="1"/>
          </p:cNvSpPr>
          <p:nvPr>
            <p:ph type="title"/>
          </p:nvPr>
        </p:nvSpPr>
        <p:spPr>
          <a:xfrm>
            <a:off x="631825" y="1720103"/>
            <a:ext cx="3657600" cy="1162050"/>
          </a:xfrm>
        </p:spPr>
        <p:txBody>
          <a:bodyPr wrap="square" anchor="b">
            <a:normAutofit/>
          </a:bodyPr>
          <a:lstStyle/>
          <a:p>
            <a:pPr>
              <a:lnSpc>
                <a:spcPct val="90000"/>
              </a:lnSpc>
            </a:pPr>
            <a:r>
              <a:rPr lang="en-US" dirty="0"/>
              <a:t>Trump</a:t>
            </a:r>
            <a:br>
              <a:rPr lang="en-US" dirty="0"/>
            </a:br>
            <a:r>
              <a:rPr lang="en-US" dirty="0"/>
              <a:t>Subpoena</a:t>
            </a:r>
            <a:endParaRPr lang="en-US"/>
          </a:p>
        </p:txBody>
      </p:sp>
      <p:pic>
        <p:nvPicPr>
          <p:cNvPr id="5" name="Content Placeholder 4" descr="A person speaking into a microphone&#10;&#10;Description automatically generated">
            <a:extLst>
              <a:ext uri="{FF2B5EF4-FFF2-40B4-BE49-F238E27FC236}">
                <a16:creationId xmlns:a16="http://schemas.microsoft.com/office/drawing/2014/main" id="{62BE231D-514A-167F-D5F2-4F88B716CD12}"/>
              </a:ext>
            </a:extLst>
          </p:cNvPr>
          <p:cNvPicPr>
            <a:picLocks noGrp="1" noChangeAspect="1"/>
          </p:cNvPicPr>
          <p:nvPr>
            <p:ph idx="1"/>
          </p:nvPr>
        </p:nvPicPr>
        <p:blipFill rotWithShape="1">
          <a:blip r:embed="rId2"/>
          <a:srcRect l="32684" r="20686" b="2"/>
          <a:stretch/>
        </p:blipFill>
        <p:spPr>
          <a:xfrm>
            <a:off x="4692650" y="658906"/>
            <a:ext cx="3819338" cy="5467258"/>
          </a:xfrm>
          <a:prstGeom prst="rect">
            <a:avLst/>
          </a:prstGeom>
          <a:noFill/>
        </p:spPr>
      </p:pic>
      <p:sp>
        <p:nvSpPr>
          <p:cNvPr id="4" name="Text Placeholder 3">
            <a:extLst>
              <a:ext uri="{FF2B5EF4-FFF2-40B4-BE49-F238E27FC236}">
                <a16:creationId xmlns:a16="http://schemas.microsoft.com/office/drawing/2014/main" id="{260EA5EA-C685-74A1-6D04-FC056C76CAB8}"/>
              </a:ext>
            </a:extLst>
          </p:cNvPr>
          <p:cNvSpPr>
            <a:spLocks noGrp="1"/>
          </p:cNvSpPr>
          <p:nvPr>
            <p:ph type="body" sz="half" idx="2"/>
          </p:nvPr>
        </p:nvSpPr>
        <p:spPr>
          <a:xfrm>
            <a:off x="631825" y="3048000"/>
            <a:ext cx="3657600" cy="2339788"/>
          </a:xfrm>
        </p:spPr>
        <p:txBody>
          <a:bodyPr wrap="square" anchor="t">
            <a:normAutofit/>
          </a:bodyPr>
          <a:lstStyle/>
          <a:p>
            <a:pPr marL="0" indent="0" algn="l">
              <a:lnSpc>
                <a:spcPct val="90000"/>
              </a:lnSpc>
              <a:buNone/>
            </a:pPr>
            <a:r>
              <a:rPr lang="en-US" dirty="0"/>
              <a:t>Federalism</a:t>
            </a:r>
          </a:p>
          <a:p>
            <a:pPr marL="0" indent="0" algn="l">
              <a:lnSpc>
                <a:spcPct val="90000"/>
              </a:lnSpc>
              <a:buNone/>
            </a:pPr>
            <a:r>
              <a:rPr lang="en-US" dirty="0"/>
              <a:t>	Madison</a:t>
            </a:r>
          </a:p>
          <a:p>
            <a:pPr marL="0" indent="0" algn="l">
              <a:lnSpc>
                <a:spcPct val="90000"/>
              </a:lnSpc>
              <a:buNone/>
            </a:pPr>
            <a:r>
              <a:rPr lang="en-US" dirty="0"/>
              <a:t>	Washington</a:t>
            </a:r>
          </a:p>
          <a:p>
            <a:pPr marL="0" indent="0" algn="l">
              <a:lnSpc>
                <a:spcPct val="90000"/>
              </a:lnSpc>
              <a:buNone/>
            </a:pPr>
            <a:r>
              <a:rPr lang="en-US" dirty="0"/>
              <a:t>	Roosevelt</a:t>
            </a:r>
          </a:p>
          <a:p>
            <a:pPr marL="0" indent="0" algn="l">
              <a:lnSpc>
                <a:spcPct val="90000"/>
              </a:lnSpc>
              <a:buNone/>
            </a:pPr>
            <a:r>
              <a:rPr lang="en-US"/>
              <a:t>	Nixon</a:t>
            </a:r>
            <a:endParaRPr lang="en-US" dirty="0"/>
          </a:p>
        </p:txBody>
      </p:sp>
    </p:spTree>
    <p:extLst>
      <p:ext uri="{BB962C8B-B14F-4D97-AF65-F5344CB8AC3E}">
        <p14:creationId xmlns:p14="http://schemas.microsoft.com/office/powerpoint/2010/main" val="400813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algn="l" eaLnBrk="1" hangingPunct="1"/>
            <a:r>
              <a:rPr lang="en-US" altLang="en-US" dirty="0">
                <a:ea typeface="ＭＳ Ｐゴシック" pitchFamily="-112" charset="-128"/>
              </a:rPr>
              <a:t>Wednesday </a:t>
            </a:r>
            <a:br>
              <a:rPr lang="en-US" altLang="en-US" dirty="0">
                <a:ea typeface="ＭＳ Ｐゴシック" pitchFamily="-112" charset="-128"/>
              </a:rPr>
            </a:br>
            <a:r>
              <a:rPr lang="en-US" altLang="en-US" dirty="0">
                <a:ea typeface="ＭＳ Ｐゴシック" pitchFamily="-112" charset="-128"/>
              </a:rPr>
              <a:t>05 October</a:t>
            </a:r>
          </a:p>
        </p:txBody>
      </p:sp>
      <p:sp>
        <p:nvSpPr>
          <p:cNvPr id="7173" name="Rectangle 3"/>
          <p:cNvSpPr>
            <a:spLocks noGrp="1" noChangeArrowheads="1"/>
          </p:cNvSpPr>
          <p:nvPr>
            <p:ph type="body" sz="half" idx="2"/>
          </p:nvPr>
        </p:nvSpPr>
        <p:spPr>
          <a:xfrm>
            <a:off x="4800602" y="1752600"/>
            <a:ext cx="3810000" cy="5791200"/>
          </a:xfrm>
        </p:spPr>
        <p:txBody>
          <a:bodyPr/>
          <a:lstStyle/>
          <a:p>
            <a:pPr eaLnBrk="1" hangingPunct="1">
              <a:lnSpc>
                <a:spcPct val="90000"/>
              </a:lnSpc>
            </a:pPr>
            <a:r>
              <a:rPr lang="en-US" altLang="en-US" sz="2000" dirty="0">
                <a:ea typeface="ＭＳ Ｐゴシック" pitchFamily="-112" charset="-128"/>
              </a:rPr>
              <a:t>Please, be sure cell phones are off</a:t>
            </a:r>
          </a:p>
          <a:p>
            <a:pPr eaLnBrk="1" hangingPunct="1">
              <a:lnSpc>
                <a:spcPct val="90000"/>
              </a:lnSpc>
            </a:pPr>
            <a:r>
              <a:rPr lang="en-US" altLang="en-US" sz="2000" dirty="0">
                <a:ea typeface="ＭＳ Ｐゴシック" pitchFamily="-112" charset="-128"/>
              </a:rPr>
              <a:t>Assignments – </a:t>
            </a:r>
          </a:p>
          <a:p>
            <a:pPr lvl="1"/>
            <a:r>
              <a:rPr lang="en-US" altLang="en-US" sz="1600" dirty="0">
                <a:ea typeface="ＭＳ Ｐゴシック" pitchFamily="-112" charset="-128"/>
              </a:rPr>
              <a:t>Reading</a:t>
            </a:r>
          </a:p>
          <a:p>
            <a:pPr lvl="2">
              <a:buFont typeface="+mj-lt"/>
              <a:buAutoNum type="arabicPeriod"/>
            </a:pPr>
            <a:r>
              <a:rPr lang="en-US" altLang="en-US" sz="1400" dirty="0" err="1">
                <a:ea typeface="ＭＳ Ｐゴシック" pitchFamily="-112" charset="-128"/>
              </a:rPr>
              <a:t>ReRead</a:t>
            </a:r>
            <a:r>
              <a:rPr lang="en-US" altLang="en-US" sz="1400" dirty="0">
                <a:ea typeface="ＭＳ Ｐゴシック" pitchFamily="-112" charset="-128"/>
              </a:rPr>
              <a:t> – Packer’s ‘Four Americas’ –Smart America section</a:t>
            </a:r>
          </a:p>
          <a:p>
            <a:pPr lvl="2">
              <a:buFont typeface="+mj-lt"/>
              <a:buAutoNum type="arabicPeriod"/>
            </a:pPr>
            <a:r>
              <a:rPr lang="en-US" altLang="en-US" sz="1400" dirty="0">
                <a:ea typeface="ＭＳ Ｐゴシック" pitchFamily="-112" charset="-128"/>
              </a:rPr>
              <a:t>Reading Module for Smart America – selected works - all</a:t>
            </a:r>
          </a:p>
          <a:p>
            <a:pPr lvl="1"/>
            <a:r>
              <a:rPr lang="en-US" altLang="en-US" sz="1600" dirty="0">
                <a:ea typeface="ＭＳ Ｐゴシック" pitchFamily="-112" charset="-128"/>
              </a:rPr>
              <a:t>Writing - </a:t>
            </a:r>
            <a:r>
              <a:rPr lang="en-US" altLang="en-US" sz="1400" dirty="0">
                <a:ea typeface="ＭＳ Ｐゴシック" pitchFamily="-112" charset="-128"/>
              </a:rPr>
              <a:t>L/A 3 due </a:t>
            </a:r>
            <a:r>
              <a:rPr lang="en-US" altLang="en-US" sz="1400" b="1" dirty="0">
                <a:solidFill>
                  <a:schemeClr val="accent1"/>
                </a:solidFill>
                <a:ea typeface="ＭＳ Ｐゴシック" pitchFamily="-112" charset="-128"/>
              </a:rPr>
              <a:t>Friday night, 14 Oct </a:t>
            </a:r>
            <a:r>
              <a:rPr lang="en-US" altLang="en-US" sz="1400" dirty="0">
                <a:ea typeface="ＭＳ Ｐゴシック" pitchFamily="-112" charset="-128"/>
              </a:rPr>
              <a:t>2021, by midnight ET [</a:t>
            </a:r>
            <a:r>
              <a:rPr lang="en-US" altLang="en-US" sz="1400" dirty="0" err="1">
                <a:ea typeface="ＭＳ Ｐゴシック" pitchFamily="-112" charset="-128"/>
              </a:rPr>
              <a:t>dropbox</a:t>
            </a:r>
            <a:r>
              <a:rPr lang="en-US" altLang="en-US" sz="1400" dirty="0">
                <a:ea typeface="ＭＳ Ｐゴシック" pitchFamily="-112" charset="-128"/>
              </a:rPr>
              <a:t> will close] – outline/grading criteria posted on </a:t>
            </a:r>
            <a:r>
              <a:rPr lang="en-US" altLang="en-US" sz="1400" dirty="0" err="1">
                <a:ea typeface="ＭＳ Ｐゴシック" pitchFamily="-112" charset="-128"/>
              </a:rPr>
              <a:t>BlackBoard</a:t>
            </a:r>
            <a:endParaRPr lang="en-US" altLang="en-US" sz="1400" dirty="0">
              <a:ea typeface="ＭＳ Ｐゴシック" pitchFamily="-112" charset="-128"/>
            </a:endParaRPr>
          </a:p>
          <a:p>
            <a:r>
              <a:rPr lang="en-US" altLang="en-US" sz="1800" dirty="0">
                <a:ea typeface="ＭＳ Ｐゴシック" pitchFamily="-112" charset="-128"/>
              </a:rPr>
              <a:t>Engagement Opportunities</a:t>
            </a:r>
          </a:p>
          <a:p>
            <a:pPr lvl="1"/>
            <a:r>
              <a:rPr lang="en-US" altLang="en-US" sz="1600" dirty="0">
                <a:ea typeface="ＭＳ Ｐゴシック" pitchFamily="-112" charset="-128"/>
              </a:rPr>
              <a:t>See B/B announcements</a:t>
            </a:r>
          </a:p>
        </p:txBody>
      </p:sp>
      <p:pic>
        <p:nvPicPr>
          <p:cNvPr id="7174" name="Picture 5" descr="announcements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81200"/>
            <a:ext cx="3810000" cy="381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63EBA-7677-453E-BD36-5087C724F468}"/>
              </a:ext>
            </a:extLst>
          </p:cNvPr>
          <p:cNvSpPr>
            <a:spLocks noGrp="1"/>
          </p:cNvSpPr>
          <p:nvPr>
            <p:ph type="title"/>
          </p:nvPr>
        </p:nvSpPr>
        <p:spPr/>
        <p:txBody>
          <a:bodyPr/>
          <a:lstStyle/>
          <a:p>
            <a:pPr algn="l"/>
            <a:r>
              <a:rPr lang="en-US" dirty="0"/>
              <a:t>Last Class:</a:t>
            </a:r>
            <a:br>
              <a:rPr lang="en-US" dirty="0"/>
            </a:br>
            <a:r>
              <a:rPr lang="en-US" dirty="0"/>
              <a:t>Substance</a:t>
            </a:r>
          </a:p>
        </p:txBody>
      </p:sp>
      <p:sp>
        <p:nvSpPr>
          <p:cNvPr id="3" name="Text Placeholder 2">
            <a:extLst>
              <a:ext uri="{FF2B5EF4-FFF2-40B4-BE49-F238E27FC236}">
                <a16:creationId xmlns:a16="http://schemas.microsoft.com/office/drawing/2014/main" id="{AF890244-54FC-4C95-B590-C53D4DDF1BF3}"/>
              </a:ext>
            </a:extLst>
          </p:cNvPr>
          <p:cNvSpPr>
            <a:spLocks noGrp="1"/>
          </p:cNvSpPr>
          <p:nvPr>
            <p:ph type="body" sz="half" idx="1"/>
          </p:nvPr>
        </p:nvSpPr>
        <p:spPr/>
        <p:txBody>
          <a:bodyPr/>
          <a:lstStyle/>
          <a:p>
            <a:endParaRPr lang="en-US" dirty="0"/>
          </a:p>
        </p:txBody>
      </p:sp>
      <p:sp>
        <p:nvSpPr>
          <p:cNvPr id="4" name="Content Placeholder 3">
            <a:extLst>
              <a:ext uri="{FF2B5EF4-FFF2-40B4-BE49-F238E27FC236}">
                <a16:creationId xmlns:a16="http://schemas.microsoft.com/office/drawing/2014/main" id="{6568DDEE-8BC9-4AFA-A627-F097F4B82640}"/>
              </a:ext>
            </a:extLst>
          </p:cNvPr>
          <p:cNvSpPr>
            <a:spLocks noGrp="1"/>
          </p:cNvSpPr>
          <p:nvPr>
            <p:ph sz="half" idx="2"/>
          </p:nvPr>
        </p:nvSpPr>
        <p:spPr>
          <a:xfrm>
            <a:off x="4641057" y="2441637"/>
            <a:ext cx="3810000" cy="4114800"/>
          </a:xfrm>
        </p:spPr>
        <p:txBody>
          <a:bodyPr/>
          <a:lstStyle/>
          <a:p>
            <a:pPr marL="0" indent="0">
              <a:buNone/>
            </a:pPr>
            <a:r>
              <a:rPr lang="en-US" dirty="0"/>
              <a:t>Renaissance and </a:t>
            </a:r>
          </a:p>
          <a:p>
            <a:pPr marL="0" indent="0">
              <a:buNone/>
            </a:pPr>
            <a:r>
              <a:rPr lang="en-US" dirty="0"/>
              <a:t>	rise of 		Modernity</a:t>
            </a:r>
          </a:p>
        </p:txBody>
      </p:sp>
      <p:sp>
        <p:nvSpPr>
          <p:cNvPr id="5" name="Date Placeholder 4">
            <a:extLst>
              <a:ext uri="{FF2B5EF4-FFF2-40B4-BE49-F238E27FC236}">
                <a16:creationId xmlns:a16="http://schemas.microsoft.com/office/drawing/2014/main" id="{DACB05D7-709F-46B6-9D15-9D2DC29B5BD5}"/>
              </a:ext>
            </a:extLst>
          </p:cNvPr>
          <p:cNvSpPr>
            <a:spLocks noGrp="1"/>
          </p:cNvSpPr>
          <p:nvPr>
            <p:ph type="dt" sz="half" idx="10"/>
          </p:nvPr>
        </p:nvSpPr>
        <p:spPr/>
        <p:txBody>
          <a:bodyPr/>
          <a:lstStyle/>
          <a:p>
            <a:pPr>
              <a:defRPr/>
            </a:pPr>
            <a:endParaRPr lang="en-US">
              <a:solidFill>
                <a:srgbClr val="8D9AB3"/>
              </a:solidFill>
            </a:endParaRPr>
          </a:p>
        </p:txBody>
      </p:sp>
      <p:sp>
        <p:nvSpPr>
          <p:cNvPr id="6" name="Footer Placeholder 5">
            <a:extLst>
              <a:ext uri="{FF2B5EF4-FFF2-40B4-BE49-F238E27FC236}">
                <a16:creationId xmlns:a16="http://schemas.microsoft.com/office/drawing/2014/main" id="{2DF8B53B-63F3-4612-9410-95077DD4D6D9}"/>
              </a:ext>
            </a:extLst>
          </p:cNvPr>
          <p:cNvSpPr>
            <a:spLocks noGrp="1"/>
          </p:cNvSpPr>
          <p:nvPr>
            <p:ph type="ftr" sz="quarter" idx="11"/>
          </p:nvPr>
        </p:nvSpPr>
        <p:spPr/>
        <p:txBody>
          <a:bodyPr/>
          <a:lstStyle/>
          <a:p>
            <a:pPr>
              <a:defRPr/>
            </a:pPr>
            <a:endParaRPr lang="en-US" dirty="0">
              <a:solidFill>
                <a:srgbClr val="8D9AB3"/>
              </a:solidFill>
            </a:endParaRPr>
          </a:p>
        </p:txBody>
      </p:sp>
      <p:pic>
        <p:nvPicPr>
          <p:cNvPr id="8" name="Picture 7">
            <a:extLst>
              <a:ext uri="{FF2B5EF4-FFF2-40B4-BE49-F238E27FC236}">
                <a16:creationId xmlns:a16="http://schemas.microsoft.com/office/drawing/2014/main" id="{8CC69194-4973-4A5B-BCC0-46FC6DF29523}"/>
              </a:ext>
            </a:extLst>
          </p:cNvPr>
          <p:cNvPicPr>
            <a:picLocks noChangeAspect="1"/>
          </p:cNvPicPr>
          <p:nvPr/>
        </p:nvPicPr>
        <p:blipFill>
          <a:blip r:embed="rId3"/>
          <a:stretch>
            <a:fillRect/>
          </a:stretch>
        </p:blipFill>
        <p:spPr>
          <a:xfrm>
            <a:off x="642026" y="2430575"/>
            <a:ext cx="3853774" cy="3216050"/>
          </a:xfrm>
          <a:prstGeom prst="rect">
            <a:avLst/>
          </a:prstGeom>
        </p:spPr>
      </p:pic>
    </p:spTree>
    <p:extLst>
      <p:ext uri="{BB962C8B-B14F-4D97-AF65-F5344CB8AC3E}">
        <p14:creationId xmlns:p14="http://schemas.microsoft.com/office/powerpoint/2010/main" val="200197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85AE-E34D-45AC-BCD1-82739710A6D8}"/>
              </a:ext>
            </a:extLst>
          </p:cNvPr>
          <p:cNvSpPr>
            <a:spLocks noGrp="1"/>
          </p:cNvSpPr>
          <p:nvPr>
            <p:ph type="title"/>
          </p:nvPr>
        </p:nvSpPr>
        <p:spPr/>
        <p:txBody>
          <a:bodyPr/>
          <a:lstStyle/>
          <a:p>
            <a:r>
              <a:rPr lang="en-US" dirty="0"/>
              <a:t>Recent Thoughts on </a:t>
            </a:r>
            <a:br>
              <a:rPr lang="en-US" dirty="0"/>
            </a:br>
            <a:r>
              <a:rPr lang="en-US" dirty="0"/>
              <a:t>College Degree in US</a:t>
            </a:r>
          </a:p>
        </p:txBody>
      </p:sp>
      <p:sp>
        <p:nvSpPr>
          <p:cNvPr id="3" name="Text Placeholder 2">
            <a:extLst>
              <a:ext uri="{FF2B5EF4-FFF2-40B4-BE49-F238E27FC236}">
                <a16:creationId xmlns:a16="http://schemas.microsoft.com/office/drawing/2014/main" id="{3FDA9EBF-E9B7-4D1D-B1BB-F75ED345DE6A}"/>
              </a:ext>
            </a:extLst>
          </p:cNvPr>
          <p:cNvSpPr>
            <a:spLocks noGrp="1"/>
          </p:cNvSpPr>
          <p:nvPr>
            <p:ph type="body" sz="half" idx="1"/>
          </p:nvPr>
        </p:nvSpPr>
        <p:spPr/>
        <p:txBody>
          <a:bodyPr/>
          <a:lstStyle/>
          <a:p>
            <a:r>
              <a:rPr lang="en-US" sz="1400" dirty="0"/>
              <a:t>Those without a college degree can find their upward mobility in the job market limited by a lack of educational credentials</a:t>
            </a:r>
          </a:p>
          <a:p>
            <a:r>
              <a:rPr lang="en-US" sz="1400" dirty="0"/>
              <a:t>The public as a whole – including a substantial share of college graduates – expresses reservations about the extent to which various higher education institutions prepare students for the workforce more generally</a:t>
            </a:r>
          </a:p>
          <a:p>
            <a:r>
              <a:rPr lang="en-US" sz="1400" dirty="0"/>
              <a:t>The purpose of college: Americans view </a:t>
            </a:r>
            <a:r>
              <a:rPr lang="en-US" sz="1400" b="1" dirty="0">
                <a:solidFill>
                  <a:schemeClr val="accent1"/>
                </a:solidFill>
              </a:rPr>
              <a:t>workforce-relevant skills </a:t>
            </a:r>
            <a:r>
              <a:rPr lang="en-US" sz="1400" dirty="0"/>
              <a:t>and knowledge as more important than personal and </a:t>
            </a:r>
            <a:r>
              <a:rPr lang="en-US" sz="1400" b="1" dirty="0">
                <a:solidFill>
                  <a:schemeClr val="accent1"/>
                </a:solidFill>
              </a:rPr>
              <a:t>intellectual growth</a:t>
            </a:r>
          </a:p>
          <a:p>
            <a:r>
              <a:rPr lang="en-US" sz="1400" dirty="0"/>
              <a:t>Americans have mixed views about the extent to which college prepares students for a well-paying job in today’s economy</a:t>
            </a:r>
          </a:p>
          <a:p>
            <a:pPr algn="r"/>
            <a:r>
              <a:rPr lang="en-US" sz="1400" dirty="0"/>
              <a:t>Pew Research - 2016</a:t>
            </a:r>
          </a:p>
        </p:txBody>
      </p:sp>
      <p:pic>
        <p:nvPicPr>
          <p:cNvPr id="5" name="Content Placeholder 4">
            <a:extLst>
              <a:ext uri="{FF2B5EF4-FFF2-40B4-BE49-F238E27FC236}">
                <a16:creationId xmlns:a16="http://schemas.microsoft.com/office/drawing/2014/main" id="{9296231D-A5B8-4930-A363-1554A6ED407F}"/>
              </a:ext>
            </a:extLst>
          </p:cNvPr>
          <p:cNvPicPr>
            <a:picLocks noGrp="1" noChangeAspect="1"/>
          </p:cNvPicPr>
          <p:nvPr>
            <p:ph sz="half" idx="2"/>
          </p:nvPr>
        </p:nvPicPr>
        <p:blipFill>
          <a:blip r:embed="rId2"/>
          <a:stretch>
            <a:fillRect/>
          </a:stretch>
        </p:blipFill>
        <p:spPr>
          <a:xfrm>
            <a:off x="4767262" y="2490787"/>
            <a:ext cx="3571875" cy="3095625"/>
          </a:xfrm>
          <a:prstGeom prst="rect">
            <a:avLst/>
          </a:prstGeom>
        </p:spPr>
      </p:pic>
    </p:spTree>
    <p:extLst>
      <p:ext uri="{BB962C8B-B14F-4D97-AF65-F5344CB8AC3E}">
        <p14:creationId xmlns:p14="http://schemas.microsoft.com/office/powerpoint/2010/main" val="141018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C8C7-64D2-453A-9A2C-97F3ED76F443}"/>
              </a:ext>
            </a:extLst>
          </p:cNvPr>
          <p:cNvSpPr>
            <a:spLocks noGrp="1"/>
          </p:cNvSpPr>
          <p:nvPr>
            <p:ph type="title"/>
          </p:nvPr>
        </p:nvSpPr>
        <p:spPr>
          <a:xfrm>
            <a:off x="631825" y="1720103"/>
            <a:ext cx="3657600" cy="1162050"/>
          </a:xfrm>
        </p:spPr>
        <p:txBody>
          <a:bodyPr wrap="square" anchor="b">
            <a:normAutofit/>
          </a:bodyPr>
          <a:lstStyle/>
          <a:p>
            <a:pPr>
              <a:lnSpc>
                <a:spcPct val="90000"/>
              </a:lnSpc>
            </a:pPr>
            <a:r>
              <a:rPr lang="en-US" sz="2500"/>
              <a:t>Renaissance Thinking</a:t>
            </a:r>
            <a:br>
              <a:rPr lang="en-US" sz="2500"/>
            </a:br>
            <a:r>
              <a:rPr lang="en-US" sz="2500"/>
              <a:t>&amp; the U.S. ‘experiment’</a:t>
            </a:r>
          </a:p>
        </p:txBody>
      </p:sp>
      <p:pic>
        <p:nvPicPr>
          <p:cNvPr id="5" name="Content Placeholder 4">
            <a:extLst>
              <a:ext uri="{FF2B5EF4-FFF2-40B4-BE49-F238E27FC236}">
                <a16:creationId xmlns:a16="http://schemas.microsoft.com/office/drawing/2014/main" id="{57182B6F-403C-4DF4-AC04-711F1BC19D9C}"/>
              </a:ext>
            </a:extLst>
          </p:cNvPr>
          <p:cNvPicPr>
            <a:picLocks noGrp="1" noChangeAspect="1"/>
          </p:cNvPicPr>
          <p:nvPr>
            <p:ph idx="1"/>
          </p:nvPr>
        </p:nvPicPr>
        <p:blipFill rotWithShape="1">
          <a:blip r:embed="rId2"/>
          <a:srcRect l="4955" r="-1" b="-1"/>
          <a:stretch/>
        </p:blipFill>
        <p:spPr>
          <a:xfrm>
            <a:off x="4692650" y="658906"/>
            <a:ext cx="3819338" cy="5467258"/>
          </a:xfrm>
          <a:prstGeom prst="rect">
            <a:avLst/>
          </a:prstGeom>
          <a:noFill/>
        </p:spPr>
      </p:pic>
      <p:sp>
        <p:nvSpPr>
          <p:cNvPr id="10" name="Text Placeholder 3">
            <a:extLst>
              <a:ext uri="{FF2B5EF4-FFF2-40B4-BE49-F238E27FC236}">
                <a16:creationId xmlns:a16="http://schemas.microsoft.com/office/drawing/2014/main" id="{9F9925B5-2E7C-4096-BC02-96475176EC88}"/>
              </a:ext>
            </a:extLst>
          </p:cNvPr>
          <p:cNvSpPr>
            <a:spLocks noGrp="1"/>
          </p:cNvSpPr>
          <p:nvPr>
            <p:ph type="body" sz="half" idx="2"/>
          </p:nvPr>
        </p:nvSpPr>
        <p:spPr>
          <a:xfrm>
            <a:off x="631825" y="2877671"/>
            <a:ext cx="3657600" cy="2339788"/>
          </a:xfrm>
        </p:spPr>
        <p:txBody>
          <a:bodyPr>
            <a:normAutofit fontScale="92500" lnSpcReduction="10000"/>
          </a:bodyPr>
          <a:lstStyle/>
          <a:p>
            <a:r>
              <a:rPr lang="en-US" dirty="0"/>
              <a:t>Man is the measure of all things</a:t>
            </a:r>
          </a:p>
          <a:p>
            <a:r>
              <a:rPr lang="en-US" dirty="0"/>
              <a:t>Protagoras</a:t>
            </a:r>
          </a:p>
          <a:p>
            <a:endParaRPr lang="en-US" dirty="0"/>
          </a:p>
          <a:p>
            <a:r>
              <a:rPr lang="en-US" dirty="0"/>
              <a:t>New Perspective emerging </a:t>
            </a:r>
          </a:p>
          <a:p>
            <a:r>
              <a:rPr lang="en-US" dirty="0"/>
              <a:t>From Europe in 1400s</a:t>
            </a:r>
          </a:p>
          <a:p>
            <a:endParaRPr lang="en-US" dirty="0"/>
          </a:p>
          <a:p>
            <a:r>
              <a:rPr lang="en-US" dirty="0"/>
              <a:t>Prof. McGovern’s quick history of everything</a:t>
            </a:r>
          </a:p>
        </p:txBody>
      </p:sp>
    </p:spTree>
    <p:extLst>
      <p:ext uri="{BB962C8B-B14F-4D97-AF65-F5344CB8AC3E}">
        <p14:creationId xmlns:p14="http://schemas.microsoft.com/office/powerpoint/2010/main" val="4170843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6D0E49-D348-4544-8F37-FCAC4389C43C}"/>
              </a:ext>
            </a:extLst>
          </p:cNvPr>
          <p:cNvSpPr>
            <a:spLocks noGrp="1"/>
          </p:cNvSpPr>
          <p:nvPr>
            <p:ph type="title"/>
          </p:nvPr>
        </p:nvSpPr>
        <p:spPr/>
        <p:txBody>
          <a:bodyPr/>
          <a:lstStyle/>
          <a:p>
            <a:pPr algn="l"/>
            <a:r>
              <a:rPr lang="en-US" dirty="0"/>
              <a:t>Smart America:</a:t>
            </a:r>
            <a:br>
              <a:rPr lang="en-US" dirty="0"/>
            </a:br>
            <a:r>
              <a:rPr lang="en-US" dirty="0"/>
              <a:t>Rise of the Administrative </a:t>
            </a:r>
            <a:br>
              <a:rPr lang="en-US" dirty="0"/>
            </a:br>
            <a:r>
              <a:rPr lang="en-US" dirty="0"/>
              <a:t>State</a:t>
            </a:r>
          </a:p>
        </p:txBody>
      </p:sp>
      <p:sp>
        <p:nvSpPr>
          <p:cNvPr id="6" name="Content Placeholder 5">
            <a:extLst>
              <a:ext uri="{FF2B5EF4-FFF2-40B4-BE49-F238E27FC236}">
                <a16:creationId xmlns:a16="http://schemas.microsoft.com/office/drawing/2014/main" id="{96390511-54FA-4882-AE4D-BB32A30DEF33}"/>
              </a:ext>
            </a:extLst>
          </p:cNvPr>
          <p:cNvSpPr>
            <a:spLocks noGrp="1"/>
          </p:cNvSpPr>
          <p:nvPr>
            <p:ph sz="half" idx="1"/>
          </p:nvPr>
        </p:nvSpPr>
        <p:spPr>
          <a:xfrm>
            <a:off x="450635" y="2786017"/>
            <a:ext cx="3863788" cy="4068763"/>
          </a:xfrm>
        </p:spPr>
        <p:txBody>
          <a:bodyPr/>
          <a:lstStyle/>
          <a:p>
            <a:r>
              <a:rPr lang="en-US" dirty="0"/>
              <a:t>Prior to Civil War – These United States; Post – The United States</a:t>
            </a:r>
          </a:p>
          <a:p>
            <a:r>
              <a:rPr lang="en-US" dirty="0"/>
              <a:t>Prior to Civil War – role of college in US history</a:t>
            </a:r>
          </a:p>
          <a:p>
            <a:r>
              <a:rPr lang="en-US" dirty="0"/>
              <a:t>Post Civil War – need for bureaucracy/</a:t>
            </a:r>
            <a:r>
              <a:rPr lang="en-US" dirty="0" err="1"/>
              <a:t>administra-tion</a:t>
            </a:r>
            <a:r>
              <a:rPr lang="en-US" dirty="0"/>
              <a:t> – the rise of Political Science and Gov’t studies</a:t>
            </a:r>
          </a:p>
        </p:txBody>
      </p:sp>
      <p:pic>
        <p:nvPicPr>
          <p:cNvPr id="8" name="Content Placeholder 7">
            <a:extLst>
              <a:ext uri="{FF2B5EF4-FFF2-40B4-BE49-F238E27FC236}">
                <a16:creationId xmlns:a16="http://schemas.microsoft.com/office/drawing/2014/main" id="{4AC38E1B-486A-4359-A7A9-AED69FA5C549}"/>
              </a:ext>
            </a:extLst>
          </p:cNvPr>
          <p:cNvPicPr>
            <a:picLocks noGrp="1" noChangeAspect="1"/>
          </p:cNvPicPr>
          <p:nvPr>
            <p:ph sz="half" idx="2"/>
          </p:nvPr>
        </p:nvPicPr>
        <p:blipFill rotWithShape="1">
          <a:blip r:embed="rId2"/>
          <a:srcRect r="128" b="13151"/>
          <a:stretch/>
        </p:blipFill>
        <p:spPr>
          <a:xfrm>
            <a:off x="4314423" y="1759404"/>
            <a:ext cx="3863788" cy="2286000"/>
          </a:xfrm>
          <a:prstGeom prst="rect">
            <a:avLst/>
          </a:prstGeom>
        </p:spPr>
      </p:pic>
      <p:pic>
        <p:nvPicPr>
          <p:cNvPr id="9" name="Picture 8">
            <a:extLst>
              <a:ext uri="{FF2B5EF4-FFF2-40B4-BE49-F238E27FC236}">
                <a16:creationId xmlns:a16="http://schemas.microsoft.com/office/drawing/2014/main" id="{3C67E653-2E2F-4892-8795-E1E2F40693E2}"/>
              </a:ext>
            </a:extLst>
          </p:cNvPr>
          <p:cNvPicPr>
            <a:picLocks noChangeAspect="1"/>
          </p:cNvPicPr>
          <p:nvPr/>
        </p:nvPicPr>
        <p:blipFill>
          <a:blip r:embed="rId3"/>
          <a:stretch>
            <a:fillRect/>
          </a:stretch>
        </p:blipFill>
        <p:spPr>
          <a:xfrm>
            <a:off x="5181600" y="3962400"/>
            <a:ext cx="3681359" cy="2071603"/>
          </a:xfrm>
          <a:prstGeom prst="rect">
            <a:avLst/>
          </a:prstGeom>
        </p:spPr>
      </p:pic>
    </p:spTree>
    <p:extLst>
      <p:ext uri="{BB962C8B-B14F-4D97-AF65-F5344CB8AC3E}">
        <p14:creationId xmlns:p14="http://schemas.microsoft.com/office/powerpoint/2010/main" val="27359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C2EA-E5FC-4CEA-8D4D-C44F01E5B79D}"/>
              </a:ext>
            </a:extLst>
          </p:cNvPr>
          <p:cNvSpPr>
            <a:spLocks noGrp="1"/>
          </p:cNvSpPr>
          <p:nvPr>
            <p:ph type="title"/>
          </p:nvPr>
        </p:nvSpPr>
        <p:spPr>
          <a:xfrm>
            <a:off x="631825" y="1447800"/>
            <a:ext cx="3657600" cy="1162050"/>
          </a:xfrm>
        </p:spPr>
        <p:txBody>
          <a:bodyPr wrap="square" anchor="b">
            <a:normAutofit/>
          </a:bodyPr>
          <a:lstStyle/>
          <a:p>
            <a:pPr>
              <a:lnSpc>
                <a:spcPct val="90000"/>
              </a:lnSpc>
            </a:pPr>
            <a:r>
              <a:rPr lang="en-US" sz="2500" dirty="0"/>
              <a:t>The Father of Smart</a:t>
            </a:r>
            <a:br>
              <a:rPr lang="en-US" sz="2500" dirty="0"/>
            </a:br>
            <a:r>
              <a:rPr lang="en-US" sz="2500" dirty="0"/>
              <a:t>America – John Dewey</a:t>
            </a:r>
          </a:p>
        </p:txBody>
      </p:sp>
      <p:pic>
        <p:nvPicPr>
          <p:cNvPr id="5" name="Content Placeholder 4" descr="A person wearing glasses&#10;&#10;Description automatically generated with low confidence">
            <a:extLst>
              <a:ext uri="{FF2B5EF4-FFF2-40B4-BE49-F238E27FC236}">
                <a16:creationId xmlns:a16="http://schemas.microsoft.com/office/drawing/2014/main" id="{75229873-C9F5-43E1-93A3-E418DA637E56}"/>
              </a:ext>
            </a:extLst>
          </p:cNvPr>
          <p:cNvPicPr>
            <a:picLocks noGrp="1" noChangeAspect="1"/>
          </p:cNvPicPr>
          <p:nvPr>
            <p:ph idx="1"/>
          </p:nvPr>
        </p:nvPicPr>
        <p:blipFill rotWithShape="1">
          <a:blip r:embed="rId2"/>
          <a:srcRect l="38559" r="16557" b="-2"/>
          <a:stretch/>
        </p:blipFill>
        <p:spPr>
          <a:xfrm>
            <a:off x="4692650" y="658906"/>
            <a:ext cx="3819338" cy="5467258"/>
          </a:xfrm>
          <a:prstGeom prst="rect">
            <a:avLst/>
          </a:prstGeom>
          <a:noFill/>
        </p:spPr>
      </p:pic>
      <p:sp>
        <p:nvSpPr>
          <p:cNvPr id="10" name="Text Placeholder 3">
            <a:extLst>
              <a:ext uri="{FF2B5EF4-FFF2-40B4-BE49-F238E27FC236}">
                <a16:creationId xmlns:a16="http://schemas.microsoft.com/office/drawing/2014/main" id="{47679710-A789-418D-8630-FFB78069A171}"/>
              </a:ext>
            </a:extLst>
          </p:cNvPr>
          <p:cNvSpPr>
            <a:spLocks noGrp="1"/>
          </p:cNvSpPr>
          <p:nvPr>
            <p:ph type="body" sz="half" idx="2"/>
          </p:nvPr>
        </p:nvSpPr>
        <p:spPr>
          <a:xfrm>
            <a:off x="631825" y="2743200"/>
            <a:ext cx="3657600" cy="3827929"/>
          </a:xfrm>
        </p:spPr>
        <p:txBody>
          <a:bodyPr>
            <a:normAutofit fontScale="85000" lnSpcReduction="20000"/>
          </a:bodyPr>
          <a:lstStyle/>
          <a:p>
            <a:r>
              <a:rPr lang="en-US" dirty="0"/>
              <a:t>John Dewey (1859-1952) was an American philosopher, associated with pragmatism. His immense philosophical and other written output encompasses most areas of philosophy as well as a host of other educational, social and political concerns. Although much of Dewey’s political writing is prompted by specific issues, his overall orientation is deeply shaped by his pragmatism or (as he preferred) “experimentalism”. At the core of his political thinking are the beliefs that science and democracy are mutually supportive and interdependent enterprises, that they are egalitarian, progressive and rest on habits of open social communication</a:t>
            </a:r>
          </a:p>
        </p:txBody>
      </p:sp>
    </p:spTree>
    <p:extLst>
      <p:ext uri="{BB962C8B-B14F-4D97-AF65-F5344CB8AC3E}">
        <p14:creationId xmlns:p14="http://schemas.microsoft.com/office/powerpoint/2010/main" val="83430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41C10A-CB2D-47FE-BA8A-0E158DE27E6A}"/>
              </a:ext>
            </a:extLst>
          </p:cNvPr>
          <p:cNvSpPr>
            <a:spLocks noGrp="1"/>
          </p:cNvSpPr>
          <p:nvPr>
            <p:ph type="title"/>
          </p:nvPr>
        </p:nvSpPr>
        <p:spPr/>
        <p:txBody>
          <a:bodyPr/>
          <a:lstStyle/>
          <a:p>
            <a:pPr algn="l"/>
            <a:r>
              <a:rPr lang="en-US" dirty="0"/>
              <a:t>Dewey on </a:t>
            </a:r>
            <a:br>
              <a:rPr lang="en-US" dirty="0"/>
            </a:br>
            <a:r>
              <a:rPr lang="en-US" dirty="0"/>
              <a:t>Democracy</a:t>
            </a:r>
          </a:p>
        </p:txBody>
      </p:sp>
      <p:pic>
        <p:nvPicPr>
          <p:cNvPr id="8" name="Content Placeholder 7">
            <a:extLst>
              <a:ext uri="{FF2B5EF4-FFF2-40B4-BE49-F238E27FC236}">
                <a16:creationId xmlns:a16="http://schemas.microsoft.com/office/drawing/2014/main" id="{5DA31AE5-CBC8-49AB-9CBE-E4B9CDA5D3B4}"/>
              </a:ext>
            </a:extLst>
          </p:cNvPr>
          <p:cNvPicPr>
            <a:picLocks noGrp="1" noChangeAspect="1"/>
          </p:cNvPicPr>
          <p:nvPr>
            <p:ph sz="half" idx="1"/>
          </p:nvPr>
        </p:nvPicPr>
        <p:blipFill>
          <a:blip r:embed="rId2"/>
          <a:stretch>
            <a:fillRect/>
          </a:stretch>
        </p:blipFill>
        <p:spPr>
          <a:xfrm>
            <a:off x="400638" y="2057400"/>
            <a:ext cx="3444970" cy="1905000"/>
          </a:xfrm>
          <a:prstGeom prst="rect">
            <a:avLst/>
          </a:prstGeom>
        </p:spPr>
      </p:pic>
      <p:sp>
        <p:nvSpPr>
          <p:cNvPr id="7" name="Content Placeholder 6">
            <a:extLst>
              <a:ext uri="{FF2B5EF4-FFF2-40B4-BE49-F238E27FC236}">
                <a16:creationId xmlns:a16="http://schemas.microsoft.com/office/drawing/2014/main" id="{F18A96E6-E914-4385-A8BB-73CDCBEA4FCA}"/>
              </a:ext>
            </a:extLst>
          </p:cNvPr>
          <p:cNvSpPr>
            <a:spLocks noGrp="1"/>
          </p:cNvSpPr>
          <p:nvPr>
            <p:ph sz="half" idx="2"/>
          </p:nvPr>
        </p:nvSpPr>
        <p:spPr>
          <a:xfrm>
            <a:off x="4572000" y="228600"/>
            <a:ext cx="3867912" cy="4572000"/>
          </a:xfrm>
        </p:spPr>
        <p:txBody>
          <a:bodyPr>
            <a:noAutofit/>
          </a:bodyPr>
          <a:lstStyle/>
          <a:p>
            <a:r>
              <a:rPr lang="en-US" sz="1600" dirty="0"/>
              <a:t>The period between the wars saw an imposing series of books articulating and developing his philosophical beliefs. This includes Reconstruction in Philosophy (1920), Human Nature and Conduct (1922), Experience and Nature (1925), The Quest for Certainty (1929), Art as Experience (1934), A Common Faith (1934), Logic: The Theory of Inquiry (1938), and Theory of Valuation (1939). </a:t>
            </a:r>
          </a:p>
          <a:p>
            <a:r>
              <a:rPr lang="en-US" sz="1600" dirty="0"/>
              <a:t>The Public and Its Problems (1927) contained a defense of participatory democratic ideals against sceptics such as Walter Lippmann, who argued that there was only space for a minimally democratic politics in complex modern societies. Dewey was a critic of laissez-faire liberalism and its accompanying individualistic view of society from his early writings.</a:t>
            </a:r>
          </a:p>
        </p:txBody>
      </p:sp>
      <p:pic>
        <p:nvPicPr>
          <p:cNvPr id="9" name="Picture 8">
            <a:extLst>
              <a:ext uri="{FF2B5EF4-FFF2-40B4-BE49-F238E27FC236}">
                <a16:creationId xmlns:a16="http://schemas.microsoft.com/office/drawing/2014/main" id="{EDA521B1-1970-43D6-BDD4-46C91B06E4D4}"/>
              </a:ext>
            </a:extLst>
          </p:cNvPr>
          <p:cNvPicPr>
            <a:picLocks noChangeAspect="1"/>
          </p:cNvPicPr>
          <p:nvPr/>
        </p:nvPicPr>
        <p:blipFill>
          <a:blip r:embed="rId3"/>
          <a:stretch>
            <a:fillRect/>
          </a:stretch>
        </p:blipFill>
        <p:spPr>
          <a:xfrm>
            <a:off x="2212769" y="3411071"/>
            <a:ext cx="2359231" cy="3303474"/>
          </a:xfrm>
          <a:prstGeom prst="rect">
            <a:avLst/>
          </a:prstGeom>
        </p:spPr>
      </p:pic>
    </p:spTree>
    <p:extLst>
      <p:ext uri="{BB962C8B-B14F-4D97-AF65-F5344CB8AC3E}">
        <p14:creationId xmlns:p14="http://schemas.microsoft.com/office/powerpoint/2010/main" val="178517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6285-455A-4AD3-9D29-A502919FF71A}"/>
              </a:ext>
            </a:extLst>
          </p:cNvPr>
          <p:cNvSpPr>
            <a:spLocks noGrp="1"/>
          </p:cNvSpPr>
          <p:nvPr>
            <p:ph type="title"/>
          </p:nvPr>
        </p:nvSpPr>
        <p:spPr/>
        <p:txBody>
          <a:bodyPr/>
          <a:lstStyle/>
          <a:p>
            <a:r>
              <a:rPr lang="en-US" dirty="0"/>
              <a:t>As Public</a:t>
            </a:r>
            <a:br>
              <a:rPr lang="en-US" dirty="0"/>
            </a:br>
            <a:r>
              <a:rPr lang="en-US" dirty="0"/>
              <a:t>Intellectual</a:t>
            </a:r>
          </a:p>
        </p:txBody>
      </p:sp>
      <p:sp>
        <p:nvSpPr>
          <p:cNvPr id="3" name="Content Placeholder 2">
            <a:extLst>
              <a:ext uri="{FF2B5EF4-FFF2-40B4-BE49-F238E27FC236}">
                <a16:creationId xmlns:a16="http://schemas.microsoft.com/office/drawing/2014/main" id="{1B9B0DAD-868A-40A9-981B-D6277F27D0FB}"/>
              </a:ext>
            </a:extLst>
          </p:cNvPr>
          <p:cNvSpPr>
            <a:spLocks noGrp="1"/>
          </p:cNvSpPr>
          <p:nvPr>
            <p:ph sz="half" idx="1"/>
          </p:nvPr>
        </p:nvSpPr>
        <p:spPr>
          <a:xfrm>
            <a:off x="612775" y="381000"/>
            <a:ext cx="3863788" cy="6477000"/>
          </a:xfrm>
        </p:spPr>
        <p:txBody>
          <a:bodyPr>
            <a:normAutofit fontScale="77500" lnSpcReduction="20000"/>
          </a:bodyPr>
          <a:lstStyle/>
          <a:p>
            <a:pPr marL="0" indent="0">
              <a:buNone/>
            </a:pPr>
            <a:r>
              <a:rPr lang="en-US" dirty="0"/>
              <a:t>As a public intellectual, Dewey was a supporter of such causes as women’s suffrage and the Settlement House movement (he was a frequent visitor to the philosopher Jane Addams’s and Ellen Gates Starr’s famous Hull House in Chicago). He lectured to international audiences and his educational writing in particular was influential in a wide range of settings. His immense range of public and political activities included presidency of the teachers’ union, sponsorship of the American Civil Liberties Union and NAACP, support for the Outlawry of War movement in the interwar years, chairing the People’s Lobby. After his move to New York, and particularly after the onset of the First World War, a substantial part of his published output consisted of commentary on current domestic and international politics, and public statements on behalf of many causes, both domestic and international. He was a prominent critic from the left of Roosevelt’s New Deal while at the same time opposing Soviet communism and its western apologists. </a:t>
            </a:r>
          </a:p>
        </p:txBody>
      </p:sp>
      <p:pic>
        <p:nvPicPr>
          <p:cNvPr id="5" name="Content Placeholder 4">
            <a:extLst>
              <a:ext uri="{FF2B5EF4-FFF2-40B4-BE49-F238E27FC236}">
                <a16:creationId xmlns:a16="http://schemas.microsoft.com/office/drawing/2014/main" id="{45CAE467-2039-4EB7-B780-032A47605767}"/>
              </a:ext>
            </a:extLst>
          </p:cNvPr>
          <p:cNvPicPr>
            <a:picLocks noGrp="1" noChangeAspect="1"/>
          </p:cNvPicPr>
          <p:nvPr>
            <p:ph sz="half" idx="2"/>
          </p:nvPr>
        </p:nvPicPr>
        <p:blipFill>
          <a:blip r:embed="rId2"/>
          <a:stretch>
            <a:fillRect/>
          </a:stretch>
        </p:blipFill>
        <p:spPr>
          <a:xfrm>
            <a:off x="4800492" y="2057400"/>
            <a:ext cx="3589553" cy="4068763"/>
          </a:xfrm>
          <a:prstGeom prst="rect">
            <a:avLst/>
          </a:prstGeom>
        </p:spPr>
      </p:pic>
    </p:spTree>
    <p:extLst>
      <p:ext uri="{BB962C8B-B14F-4D97-AF65-F5344CB8AC3E}">
        <p14:creationId xmlns:p14="http://schemas.microsoft.com/office/powerpoint/2010/main" val="2948862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ilight">
  <a:themeElements>
    <a:clrScheme name="Twilight">
      <a:dk1>
        <a:sysClr val="windowText" lastClr="000000"/>
      </a:dk1>
      <a:lt1>
        <a:sysClr val="window" lastClr="FFFFFF"/>
      </a:lt1>
      <a:dk2>
        <a:srgbClr val="54638C"/>
      </a:dk2>
      <a:lt2>
        <a:srgbClr val="8D9AB3"/>
      </a:lt2>
      <a:accent1>
        <a:srgbClr val="FFAF03"/>
      </a:accent1>
      <a:accent2>
        <a:srgbClr val="FDE689"/>
      </a:accent2>
      <a:accent3>
        <a:srgbClr val="9E82E7"/>
      </a:accent3>
      <a:accent4>
        <a:srgbClr val="9735BB"/>
      </a:accent4>
      <a:accent5>
        <a:srgbClr val="BF2B2B"/>
      </a:accent5>
      <a:accent6>
        <a:srgbClr val="ED7307"/>
      </a:accent6>
      <a:hlink>
        <a:srgbClr val="FFAF03"/>
      </a:hlink>
      <a:folHlink>
        <a:srgbClr val="FDE689"/>
      </a:folHlink>
    </a:clrScheme>
    <a:fontScheme name="Twilight">
      <a:majorFont>
        <a:latin typeface="Century Gothic"/>
        <a:ea typeface=""/>
        <a:cs typeface=""/>
        <a:font script="Jpan" typeface="ＭＳ Ｐゴシック"/>
      </a:majorFont>
      <a:minorFont>
        <a:latin typeface="Century Gothic"/>
        <a:ea typeface=""/>
        <a:cs typeface=""/>
        <a:font script="Jpan" typeface="ＭＳ Ｐゴシック"/>
      </a:minorFont>
    </a:fontScheme>
    <a:fmtScheme name="Twilight">
      <a:fillStyleLst>
        <a:solidFill>
          <a:schemeClr val="phClr"/>
        </a:solidFill>
        <a:gradFill rotWithShape="1">
          <a:gsLst>
            <a:gs pos="0">
              <a:schemeClr val="phClr">
                <a:tint val="100000"/>
                <a:shade val="60000"/>
                <a:satMod val="130000"/>
              </a:schemeClr>
            </a:gs>
            <a:gs pos="100000">
              <a:schemeClr val="phClr">
                <a:tint val="100000"/>
                <a:shade val="94000"/>
                <a:satMod val="135000"/>
              </a:schemeClr>
            </a:gs>
          </a:gsLst>
          <a:path path="circle">
            <a:fillToRect l="100000" t="100000" r="100000" b="100000"/>
          </a:path>
        </a:gradFill>
        <a:gradFill rotWithShape="1">
          <a:gsLst>
            <a:gs pos="0">
              <a:schemeClr val="phClr">
                <a:shade val="60000"/>
                <a:satMod val="130000"/>
              </a:schemeClr>
            </a:gs>
            <a:gs pos="100000">
              <a:schemeClr val="phClr">
                <a:shade val="94000"/>
                <a:satMod val="135000"/>
              </a:schemeClr>
            </a:gs>
          </a:gsLst>
          <a:lin ang="16200000" scaled="0"/>
        </a:gradFill>
      </a:fillStyleLst>
      <a:lnStyleLst>
        <a:ln w="19050" cap="flat" cmpd="sng" algn="ctr">
          <a:solidFill>
            <a:schemeClr val="phClr">
              <a:shade val="95000"/>
              <a:satMod val="105000"/>
            </a:schemeClr>
          </a:solidFill>
          <a:prstDash val="solid"/>
        </a:ln>
        <a:ln w="19050" cap="flat" cmpd="sng" algn="ctr">
          <a:solidFill>
            <a:schemeClr val="phClr"/>
          </a:solidFill>
          <a:prstDash val="solid"/>
        </a:ln>
        <a:ln w="47625" cap="flat" cmpd="sng" algn="ctr">
          <a:solidFill>
            <a:schemeClr val="phClr"/>
          </a:solidFill>
          <a:prstDash val="solid"/>
        </a:ln>
      </a:lnStyleLst>
      <a:effectStyleLst>
        <a:effectStyle>
          <a:effectLst/>
        </a:effectStyle>
        <a:effectStyle>
          <a:effectLst>
            <a:innerShdw blurRad="38100" dist="12700" dir="5400000">
              <a:srgbClr val="FFFFFF">
                <a:alpha val="75000"/>
              </a:srgbClr>
            </a:innerShdw>
            <a:outerShdw blurRad="88900" dist="50800" dir="5400000" sx="102000" sy="102000" algn="tr" rotWithShape="0">
              <a:srgbClr val="808080">
                <a:alpha val="50000"/>
              </a:srgbClr>
            </a:outerShdw>
          </a:effectLst>
        </a:effectStyle>
        <a:effectStyle>
          <a:effectLst>
            <a:outerShdw blurRad="317500" dist="762000" dir="5400000" sy="45000" rotWithShape="0">
              <a:srgbClr val="000000">
                <a:alpha val="35000"/>
              </a:srgbClr>
            </a:outerShdw>
          </a:effectLst>
          <a:scene3d>
            <a:camera prst="orthographicFront">
              <a:rot lat="0" lon="0" rev="0"/>
            </a:camera>
            <a:lightRig rig="balanced" dir="tl"/>
          </a:scene3d>
          <a:sp3d extrusionH="12700" prstMaterial="softEdge">
            <a:bevelT w="38100" h="12700"/>
          </a:sp3d>
        </a:effectStyle>
      </a:effectStyleLst>
      <a:bgFillStyleLst>
        <a:solidFill>
          <a:schemeClr val="phClr"/>
        </a:solidFill>
        <a:blipFill rotWithShape="1">
          <a:blip xmlns:r="http://schemas.openxmlformats.org/officeDocument/2006/relationships" r:embed="rId1">
            <a:duotone>
              <a:schemeClr val="phClr">
                <a:shade val="10000"/>
                <a:satMod val="200000"/>
              </a:schemeClr>
              <a:schemeClr val="phClr">
                <a:tint val="30000"/>
                <a:satMod val="300000"/>
              </a:schemeClr>
            </a:duotone>
          </a:blip>
          <a:stretch/>
        </a:blipFill>
        <a:blipFill rotWithShape="1">
          <a:blip xmlns:r="http://schemas.openxmlformats.org/officeDocument/2006/relationships" r:embed="rId2">
            <a:duotone>
              <a:schemeClr val="phClr">
                <a:shade val="20000"/>
                <a:satMod val="200000"/>
              </a:schemeClr>
              <a:schemeClr val="phClr">
                <a:tint val="5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1459</TotalTime>
  <Words>2095</Words>
  <Application>Microsoft Office PowerPoint</Application>
  <PresentationFormat>On-screen Show (4:3)</PresentationFormat>
  <Paragraphs>82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Century Gothic</vt:lpstr>
      <vt:lpstr>HCo Whitney</vt:lpstr>
      <vt:lpstr>Times New Roman</vt:lpstr>
      <vt:lpstr>Wingdings 2</vt:lpstr>
      <vt:lpstr>Twilight</vt:lpstr>
      <vt:lpstr>PSC102</vt:lpstr>
      <vt:lpstr>Wednesday  05 October</vt:lpstr>
      <vt:lpstr>Last Class: Substance</vt:lpstr>
      <vt:lpstr>Recent Thoughts on  College Degree in US</vt:lpstr>
      <vt:lpstr>Renaissance Thinking &amp; the U.S. ‘experiment’</vt:lpstr>
      <vt:lpstr>Smart America: Rise of the Administrative  State</vt:lpstr>
      <vt:lpstr>The Father of Smart America – John Dewey</vt:lpstr>
      <vt:lpstr>Dewey on  Democracy</vt:lpstr>
      <vt:lpstr>As Public Intellectual</vt:lpstr>
      <vt:lpstr>Defense of Positive Democracy</vt:lpstr>
      <vt:lpstr>Defense of  Positive Democracy</vt:lpstr>
      <vt:lpstr>Contra “Free America”?</vt:lpstr>
      <vt:lpstr>On Liberalism</vt:lpstr>
      <vt:lpstr>Smart America: Packer</vt:lpstr>
      <vt:lpstr>Obama Banneker School  Speech</vt:lpstr>
      <vt:lpstr>The Endless Pursuit of Better</vt:lpstr>
      <vt:lpstr>Trump Subpoena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 Wednesday, April 20th, 2005</dc:title>
  <dc:creator>McGoverns</dc:creator>
  <cp:lastModifiedBy>McGovern, Patrick J.</cp:lastModifiedBy>
  <cp:revision>81</cp:revision>
  <dcterms:created xsi:type="dcterms:W3CDTF">2009-10-14T13:51:19Z</dcterms:created>
  <dcterms:modified xsi:type="dcterms:W3CDTF">2025-07-24T15:20:49Z</dcterms:modified>
</cp:coreProperties>
</file>