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5"/>
  </p:notesMasterIdLst>
  <p:sldIdLst>
    <p:sldId id="269" r:id="rId2"/>
    <p:sldId id="321" r:id="rId3"/>
    <p:sldId id="354" r:id="rId4"/>
    <p:sldId id="357" r:id="rId5"/>
    <p:sldId id="356" r:id="rId6"/>
    <p:sldId id="358" r:id="rId7"/>
    <p:sldId id="359" r:id="rId8"/>
    <p:sldId id="360" r:id="rId9"/>
    <p:sldId id="361" r:id="rId10"/>
    <p:sldId id="362" r:id="rId11"/>
    <p:sldId id="363" r:id="rId12"/>
    <p:sldId id="364" r:id="rId13"/>
    <p:sldId id="365" r:id="rId14"/>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1pPr>
    <a:lvl2pPr marL="4572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2pPr>
    <a:lvl3pPr marL="9144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3pPr>
    <a:lvl4pPr marL="13716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4pPr>
    <a:lvl5pPr marL="18288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5pPr>
    <a:lvl6pPr marL="2286000" algn="l" defTabSz="914400" rtl="0" eaLnBrk="1" latinLnBrk="0" hangingPunct="1">
      <a:defRPr sz="2400" kern="1200">
        <a:solidFill>
          <a:schemeClr val="bg1"/>
        </a:solidFill>
        <a:latin typeface="Times New Roman" charset="0"/>
        <a:ea typeface="Lucida Sans Unicode" charset="0"/>
        <a:cs typeface="Lucida Sans Unicode" charset="0"/>
      </a:defRPr>
    </a:lvl6pPr>
    <a:lvl7pPr marL="2743200" algn="l" defTabSz="914400" rtl="0" eaLnBrk="1" latinLnBrk="0" hangingPunct="1">
      <a:defRPr sz="2400" kern="1200">
        <a:solidFill>
          <a:schemeClr val="bg1"/>
        </a:solidFill>
        <a:latin typeface="Times New Roman" charset="0"/>
        <a:ea typeface="Lucida Sans Unicode" charset="0"/>
        <a:cs typeface="Lucida Sans Unicode" charset="0"/>
      </a:defRPr>
    </a:lvl7pPr>
    <a:lvl8pPr marL="3200400" algn="l" defTabSz="914400" rtl="0" eaLnBrk="1" latinLnBrk="0" hangingPunct="1">
      <a:defRPr sz="2400" kern="1200">
        <a:solidFill>
          <a:schemeClr val="bg1"/>
        </a:solidFill>
        <a:latin typeface="Times New Roman" charset="0"/>
        <a:ea typeface="Lucida Sans Unicode" charset="0"/>
        <a:cs typeface="Lucida Sans Unicode" charset="0"/>
      </a:defRPr>
    </a:lvl8pPr>
    <a:lvl9pPr marL="3657600" algn="l" defTabSz="914400" rtl="0" eaLnBrk="1" latinLnBrk="0" hangingPunct="1">
      <a:defRPr sz="2400" kern="1200">
        <a:solidFill>
          <a:schemeClr val="bg1"/>
        </a:solidFill>
        <a:latin typeface="Times New Roman" charset="0"/>
        <a:ea typeface="Lucida Sans Unicode" charset="0"/>
        <a:cs typeface="Lucida Sans Unicod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B6230-2893-40E8-BE9A-5126BA27D410}" v="1" dt="2025-07-24T15:24:45.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55" autoAdjust="0"/>
  </p:normalViewPr>
  <p:slideViewPr>
    <p:cSldViewPr>
      <p:cViewPr varScale="1">
        <p:scale>
          <a:sx n="97" d="100"/>
          <a:sy n="97" d="100"/>
        </p:scale>
        <p:origin x="1524" y="90"/>
      </p:cViewPr>
      <p:guideLst>
        <p:guide orient="horz" pos="2160"/>
        <p:guide pos="2880"/>
      </p:guideLst>
    </p:cSldViewPr>
  </p:slideViewPr>
  <p:outlineViewPr>
    <p:cViewPr varScale="1">
      <p:scale>
        <a:sx n="66" d="100"/>
        <a:sy n="66" d="100"/>
      </p:scale>
      <p:origin x="96"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overn, Patrick J." userId="60434b5b-2a5c-4f27-a29d-de5aa2a1c58e" providerId="ADAL" clId="{812B6230-2893-40E8-BE9A-5126BA27D410}"/>
    <pc:docChg chg="addSld modSld">
      <pc:chgData name="McGovern, Patrick J." userId="60434b5b-2a5c-4f27-a29d-de5aa2a1c58e" providerId="ADAL" clId="{812B6230-2893-40E8-BE9A-5126BA27D410}" dt="2025-07-24T15:24:45.813" v="0"/>
      <pc:docMkLst>
        <pc:docMk/>
      </pc:docMkLst>
      <pc:sldChg chg="add">
        <pc:chgData name="McGovern, Patrick J." userId="60434b5b-2a5c-4f27-a29d-de5aa2a1c58e" providerId="ADAL" clId="{812B6230-2893-40E8-BE9A-5126BA27D410}" dt="2025-07-24T15:24:45.813" v="0"/>
        <pc:sldMkLst>
          <pc:docMk/>
          <pc:sldMk cId="3266268735" sldId="362"/>
        </pc:sldMkLst>
      </pc:sldChg>
      <pc:sldChg chg="add">
        <pc:chgData name="McGovern, Patrick J." userId="60434b5b-2a5c-4f27-a29d-de5aa2a1c58e" providerId="ADAL" clId="{812B6230-2893-40E8-BE9A-5126BA27D410}" dt="2025-07-24T15:24:45.813" v="0"/>
        <pc:sldMkLst>
          <pc:docMk/>
          <pc:sldMk cId="2566199967" sldId="363"/>
        </pc:sldMkLst>
      </pc:sldChg>
      <pc:sldChg chg="add">
        <pc:chgData name="McGovern, Patrick J." userId="60434b5b-2a5c-4f27-a29d-de5aa2a1c58e" providerId="ADAL" clId="{812B6230-2893-40E8-BE9A-5126BA27D410}" dt="2025-07-24T15:24:45.813" v="0"/>
        <pc:sldMkLst>
          <pc:docMk/>
          <pc:sldMk cId="3331215944" sldId="364"/>
        </pc:sldMkLst>
      </pc:sldChg>
      <pc:sldChg chg="add">
        <pc:chgData name="McGovern, Patrick J." userId="60434b5b-2a5c-4f27-a29d-de5aa2a1c58e" providerId="ADAL" clId="{812B6230-2893-40E8-BE9A-5126BA27D410}" dt="2025-07-24T15:24:45.813" v="0"/>
        <pc:sldMkLst>
          <pc:docMk/>
          <pc:sldMk cId="2838706018"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w="9525">
            <a:solidFill>
              <a:srgbClr val="000000"/>
            </a:solidFill>
            <a:miter lim="800000"/>
            <a:headEnd/>
            <a:tailEnd/>
          </a:ln>
        </p:spPr>
      </p:sp>
      <p:sp>
        <p:nvSpPr>
          <p:cNvPr id="3074" name="Text Box 2"/>
          <p:cNvSpPr txBox="1">
            <a:spLocks noGrp="1" noChangeArrowheads="1"/>
          </p:cNvSpPr>
          <p:nvPr>
            <p:ph type="body" idx="1"/>
          </p:nvPr>
        </p:nvSpPr>
        <p:spPr bwMode="auto">
          <a:xfrm>
            <a:off x="503238" y="4316413"/>
            <a:ext cx="5856287" cy="4059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28265066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ＭＳ Ｐゴシック" pitchFamily="-106"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15225" y="303213"/>
            <a:ext cx="15032038" cy="112744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716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C6A6987E-0C94-4852-AF7D-2E53DFD2B84A}" type="datetime1">
              <a:rPr lang="en-US"/>
              <a:pPr>
                <a:defRPr/>
              </a:pPr>
              <a:t>7/24/2025</a:t>
            </a:fld>
            <a:endParaRPr lang="en-US"/>
          </a:p>
        </p:txBody>
      </p:sp>
      <p:sp>
        <p:nvSpPr>
          <p:cNvPr id="5" name="Footer Placeholder 4"/>
          <p:cNvSpPr>
            <a:spLocks noGrp="1"/>
          </p:cNvSpPr>
          <p:nvPr>
            <p:ph type="ftr" sz="quarter" idx="11"/>
          </p:nvPr>
        </p:nvSpPr>
        <p:spPr>
          <a:xfrm>
            <a:off x="2209800" y="6275388"/>
            <a:ext cx="5638800" cy="365125"/>
          </a:xfrm>
        </p:spPr>
        <p:txBody>
          <a:bodyPr/>
          <a:lstStyle>
            <a:lvl1pPr algn="l">
              <a:defRPr sz="1100">
                <a:solidFill>
                  <a:schemeClr val="tx2"/>
                </a:solidFill>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DAECEB85-1BF4-4742-A7E4-867F3B488B18}" type="slidenum">
              <a:rPr lang="en-US"/>
              <a:pPr>
                <a:defRPr/>
              </a:pPr>
              <a:t>‹#›</a:t>
            </a:fld>
            <a:endParaRPr lang="en-US"/>
          </a:p>
        </p:txBody>
      </p:sp>
    </p:spTree>
    <p:extLst>
      <p:ext uri="{BB962C8B-B14F-4D97-AF65-F5344CB8AC3E}">
        <p14:creationId xmlns:p14="http://schemas.microsoft.com/office/powerpoint/2010/main" val="176044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4674CED-D517-4214-88C6-37A9418CA4AB}"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2869B01E-8088-4343-A667-8F0ECA987A17}" type="slidenum">
              <a:rPr lang="en-US"/>
              <a:pPr>
                <a:defRPr/>
              </a:pPr>
              <a:t>‹#›</a:t>
            </a:fld>
            <a:endParaRPr lang="en-US"/>
          </a:p>
        </p:txBody>
      </p:sp>
    </p:spTree>
    <p:extLst>
      <p:ext uri="{BB962C8B-B14F-4D97-AF65-F5344CB8AC3E}">
        <p14:creationId xmlns:p14="http://schemas.microsoft.com/office/powerpoint/2010/main" val="274847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5" name="Date Placeholder 2"/>
          <p:cNvSpPr>
            <a:spLocks noGrp="1"/>
          </p:cNvSpPr>
          <p:nvPr>
            <p:ph type="dt" sz="half" idx="14"/>
          </p:nvPr>
        </p:nvSpPr>
        <p:spPr/>
        <p:txBody>
          <a:bodyPr/>
          <a:lstStyle>
            <a:lvl1pPr>
              <a:defRPr/>
            </a:lvl1pPr>
          </a:lstStyle>
          <a:p>
            <a:pPr>
              <a:defRPr/>
            </a:pPr>
            <a:fld id="{101BF9F5-7674-477A-86D9-8ABF72EA4DB3}" type="datetime1">
              <a:rPr lang="en-US"/>
              <a:pPr>
                <a:defRPr/>
              </a:pPr>
              <a:t>7/24/2025</a:t>
            </a:fld>
            <a:endParaRPr lang="en-US"/>
          </a:p>
        </p:txBody>
      </p:sp>
      <p:sp>
        <p:nvSpPr>
          <p:cNvPr id="6" name="Footer Placeholder 3"/>
          <p:cNvSpPr>
            <a:spLocks noGrp="1"/>
          </p:cNvSpPr>
          <p:nvPr>
            <p:ph type="ftr" sz="quarter" idx="15"/>
          </p:nvPr>
        </p:nvSpPr>
        <p:spPr/>
        <p:txBody>
          <a:bodyPr/>
          <a:lstStyle>
            <a:lvl1pPr>
              <a:defRPr/>
            </a:lvl1pPr>
          </a:lstStyle>
          <a:p>
            <a:pPr>
              <a:defRPr/>
            </a:pPr>
            <a:r>
              <a:t>
              </a:t>
            </a:r>
          </a:p>
        </p:txBody>
      </p:sp>
      <p:sp>
        <p:nvSpPr>
          <p:cNvPr id="9" name="Slide Number Placeholder 4"/>
          <p:cNvSpPr>
            <a:spLocks noGrp="1"/>
          </p:cNvSpPr>
          <p:nvPr>
            <p:ph type="sldNum" sz="quarter" idx="16"/>
          </p:nvPr>
        </p:nvSpPr>
        <p:spPr/>
        <p:txBody>
          <a:bodyPr/>
          <a:lstStyle>
            <a:lvl1pPr>
              <a:defRPr/>
            </a:lvl1pPr>
          </a:lstStyle>
          <a:p>
            <a:pPr>
              <a:defRPr/>
            </a:pPr>
            <a:fld id="{359490DB-6891-4282-AD0F-14C8EBE3428F}" type="slidenum">
              <a:rPr lang="en-US"/>
              <a:pPr>
                <a:defRPr/>
              </a:pPr>
              <a:t>‹#›</a:t>
            </a:fld>
            <a:endParaRPr lang="en-US"/>
          </a:p>
        </p:txBody>
      </p:sp>
    </p:spTree>
    <p:extLst>
      <p:ext uri="{BB962C8B-B14F-4D97-AF65-F5344CB8AC3E}">
        <p14:creationId xmlns:p14="http://schemas.microsoft.com/office/powerpoint/2010/main" val="27545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2"/>
          <p:cNvSpPr>
            <a:spLocks noGrp="1"/>
          </p:cNvSpPr>
          <p:nvPr>
            <p:ph type="dt" sz="half" idx="15"/>
          </p:nvPr>
        </p:nvSpPr>
        <p:spPr/>
        <p:txBody>
          <a:bodyPr/>
          <a:lstStyle>
            <a:lvl1pPr>
              <a:defRPr/>
            </a:lvl1pPr>
          </a:lstStyle>
          <a:p>
            <a:pPr>
              <a:defRPr/>
            </a:pPr>
            <a:fld id="{353E32B3-C383-4A22-A953-303274D2472D}" type="datetime1">
              <a:rPr lang="en-US"/>
              <a:pPr>
                <a:defRPr/>
              </a:pPr>
              <a:t>7/24/2025</a:t>
            </a:fld>
            <a:endParaRPr lang="en-US"/>
          </a:p>
        </p:txBody>
      </p:sp>
      <p:sp>
        <p:nvSpPr>
          <p:cNvPr id="10" name="Footer Placeholder 3"/>
          <p:cNvSpPr>
            <a:spLocks noGrp="1"/>
          </p:cNvSpPr>
          <p:nvPr>
            <p:ph type="ftr" sz="quarter" idx="16"/>
          </p:nvPr>
        </p:nvSpPr>
        <p:spPr/>
        <p:txBody>
          <a:bodyPr/>
          <a:lstStyle>
            <a:lvl1pPr>
              <a:defRPr/>
            </a:lvl1pPr>
          </a:lstStyle>
          <a:p>
            <a:pPr>
              <a:defRPr/>
            </a:pPr>
            <a:r>
              <a:t>
              </a:t>
            </a:r>
          </a:p>
        </p:txBody>
      </p:sp>
      <p:sp>
        <p:nvSpPr>
          <p:cNvPr id="11" name="Slide Number Placeholder 4"/>
          <p:cNvSpPr>
            <a:spLocks noGrp="1"/>
          </p:cNvSpPr>
          <p:nvPr>
            <p:ph type="sldNum" sz="quarter" idx="17"/>
          </p:nvPr>
        </p:nvSpPr>
        <p:spPr/>
        <p:txBody>
          <a:bodyPr/>
          <a:lstStyle>
            <a:lvl1pPr>
              <a:defRPr/>
            </a:lvl1pPr>
          </a:lstStyle>
          <a:p>
            <a:pPr>
              <a:defRPr/>
            </a:pPr>
            <a:fld id="{04F70541-6478-4614-9D87-9F1CFE4185BA}" type="slidenum">
              <a:rPr lang="en-US"/>
              <a:pPr>
                <a:defRPr/>
              </a:pPr>
              <a:t>‹#›</a:t>
            </a:fld>
            <a:endParaRPr lang="en-US"/>
          </a:p>
        </p:txBody>
      </p:sp>
    </p:spTree>
    <p:extLst>
      <p:ext uri="{BB962C8B-B14F-4D97-AF65-F5344CB8AC3E}">
        <p14:creationId xmlns:p14="http://schemas.microsoft.com/office/powerpoint/2010/main" val="290730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A599F433-9C23-449E-AFB9-119BAC63DAB1}"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338B0664-A9A3-4169-9902-57E1B89A8B8A}" type="slidenum">
              <a:rPr lang="en-US"/>
              <a:pPr>
                <a:defRPr/>
              </a:pPr>
              <a:t>‹#›</a:t>
            </a:fld>
            <a:endParaRPr lang="en-US"/>
          </a:p>
        </p:txBody>
      </p:sp>
    </p:spTree>
    <p:extLst>
      <p:ext uri="{BB962C8B-B14F-4D97-AF65-F5344CB8AC3E}">
        <p14:creationId xmlns:p14="http://schemas.microsoft.com/office/powerpoint/2010/main" val="409544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8CAE7CF4-C04A-4893-A1F1-162F4BA7F5D9}"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C6F9594C-2BB9-4CA9-9617-E50FE18F4247}" type="slidenum">
              <a:rPr lang="en-US"/>
              <a:pPr>
                <a:defRPr/>
              </a:pPr>
              <a:t>‹#›</a:t>
            </a:fld>
            <a:endParaRPr lang="en-US"/>
          </a:p>
        </p:txBody>
      </p:sp>
    </p:spTree>
    <p:extLst>
      <p:ext uri="{BB962C8B-B14F-4D97-AF65-F5344CB8AC3E}">
        <p14:creationId xmlns:p14="http://schemas.microsoft.com/office/powerpoint/2010/main" val="185686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34FA-457D-487E-8769-B6ED3FA18761}" type="slidenum">
              <a:rPr lang="en-US"/>
              <a:pPr>
                <a:defRPr/>
              </a:pPr>
              <a:t>‹#›</a:t>
            </a:fld>
            <a:endParaRPr lang="en-US"/>
          </a:p>
        </p:txBody>
      </p:sp>
    </p:spTree>
    <p:extLst>
      <p:ext uri="{BB962C8B-B14F-4D97-AF65-F5344CB8AC3E}">
        <p14:creationId xmlns:p14="http://schemas.microsoft.com/office/powerpoint/2010/main" val="4181960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F46033F-AE8A-490E-8B2F-538CFA9198B5}" type="slidenum">
              <a:rPr lang="en-US"/>
              <a:pPr/>
              <a:t>‹#›</a:t>
            </a:fld>
            <a:endParaRPr lang="en-US"/>
          </a:p>
        </p:txBody>
      </p:sp>
    </p:spTree>
    <p:extLst>
      <p:ext uri="{BB962C8B-B14F-4D97-AF65-F5344CB8AC3E}">
        <p14:creationId xmlns:p14="http://schemas.microsoft.com/office/powerpoint/2010/main" val="19471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52FD1A9-F43F-44C4-832E-1B5E7A6D61C9}"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9A228537-1643-43FD-978D-6A1B0083831A}" type="slidenum">
              <a:rPr lang="en-US"/>
              <a:pPr>
                <a:defRPr/>
              </a:pPr>
              <a:t>‹#›</a:t>
            </a:fld>
            <a:endParaRPr lang="en-US"/>
          </a:p>
        </p:txBody>
      </p:sp>
    </p:spTree>
    <p:extLst>
      <p:ext uri="{BB962C8B-B14F-4D97-AF65-F5344CB8AC3E}">
        <p14:creationId xmlns:p14="http://schemas.microsoft.com/office/powerpoint/2010/main" val="24584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78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Tree>
    <p:extLst>
      <p:ext uri="{BB962C8B-B14F-4D97-AF65-F5344CB8AC3E}">
        <p14:creationId xmlns:p14="http://schemas.microsoft.com/office/powerpoint/2010/main" val="37257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a:lvl1pPr>
          </a:lstStyle>
          <a:p>
            <a:pPr>
              <a:defRPr/>
            </a:pPr>
            <a:fld id="{6792BE94-8C38-477A-A719-0C327A756236}"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656363B2-6799-49E5-8A9C-05D4B28105D5}" type="slidenum">
              <a:rPr lang="en-US"/>
              <a:pPr>
                <a:defRPr/>
              </a:pPr>
              <a:t>‹#›</a:t>
            </a:fld>
            <a:endParaRPr lang="en-US"/>
          </a:p>
        </p:txBody>
      </p:sp>
    </p:spTree>
    <p:extLst>
      <p:ext uri="{BB962C8B-B14F-4D97-AF65-F5344CB8AC3E}">
        <p14:creationId xmlns:p14="http://schemas.microsoft.com/office/powerpoint/2010/main" val="38808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Date Placeholder 6"/>
          <p:cNvSpPr>
            <a:spLocks noGrp="1"/>
          </p:cNvSpPr>
          <p:nvPr>
            <p:ph type="dt" sz="half" idx="10"/>
          </p:nvPr>
        </p:nvSpPr>
        <p:spPr/>
        <p:txBody>
          <a:bodyPr/>
          <a:lstStyle>
            <a:lvl1pPr>
              <a:defRPr/>
            </a:lvl1pPr>
          </a:lstStyle>
          <a:p>
            <a:pPr>
              <a:defRPr/>
            </a:pPr>
            <a:fld id="{0577AC3B-6851-4086-8175-CBFF7557E518}" type="datetime1">
              <a:rPr lang="en-US"/>
              <a:pPr>
                <a:defRPr/>
              </a:pPr>
              <a:t>7/24/2025</a:t>
            </a:fld>
            <a:endParaRPr lang="en-US"/>
          </a:p>
        </p:txBody>
      </p:sp>
      <p:sp>
        <p:nvSpPr>
          <p:cNvPr id="12" name="Footer Placeholder 7"/>
          <p:cNvSpPr>
            <a:spLocks noGrp="1"/>
          </p:cNvSpPr>
          <p:nvPr>
            <p:ph type="ftr" sz="quarter" idx="11"/>
          </p:nvPr>
        </p:nvSpPr>
        <p:spPr/>
        <p:txBody>
          <a:bodyPr/>
          <a:lstStyle>
            <a:lvl1pPr>
              <a:defRPr/>
            </a:lvl1pPr>
          </a:lstStyle>
          <a:p>
            <a:pPr>
              <a:defRPr/>
            </a:pPr>
            <a:r>
              <a:t>
              </a:t>
            </a:r>
          </a:p>
        </p:txBody>
      </p:sp>
      <p:sp>
        <p:nvSpPr>
          <p:cNvPr id="13" name="Slide Number Placeholder 8"/>
          <p:cNvSpPr>
            <a:spLocks noGrp="1"/>
          </p:cNvSpPr>
          <p:nvPr>
            <p:ph type="sldNum" sz="quarter" idx="12"/>
          </p:nvPr>
        </p:nvSpPr>
        <p:spPr/>
        <p:txBody>
          <a:bodyPr/>
          <a:lstStyle>
            <a:lvl1pPr>
              <a:defRPr/>
            </a:lvl1pPr>
          </a:lstStyle>
          <a:p>
            <a:pPr>
              <a:defRPr/>
            </a:pPr>
            <a:fld id="{D3C3F349-FB58-47B1-966C-5B62867738CE}" type="slidenum">
              <a:rPr lang="en-US"/>
              <a:pPr>
                <a:defRPr/>
              </a:pPr>
              <a:t>‹#›</a:t>
            </a:fld>
            <a:endParaRPr lang="en-US"/>
          </a:p>
        </p:txBody>
      </p:sp>
    </p:spTree>
    <p:extLst>
      <p:ext uri="{BB962C8B-B14F-4D97-AF65-F5344CB8AC3E}">
        <p14:creationId xmlns:p14="http://schemas.microsoft.com/office/powerpoint/2010/main" val="204438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9E6F556B-94F1-48A9-B5C5-695657E4D6F7}" type="datetime1">
              <a:rPr lang="en-US"/>
              <a:pPr>
                <a:defRPr/>
              </a:pPr>
              <a:t>7/24/2025</a:t>
            </a:fld>
            <a:endParaRPr lang="en-US"/>
          </a:p>
        </p:txBody>
      </p:sp>
      <p:sp>
        <p:nvSpPr>
          <p:cNvPr id="4" name="Footer Placeholder 3"/>
          <p:cNvSpPr>
            <a:spLocks noGrp="1"/>
          </p:cNvSpPr>
          <p:nvPr>
            <p:ph type="ftr" sz="quarter" idx="11"/>
          </p:nvPr>
        </p:nvSpPr>
        <p:spPr/>
        <p:txBody>
          <a:bodyPr/>
          <a:lstStyle>
            <a:lvl1pPr>
              <a:defRPr/>
            </a:lvl1pPr>
          </a:lstStyle>
          <a:p>
            <a:pPr>
              <a:defRPr/>
            </a:pPr>
            <a:r>
              <a:t>
              </a:t>
            </a:r>
          </a:p>
        </p:txBody>
      </p:sp>
      <p:sp>
        <p:nvSpPr>
          <p:cNvPr id="5" name="Slide Number Placeholder 4"/>
          <p:cNvSpPr>
            <a:spLocks noGrp="1"/>
          </p:cNvSpPr>
          <p:nvPr>
            <p:ph type="sldNum" sz="quarter" idx="12"/>
          </p:nvPr>
        </p:nvSpPr>
        <p:spPr/>
        <p:txBody>
          <a:bodyPr/>
          <a:lstStyle>
            <a:lvl1pPr>
              <a:defRPr/>
            </a:lvl1pPr>
          </a:lstStyle>
          <a:p>
            <a:pPr>
              <a:defRPr/>
            </a:pPr>
            <a:fld id="{4B7EF19E-0869-4119-A072-0B5287533C9A}" type="slidenum">
              <a:rPr lang="en-US"/>
              <a:pPr>
                <a:defRPr/>
              </a:pPr>
              <a:t>‹#›</a:t>
            </a:fld>
            <a:endParaRPr lang="en-US"/>
          </a:p>
        </p:txBody>
      </p:sp>
    </p:spTree>
    <p:extLst>
      <p:ext uri="{BB962C8B-B14F-4D97-AF65-F5344CB8AC3E}">
        <p14:creationId xmlns:p14="http://schemas.microsoft.com/office/powerpoint/2010/main" val="293697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9E28E7-4BB5-4C27-BC72-6E95B1DBE87E}" type="datetime1">
              <a:rPr lang="en-US"/>
              <a:pPr>
                <a:defRPr/>
              </a:pPr>
              <a:t>7/24/2025</a:t>
            </a:fld>
            <a:endParaRPr lang="en-US"/>
          </a:p>
        </p:txBody>
      </p:sp>
      <p:sp>
        <p:nvSpPr>
          <p:cNvPr id="3" name="Footer Placeholder 2"/>
          <p:cNvSpPr>
            <a:spLocks noGrp="1"/>
          </p:cNvSpPr>
          <p:nvPr>
            <p:ph type="ftr" sz="quarter" idx="11"/>
          </p:nvPr>
        </p:nvSpPr>
        <p:spPr/>
        <p:txBody>
          <a:bodyPr/>
          <a:lstStyle>
            <a:lvl1pPr>
              <a:defRPr/>
            </a:lvl1pPr>
          </a:lstStyle>
          <a:p>
            <a:pPr>
              <a:defRPr/>
            </a:pPr>
            <a:r>
              <a:t>
              </a:t>
            </a:r>
          </a:p>
        </p:txBody>
      </p:sp>
      <p:sp>
        <p:nvSpPr>
          <p:cNvPr id="4" name="Slide Number Placeholder 3"/>
          <p:cNvSpPr>
            <a:spLocks noGrp="1"/>
          </p:cNvSpPr>
          <p:nvPr>
            <p:ph type="sldNum" sz="quarter" idx="12"/>
          </p:nvPr>
        </p:nvSpPr>
        <p:spPr/>
        <p:txBody>
          <a:bodyPr/>
          <a:lstStyle>
            <a:lvl1pPr>
              <a:defRPr/>
            </a:lvl1pPr>
          </a:lstStyle>
          <a:p>
            <a:pPr>
              <a:defRPr/>
            </a:pPr>
            <a:fld id="{C155A319-0411-4C0D-B37D-7DA6C5B4191A}" type="slidenum">
              <a:rPr lang="en-US"/>
              <a:pPr>
                <a:defRPr/>
              </a:pPr>
              <a:t>‹#›</a:t>
            </a:fld>
            <a:endParaRPr lang="en-US"/>
          </a:p>
        </p:txBody>
      </p:sp>
    </p:spTree>
    <p:extLst>
      <p:ext uri="{BB962C8B-B14F-4D97-AF65-F5344CB8AC3E}">
        <p14:creationId xmlns:p14="http://schemas.microsoft.com/office/powerpoint/2010/main" val="286551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BC2AA59-BE2D-4CBE-AC4A-DE97617ECFE6}"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3150F8CE-D3D2-48AE-88B1-B0DE7B8FFA5A}" type="slidenum">
              <a:rPr lang="en-US"/>
              <a:pPr>
                <a:defRPr/>
              </a:pPr>
              <a:t>‹#›</a:t>
            </a:fld>
            <a:endParaRPr lang="en-US"/>
          </a:p>
        </p:txBody>
      </p:sp>
    </p:spTree>
    <p:extLst>
      <p:ext uri="{BB962C8B-B14F-4D97-AF65-F5344CB8AC3E}">
        <p14:creationId xmlns:p14="http://schemas.microsoft.com/office/powerpoint/2010/main" val="339740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ea typeface="+mn-ea"/>
              </a:defRPr>
            </a:lvl1pPr>
          </a:lstStyle>
          <a:p>
            <a:pPr>
              <a:defRPr/>
            </a:pPr>
            <a:fld id="{88E0651D-0B3C-4EE4-B9CE-550C7560E515}" type="datetime1">
              <a:rPr lang="en-US"/>
              <a:pPr>
                <a:defRPr/>
              </a:pPr>
              <a:t>7/24/2025</a:t>
            </a:fld>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a:defRPr sz="1100">
                <a:solidFill>
                  <a:schemeClr val="tx2"/>
                </a:solidFill>
                <a:latin typeface="Times New Roman" pitchFamily="-106" charset="0"/>
                <a:ea typeface="+mn-ea"/>
                <a:cs typeface="+mn-cs"/>
              </a:defRPr>
            </a:lvl1pPr>
          </a:lstStyle>
          <a:p>
            <a:pPr>
              <a:defRPr/>
            </a:pPr>
            <a:endParaRPr/>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ea typeface="+mn-ea"/>
              </a:defRPr>
            </a:lvl1pPr>
          </a:lstStyle>
          <a:p>
            <a:pPr>
              <a:defRPr/>
            </a:pPr>
            <a:fld id="{439A9560-E069-44A8-BDEE-B1913F73A53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Lst>
  <p:txStyles>
    <p:titleStyle>
      <a:lvl1pPr algn="r" rtl="0" eaLnBrk="0" fontAlgn="base" hangingPunct="0">
        <a:spcBef>
          <a:spcPct val="0"/>
        </a:spcBef>
        <a:spcAft>
          <a:spcPct val="0"/>
        </a:spcAft>
        <a:defRPr sz="3200" b="1" kern="1200">
          <a:solidFill>
            <a:schemeClr val="accent1"/>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5pPr>
      <a:lvl6pPr marL="4572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6pPr>
      <a:lvl7pPr marL="9144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7pPr>
      <a:lvl8pPr marL="13716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8pPr>
      <a:lvl9pPr marL="18288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chemeClr val="accent1"/>
        </a:buClr>
        <a:buSzPct val="90000"/>
        <a:buFont typeface="Wingdings 2" pitchFamily="-112" charset="2"/>
        <a:buChar char="Ü"/>
        <a:defRPr sz="2800" kern="1200">
          <a:solidFill>
            <a:schemeClr val="tx1"/>
          </a:solidFill>
          <a:latin typeface="+mn-lt"/>
          <a:ea typeface="ＭＳ Ｐゴシック" pitchFamily="-106" charset="-128"/>
          <a:cs typeface="ＭＳ Ｐゴシック" pitchFamily="-106" charset="-128"/>
        </a:defRPr>
      </a:lvl1pPr>
      <a:lvl2pPr marL="685800" indent="-336550" algn="l" rtl="0" eaLnBrk="0" fontAlgn="base" hangingPunct="0">
        <a:spcBef>
          <a:spcPct val="20000"/>
        </a:spcBef>
        <a:spcAft>
          <a:spcPct val="0"/>
        </a:spcAft>
        <a:buClr>
          <a:schemeClr val="accent1"/>
        </a:buClr>
        <a:buSzPct val="90000"/>
        <a:buFont typeface="Wingdings 2" pitchFamily="-112" charset="2"/>
        <a:buChar char="Ü"/>
        <a:defRPr sz="2600" kern="1200">
          <a:solidFill>
            <a:schemeClr val="tx1"/>
          </a:solidFill>
          <a:latin typeface="+mn-lt"/>
          <a:ea typeface="ＭＳ Ｐゴシック" pitchFamily="-106" charset="-128"/>
          <a:cs typeface="+mn-cs"/>
        </a:defRPr>
      </a:lvl2pPr>
      <a:lvl3pPr marL="1035050" indent="-349250" algn="l" rtl="0" eaLnBrk="0" fontAlgn="base" hangingPunct="0">
        <a:spcBef>
          <a:spcPct val="20000"/>
        </a:spcBef>
        <a:spcAft>
          <a:spcPct val="0"/>
        </a:spcAft>
        <a:buClr>
          <a:schemeClr val="accent1"/>
        </a:buClr>
        <a:buSzPct val="90000"/>
        <a:buFont typeface="Wingdings 2" pitchFamily="-112" charset="2"/>
        <a:buChar char="Ü"/>
        <a:defRPr sz="2400" kern="1200">
          <a:solidFill>
            <a:schemeClr val="tx1"/>
          </a:solidFill>
          <a:latin typeface="+mn-lt"/>
          <a:ea typeface="ＭＳ Ｐゴシック" pitchFamily="-106" charset="-128"/>
          <a:cs typeface="+mn-cs"/>
        </a:defRPr>
      </a:lvl3pPr>
      <a:lvl4pPr marL="1371600" indent="-336550" algn="l" rtl="0" eaLnBrk="0" fontAlgn="base" hangingPunct="0">
        <a:spcBef>
          <a:spcPct val="20000"/>
        </a:spcBef>
        <a:spcAft>
          <a:spcPct val="0"/>
        </a:spcAft>
        <a:buClr>
          <a:schemeClr val="accent1"/>
        </a:buClr>
        <a:buSzPct val="90000"/>
        <a:buFont typeface="Wingdings 2" pitchFamily="-112" charset="2"/>
        <a:buChar char="Ü"/>
        <a:defRPr sz="2200" kern="1200">
          <a:solidFill>
            <a:schemeClr val="tx1"/>
          </a:solidFill>
          <a:latin typeface="+mn-lt"/>
          <a:ea typeface="ＭＳ Ｐゴシック" pitchFamily="-106" charset="-128"/>
          <a:cs typeface="+mn-cs"/>
        </a:defRPr>
      </a:lvl4pPr>
      <a:lvl5pPr marL="1720850" indent="-349250" algn="l" rtl="0" eaLnBrk="0" fontAlgn="base" hangingPunct="0">
        <a:spcBef>
          <a:spcPct val="20000"/>
        </a:spcBef>
        <a:spcAft>
          <a:spcPct val="0"/>
        </a:spcAft>
        <a:buClr>
          <a:schemeClr val="accent1"/>
        </a:buClr>
        <a:buSzPct val="90000"/>
        <a:buFont typeface="Wingdings 2" pitchFamily="-112" charset="2"/>
        <a:buChar char="Ü"/>
        <a:defRPr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909" y="5291521"/>
            <a:ext cx="8512175" cy="1446213"/>
          </a:xfrm>
        </p:spPr>
        <p:txBody>
          <a:bodyPr/>
          <a:lstStyle/>
          <a:p>
            <a:pPr>
              <a:defRPr/>
            </a:pPr>
            <a:r>
              <a:rPr lang="en-US" dirty="0"/>
              <a:t>PSC102</a:t>
            </a:r>
          </a:p>
        </p:txBody>
      </p:sp>
      <p:sp>
        <p:nvSpPr>
          <p:cNvPr id="5" name="Text Placeholder 4"/>
          <p:cNvSpPr>
            <a:spLocks noGrp="1"/>
          </p:cNvSpPr>
          <p:nvPr>
            <p:ph type="body" idx="1"/>
          </p:nvPr>
        </p:nvSpPr>
        <p:spPr>
          <a:xfrm>
            <a:off x="362512" y="3987176"/>
            <a:ext cx="4429125" cy="1271587"/>
          </a:xfrm>
        </p:spPr>
        <p:txBody>
          <a:bodyPr>
            <a:normAutofit/>
          </a:bodyPr>
          <a:lstStyle/>
          <a:p>
            <a:pPr>
              <a:buFont typeface="Wingdings 2" charset="2"/>
              <a:buNone/>
              <a:defRPr/>
            </a:pPr>
            <a:r>
              <a:rPr lang="en-US" dirty="0"/>
              <a:t>Real America</a:t>
            </a:r>
          </a:p>
        </p:txBody>
      </p:sp>
      <p:pic>
        <p:nvPicPr>
          <p:cNvPr id="1026" name="Picture 2">
            <a:extLst>
              <a:ext uri="{FF2B5EF4-FFF2-40B4-BE49-F238E27FC236}">
                <a16:creationId xmlns:a16="http://schemas.microsoft.com/office/drawing/2014/main" id="{85175551-28C1-4B58-8178-01499C36931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22002" b="40059"/>
          <a:stretch/>
        </p:blipFill>
        <p:spPr bwMode="auto">
          <a:xfrm>
            <a:off x="-76200" y="-76200"/>
            <a:ext cx="9235440" cy="32065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73AFA0B-AFD8-454A-8F6C-3BC740B655D1}"/>
              </a:ext>
              <a:ext uri="{C183D7F6-B498-43B3-948B-1728B52AA6E4}">
                <adec:decorative xmlns:adec="http://schemas.microsoft.com/office/drawing/2017/decorative" val="1"/>
              </a:ext>
            </a:extLst>
          </p:cNvPr>
          <p:cNvSpPr/>
          <p:nvPr/>
        </p:nvSpPr>
        <p:spPr>
          <a:xfrm>
            <a:off x="8077200" y="2057400"/>
            <a:ext cx="1066800" cy="10729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FF6C60-ED08-48D3-90A9-0DA9704893DE}"/>
              </a:ext>
            </a:extLst>
          </p:cNvPr>
          <p:cNvSpPr>
            <a:spLocks noGrp="1"/>
          </p:cNvSpPr>
          <p:nvPr>
            <p:ph type="title"/>
          </p:nvPr>
        </p:nvSpPr>
        <p:spPr/>
        <p:txBody>
          <a:bodyPr/>
          <a:lstStyle/>
          <a:p>
            <a:r>
              <a:rPr lang="en-US" dirty="0"/>
              <a:t>Real America</a:t>
            </a:r>
            <a:br>
              <a:rPr lang="en-US" dirty="0"/>
            </a:br>
            <a:r>
              <a:rPr lang="en-US" dirty="0"/>
              <a:t>Packer 4</a:t>
            </a:r>
          </a:p>
        </p:txBody>
      </p:sp>
      <p:sp>
        <p:nvSpPr>
          <p:cNvPr id="10" name="Text Placeholder 9">
            <a:extLst>
              <a:ext uri="{FF2B5EF4-FFF2-40B4-BE49-F238E27FC236}">
                <a16:creationId xmlns:a16="http://schemas.microsoft.com/office/drawing/2014/main" id="{57DF086A-FA42-45C1-8907-2BB5F793B03D}"/>
              </a:ext>
            </a:extLst>
          </p:cNvPr>
          <p:cNvSpPr>
            <a:spLocks noGrp="1"/>
          </p:cNvSpPr>
          <p:nvPr>
            <p:ph type="body" sz="half" idx="1"/>
          </p:nvPr>
        </p:nvSpPr>
        <p:spPr>
          <a:xfrm>
            <a:off x="685800" y="762000"/>
            <a:ext cx="3810000" cy="4114800"/>
          </a:xfrm>
        </p:spPr>
        <p:txBody>
          <a:bodyPr/>
          <a:lstStyle/>
          <a:p>
            <a:pPr marL="0" indent="0">
              <a:buNone/>
            </a:pPr>
            <a:r>
              <a:rPr lang="en-US" sz="1200" dirty="0"/>
              <a:t>The overwhelmingly white crowds that lined up to hear Palin speak were nothing new. </a:t>
            </a:r>
          </a:p>
          <a:p>
            <a:pPr marL="0" indent="0">
              <a:buNone/>
            </a:pPr>
            <a:endParaRPr lang="en-US" sz="1200" dirty="0"/>
          </a:p>
          <a:p>
            <a:pPr marL="0" indent="0">
              <a:buNone/>
            </a:pPr>
            <a:r>
              <a:rPr lang="en-US" sz="1200" dirty="0"/>
              <a:t>Real America has always been a country of white people. Jackson himself was a slaver and an Indian-killer, and his “farmers, mechanics, and laborers” were the all-white forebears of William Jennings Bryan’s “producing masses,” Huey Long’s “little man,” George Wallace’s “rednecks,” Patrick Buchanan’s “pitchfork brigade,” and Palin’s “hardworking patriots.” The political positions of these groups changed, but their Real American identity—their belief in themselves as the bedrock of self-government—stayed firm. </a:t>
            </a:r>
          </a:p>
          <a:p>
            <a:pPr marL="0" indent="0">
              <a:buNone/>
            </a:pPr>
            <a:endParaRPr lang="en-US" sz="1200" dirty="0"/>
          </a:p>
          <a:p>
            <a:pPr marL="0" indent="0">
              <a:buNone/>
            </a:pPr>
            <a:r>
              <a:rPr lang="en-US" sz="1200" dirty="0"/>
              <a:t>From time to time the common people’s politics has been interracial—the Populist Party at its founding in the early 1890s, the industrial-labor movement of the 1930s—but that never lasted. The unity soon disintegrated under the pressure of white supremacy. </a:t>
            </a:r>
          </a:p>
          <a:p>
            <a:pPr marL="0" indent="0">
              <a:buNone/>
            </a:pPr>
            <a:endParaRPr lang="en-US" sz="1200" dirty="0"/>
          </a:p>
          <a:p>
            <a:pPr marL="0" indent="0">
              <a:buNone/>
            </a:pPr>
            <a:r>
              <a:rPr lang="en-US" sz="1200" dirty="0"/>
              <a:t>Real America has always needed to feel that both a shiftless underclass and a parasitic elite depend on its labor. In this way, it renders the Black working class invisible.</a:t>
            </a:r>
          </a:p>
        </p:txBody>
      </p:sp>
      <p:pic>
        <p:nvPicPr>
          <p:cNvPr id="12" name="Content Placeholder 11">
            <a:extLst>
              <a:ext uri="{FF2B5EF4-FFF2-40B4-BE49-F238E27FC236}">
                <a16:creationId xmlns:a16="http://schemas.microsoft.com/office/drawing/2014/main" id="{2AB93E6E-0C19-4A34-ABD1-B15A1CF1B26C}"/>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4648202" y="2133600"/>
            <a:ext cx="4298463" cy="3352801"/>
          </a:xfrm>
          <a:prstGeom prst="rect">
            <a:avLst/>
          </a:prstGeom>
        </p:spPr>
      </p:pic>
    </p:spTree>
    <p:extLst>
      <p:ext uri="{BB962C8B-B14F-4D97-AF65-F5344CB8AC3E}">
        <p14:creationId xmlns:p14="http://schemas.microsoft.com/office/powerpoint/2010/main" val="326626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D35E-74E8-46DC-9D17-773CF4FBF369}"/>
              </a:ext>
            </a:extLst>
          </p:cNvPr>
          <p:cNvSpPr>
            <a:spLocks noGrp="1"/>
          </p:cNvSpPr>
          <p:nvPr>
            <p:ph type="title"/>
          </p:nvPr>
        </p:nvSpPr>
        <p:spPr>
          <a:xfrm>
            <a:off x="703729" y="190500"/>
            <a:ext cx="7772400" cy="1143000"/>
          </a:xfrm>
        </p:spPr>
        <p:txBody>
          <a:bodyPr/>
          <a:lstStyle/>
          <a:p>
            <a:r>
              <a:rPr lang="en-US" dirty="0"/>
              <a:t>Andrew Jackson</a:t>
            </a:r>
            <a:br>
              <a:rPr lang="en-US" dirty="0"/>
            </a:br>
            <a:r>
              <a:rPr lang="en-US" dirty="0"/>
              <a:t>&amp; Populism </a:t>
            </a:r>
            <a:br>
              <a:rPr lang="en-US" dirty="0"/>
            </a:br>
            <a:r>
              <a:rPr lang="en-US" dirty="0"/>
              <a:t>in Early US</a:t>
            </a:r>
          </a:p>
        </p:txBody>
      </p:sp>
      <p:pic>
        <p:nvPicPr>
          <p:cNvPr id="5" name="Picture 4" descr="jpg President Andrew Jackson">
            <a:extLst>
              <a:ext uri="{FF2B5EF4-FFF2-40B4-BE49-F238E27FC236}">
                <a16:creationId xmlns:a16="http://schemas.microsoft.com/office/drawing/2014/main" id="{CB9120A3-0BAD-4AD3-A8C8-261934B1DD86}"/>
              </a:ext>
            </a:extLst>
          </p:cNvPr>
          <p:cNvPicPr>
            <a:picLocks noChangeAspect="1"/>
          </p:cNvPicPr>
          <p:nvPr/>
        </p:nvPicPr>
        <p:blipFill>
          <a:blip r:embed="rId2"/>
          <a:stretch>
            <a:fillRect/>
          </a:stretch>
        </p:blipFill>
        <p:spPr>
          <a:xfrm>
            <a:off x="-152400" y="0"/>
            <a:ext cx="5136642" cy="6858000"/>
          </a:xfrm>
          <a:prstGeom prst="rect">
            <a:avLst/>
          </a:prstGeom>
        </p:spPr>
      </p:pic>
      <p:sp>
        <p:nvSpPr>
          <p:cNvPr id="4" name="Content Placeholder 3">
            <a:extLst>
              <a:ext uri="{FF2B5EF4-FFF2-40B4-BE49-F238E27FC236}">
                <a16:creationId xmlns:a16="http://schemas.microsoft.com/office/drawing/2014/main" id="{0792B69F-2511-40C5-91DB-7D53993F25BF}"/>
              </a:ext>
            </a:extLst>
          </p:cNvPr>
          <p:cNvSpPr>
            <a:spLocks noGrp="1"/>
          </p:cNvSpPr>
          <p:nvPr>
            <p:ph sz="half" idx="2"/>
          </p:nvPr>
        </p:nvSpPr>
        <p:spPr>
          <a:xfrm>
            <a:off x="5181600" y="1905000"/>
            <a:ext cx="3810000" cy="4114800"/>
          </a:xfrm>
        </p:spPr>
        <p:txBody>
          <a:bodyPr/>
          <a:lstStyle/>
          <a:p>
            <a:pPr>
              <a:buFont typeface="Wingdings" panose="05000000000000000000" pitchFamily="2" charset="2"/>
              <a:buChar char="v"/>
            </a:pPr>
            <a:r>
              <a:rPr lang="en-US" sz="1800" dirty="0"/>
              <a:t>Founders’ fear of democracy</a:t>
            </a:r>
          </a:p>
          <a:p>
            <a:pPr marL="0" indent="0">
              <a:buNone/>
            </a:pPr>
            <a:endParaRPr lang="en-US" sz="1800" dirty="0"/>
          </a:p>
          <a:p>
            <a:pPr>
              <a:buFont typeface="Wingdings" panose="05000000000000000000" pitchFamily="2" charset="2"/>
              <a:buChar char="v"/>
            </a:pPr>
            <a:r>
              <a:rPr lang="en-US" sz="1600" dirty="0"/>
              <a:t>In 1828, Jackson’s broad appeal as a military hero won him the presidency. He was “Old Hickory,” the “Hero of New Orleans,” a leader of plain frontier folk. His wartime accomplishments appealed to many voters’ pride. Over the next eight years, he would claim to represent the interests of ordinary white Americans, especially from the South and West, against the country’s wealthy and powerful elite. This attitude would lead him and his allies into a series of bitter political struggles.</a:t>
            </a:r>
          </a:p>
        </p:txBody>
      </p:sp>
    </p:spTree>
    <p:extLst>
      <p:ext uri="{BB962C8B-B14F-4D97-AF65-F5344CB8AC3E}">
        <p14:creationId xmlns:p14="http://schemas.microsoft.com/office/powerpoint/2010/main" val="256619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4C50-4FC5-43D5-9C58-AF87421C6FD9}"/>
              </a:ext>
            </a:extLst>
          </p:cNvPr>
          <p:cNvSpPr>
            <a:spLocks noGrp="1"/>
          </p:cNvSpPr>
          <p:nvPr>
            <p:ph type="title"/>
          </p:nvPr>
        </p:nvSpPr>
        <p:spPr>
          <a:xfrm>
            <a:off x="685800" y="22746"/>
            <a:ext cx="7772400" cy="1143000"/>
          </a:xfrm>
        </p:spPr>
        <p:txBody>
          <a:bodyPr/>
          <a:lstStyle/>
          <a:p>
            <a:r>
              <a:rPr lang="en-US" dirty="0"/>
              <a:t>Jackson v. </a:t>
            </a:r>
            <a:br>
              <a:rPr lang="en-US" dirty="0"/>
            </a:br>
            <a:r>
              <a:rPr lang="en-US" dirty="0"/>
              <a:t>Banking ‘Elite’</a:t>
            </a:r>
          </a:p>
        </p:txBody>
      </p:sp>
      <p:sp>
        <p:nvSpPr>
          <p:cNvPr id="3" name="Text Placeholder 2">
            <a:extLst>
              <a:ext uri="{FF2B5EF4-FFF2-40B4-BE49-F238E27FC236}">
                <a16:creationId xmlns:a16="http://schemas.microsoft.com/office/drawing/2014/main" id="{65E9508B-86FE-4D3F-9C6E-37940138AAF2}"/>
              </a:ext>
            </a:extLst>
          </p:cNvPr>
          <p:cNvSpPr>
            <a:spLocks noGrp="1"/>
          </p:cNvSpPr>
          <p:nvPr>
            <p:ph type="body" sz="half" idx="1"/>
          </p:nvPr>
        </p:nvSpPr>
        <p:spPr>
          <a:xfrm>
            <a:off x="533400" y="457200"/>
            <a:ext cx="3810000" cy="4114800"/>
          </a:xfrm>
        </p:spPr>
        <p:txBody>
          <a:bodyPr/>
          <a:lstStyle/>
          <a:p>
            <a:pPr>
              <a:buFont typeface="+mj-lt"/>
              <a:buAutoNum type="arabicPeriod"/>
            </a:pPr>
            <a:r>
              <a:rPr lang="en-US" sz="1400" dirty="0"/>
              <a:t>Nearly every American had an opinion about President Jackson. To some, he epitomized democratic government and popular rule. To others, he represented the worst in a powerful and unaccountable executive, acting as president with the same arrogance he had shown as a general in Florida.</a:t>
            </a:r>
          </a:p>
          <a:p>
            <a:pPr>
              <a:buFont typeface="+mj-lt"/>
              <a:buAutoNum type="arabicPeriod"/>
            </a:pPr>
            <a:r>
              <a:rPr lang="en-US" sz="1400" dirty="0"/>
              <a:t>The charter of the controversial national bank that Congress established under Alexander Hamilton’s financial plan had expired in 1811. But five years later, Congress had given a new charter to the Second Bank of the United States. Headquartered in Philadelphia, the bank was designed to stabilize the growing American economy. By requiring other banks to pay their debts promptly in gold, it was supposed to prevent them from issuing too many paper banknotes that could drop suddenly in value. Of course, the Bank of the United States was also supposed to reap a healthy profit for its private stockholders</a:t>
            </a:r>
          </a:p>
        </p:txBody>
      </p:sp>
      <p:sp>
        <p:nvSpPr>
          <p:cNvPr id="4" name="Content Placeholder 3">
            <a:extLst>
              <a:ext uri="{FF2B5EF4-FFF2-40B4-BE49-F238E27FC236}">
                <a16:creationId xmlns:a16="http://schemas.microsoft.com/office/drawing/2014/main" id="{4536F0C0-0381-4E5A-8673-38DC2AC39038}"/>
              </a:ext>
            </a:extLst>
          </p:cNvPr>
          <p:cNvSpPr>
            <a:spLocks noGrp="1"/>
          </p:cNvSpPr>
          <p:nvPr>
            <p:ph sz="half" idx="2"/>
          </p:nvPr>
        </p:nvSpPr>
        <p:spPr>
          <a:xfrm>
            <a:off x="4648200" y="1165746"/>
            <a:ext cx="3810000" cy="4114800"/>
          </a:xfrm>
        </p:spPr>
        <p:txBody>
          <a:bodyPr/>
          <a:lstStyle/>
          <a:p>
            <a:pPr>
              <a:buFont typeface="+mj-lt"/>
              <a:buAutoNum type="arabicPeriod" startAt="3"/>
            </a:pPr>
            <a:r>
              <a:rPr lang="en-US" sz="1400" dirty="0"/>
              <a:t>The bank’s charter was not due for renewal for several years, but in 1832, while Jackson was running for reelection, Congress held an early vote to reauthorize the Bank of the United States. The president vetoed the bill.</a:t>
            </a:r>
          </a:p>
          <a:p>
            <a:pPr>
              <a:buFont typeface="+mj-lt"/>
              <a:buAutoNum type="arabicPeriod" startAt="3"/>
            </a:pPr>
            <a:r>
              <a:rPr lang="en-US" sz="1400" dirty="0"/>
              <a:t>Jackson’s bank veto set off fierce controversy. Opponents in Philadelphia held a meeting and declared that the president’s ideas were dangerous to private property. Jackson, they said, intended to “place the honest earnings of the industrious citizen at the disposal of the idle”—in other words, redistribute wealth to lazy people—and become a “dictator.” A newspaper editor said that Jackson was trying to set “the poor against the rich,” perhaps in order to take over as a military tyrant. But Jackson’s supporters praised him. Pro-Jackson newspaper editors wrote that he had kept a “monied aristocracy” from conquering the people.</a:t>
            </a:r>
          </a:p>
        </p:txBody>
      </p:sp>
    </p:spTree>
    <p:extLst>
      <p:ext uri="{BB962C8B-B14F-4D97-AF65-F5344CB8AC3E}">
        <p14:creationId xmlns:p14="http://schemas.microsoft.com/office/powerpoint/2010/main" val="333121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8263-8E98-49A5-9CC2-794E745FA906}"/>
              </a:ext>
            </a:extLst>
          </p:cNvPr>
          <p:cNvSpPr>
            <a:spLocks noGrp="1"/>
          </p:cNvSpPr>
          <p:nvPr>
            <p:ph type="title"/>
          </p:nvPr>
        </p:nvSpPr>
        <p:spPr/>
        <p:txBody>
          <a:bodyPr/>
          <a:lstStyle/>
          <a:p>
            <a:r>
              <a:rPr lang="en-US" dirty="0"/>
              <a:t>Jackson v. </a:t>
            </a:r>
            <a:br>
              <a:rPr lang="en-US" dirty="0"/>
            </a:br>
            <a:r>
              <a:rPr lang="en-US" dirty="0"/>
              <a:t>Banking ‘Elite’ [2]</a:t>
            </a:r>
          </a:p>
        </p:txBody>
      </p:sp>
      <p:sp>
        <p:nvSpPr>
          <p:cNvPr id="3" name="Text Placeholder 2">
            <a:extLst>
              <a:ext uri="{FF2B5EF4-FFF2-40B4-BE49-F238E27FC236}">
                <a16:creationId xmlns:a16="http://schemas.microsoft.com/office/drawing/2014/main" id="{B70C9C19-D042-46E3-A0CE-6914B3BDB3CD}"/>
              </a:ext>
            </a:extLst>
          </p:cNvPr>
          <p:cNvSpPr>
            <a:spLocks noGrp="1"/>
          </p:cNvSpPr>
          <p:nvPr>
            <p:ph type="body" sz="half" idx="1"/>
          </p:nvPr>
        </p:nvSpPr>
        <p:spPr>
          <a:xfrm>
            <a:off x="533400" y="609600"/>
            <a:ext cx="3810000" cy="4114800"/>
          </a:xfrm>
        </p:spPr>
        <p:txBody>
          <a:bodyPr/>
          <a:lstStyle/>
          <a:p>
            <a:pPr marL="0" indent="0">
              <a:buNone/>
            </a:pPr>
            <a:r>
              <a:rPr lang="en-US" sz="1400" dirty="0"/>
              <a:t>By giving President Jackson a vivid way to defy the rich and powerful, or at least appear to do so, the Bank War gave his supporters a specific “democratic” idea to rally around. More than any other issue, opposition to the national bank came to define their beliefs. And by leading Jackson to exert executive power so dramatically against Congress, the Bank War also helped his political enemies organize.</a:t>
            </a:r>
          </a:p>
          <a:p>
            <a:pPr marL="0" indent="0">
              <a:buNone/>
            </a:pPr>
            <a:endParaRPr lang="en-US" sz="1400" dirty="0"/>
          </a:p>
          <a:p>
            <a:pPr marL="0" indent="0">
              <a:buNone/>
            </a:pPr>
            <a:r>
              <a:rPr lang="en-US" sz="1400" dirty="0"/>
              <a:t>Increasingly, supporters of Andrew Jackson referred to themselves as Democrats. Under the strategic leadership of Martin Van Buren, they built a highly organized national political party, the first modern party in the United States. Much more than earlier political parties, this Democratic Party had a centralized leadership structure and a consistent ideological program for all levels of government. Meanwhile, Jackson’s enemies, mocking him as “King Andrew the First,” named themselves after the patriots of the American Revolution, the Whigs.</a:t>
            </a:r>
          </a:p>
        </p:txBody>
      </p:sp>
      <p:pic>
        <p:nvPicPr>
          <p:cNvPr id="5" name="Content Placeholder 4">
            <a:extLst>
              <a:ext uri="{FF2B5EF4-FFF2-40B4-BE49-F238E27FC236}">
                <a16:creationId xmlns:a16="http://schemas.microsoft.com/office/drawing/2014/main" id="{A12D7850-9029-494B-961E-A27280F681EB}"/>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4648200" y="1725706"/>
            <a:ext cx="3060675" cy="2084294"/>
          </a:xfrm>
          <a:prstGeom prst="rect">
            <a:avLst/>
          </a:prstGeom>
        </p:spPr>
      </p:pic>
      <p:pic>
        <p:nvPicPr>
          <p:cNvPr id="6" name="Picture 5">
            <a:extLst>
              <a:ext uri="{FF2B5EF4-FFF2-40B4-BE49-F238E27FC236}">
                <a16:creationId xmlns:a16="http://schemas.microsoft.com/office/drawing/2014/main" id="{0ACA2F57-6CF0-4BDF-9F9C-B3C49478BF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1600" y="3295650"/>
            <a:ext cx="3810000" cy="2857500"/>
          </a:xfrm>
          <a:prstGeom prst="rect">
            <a:avLst/>
          </a:prstGeom>
        </p:spPr>
      </p:pic>
    </p:spTree>
    <p:extLst>
      <p:ext uri="{BB962C8B-B14F-4D97-AF65-F5344CB8AC3E}">
        <p14:creationId xmlns:p14="http://schemas.microsoft.com/office/powerpoint/2010/main" val="283870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algn="l" eaLnBrk="1" hangingPunct="1"/>
            <a:r>
              <a:rPr lang="en-US" altLang="en-US" dirty="0">
                <a:ea typeface="ＭＳ Ｐゴシック" pitchFamily="-112" charset="-128"/>
              </a:rPr>
              <a:t>Wednesday </a:t>
            </a:r>
            <a:br>
              <a:rPr lang="en-US" altLang="en-US" dirty="0">
                <a:ea typeface="ＭＳ Ｐゴシック" pitchFamily="-112" charset="-128"/>
              </a:rPr>
            </a:br>
            <a:r>
              <a:rPr lang="en-US" altLang="en-US" dirty="0">
                <a:ea typeface="ＭＳ Ｐゴシック" pitchFamily="-112" charset="-128"/>
              </a:rPr>
              <a:t>19 Oct 2022 </a:t>
            </a:r>
          </a:p>
        </p:txBody>
      </p:sp>
      <p:sp>
        <p:nvSpPr>
          <p:cNvPr id="7173" name="Rectangle 3"/>
          <p:cNvSpPr>
            <a:spLocks noGrp="1" noChangeArrowheads="1"/>
          </p:cNvSpPr>
          <p:nvPr>
            <p:ph type="body" sz="half" idx="2"/>
          </p:nvPr>
        </p:nvSpPr>
        <p:spPr>
          <a:xfrm>
            <a:off x="4795838" y="1091484"/>
            <a:ext cx="3810000" cy="5589431"/>
          </a:xfrm>
        </p:spPr>
        <p:txBody>
          <a:bodyPr/>
          <a:lstStyle/>
          <a:p>
            <a:pPr eaLnBrk="1" hangingPunct="1">
              <a:lnSpc>
                <a:spcPct val="90000"/>
              </a:lnSpc>
            </a:pPr>
            <a:r>
              <a:rPr lang="en-US" altLang="en-US" sz="2000" dirty="0">
                <a:ea typeface="ＭＳ Ｐゴシック" pitchFamily="-112" charset="-128"/>
              </a:rPr>
              <a:t>Please, be sure cell phones are off</a:t>
            </a:r>
          </a:p>
          <a:p>
            <a:pPr eaLnBrk="1" hangingPunct="1">
              <a:lnSpc>
                <a:spcPct val="90000"/>
              </a:lnSpc>
            </a:pPr>
            <a:r>
              <a:rPr lang="en-US" altLang="en-US" sz="2000" dirty="0">
                <a:ea typeface="ＭＳ Ｐゴシック" pitchFamily="-112" charset="-128"/>
              </a:rPr>
              <a:t>Assignments – </a:t>
            </a:r>
          </a:p>
          <a:p>
            <a:pPr lvl="1"/>
            <a:r>
              <a:rPr lang="en-US" altLang="en-US" sz="1600" dirty="0">
                <a:ea typeface="ＭＳ Ｐゴシック" pitchFamily="-112" charset="-128"/>
              </a:rPr>
              <a:t>Reading</a:t>
            </a:r>
          </a:p>
          <a:p>
            <a:pPr lvl="2">
              <a:buFont typeface="+mj-lt"/>
              <a:buAutoNum type="arabicPeriod"/>
            </a:pPr>
            <a:r>
              <a:rPr lang="en-US" altLang="en-US" sz="1400" dirty="0" err="1">
                <a:ea typeface="ＭＳ Ｐゴシック" pitchFamily="-112" charset="-128"/>
              </a:rPr>
              <a:t>ReRead</a:t>
            </a:r>
            <a:r>
              <a:rPr lang="en-US" altLang="en-US" sz="1400" dirty="0">
                <a:ea typeface="ＭＳ Ｐゴシック" pitchFamily="-112" charset="-128"/>
              </a:rPr>
              <a:t> – Packer’s ‘Four Americas’ – Real America section</a:t>
            </a:r>
          </a:p>
          <a:p>
            <a:pPr lvl="2">
              <a:buFont typeface="+mj-lt"/>
              <a:buAutoNum type="arabicPeriod"/>
            </a:pPr>
            <a:r>
              <a:rPr lang="en-US" altLang="en-US" sz="1400" dirty="0">
                <a:ea typeface="ＭＳ Ｐゴシック" pitchFamily="-112" charset="-128"/>
              </a:rPr>
              <a:t>Reading Module for Real America – selected works - all</a:t>
            </a:r>
          </a:p>
          <a:p>
            <a:pPr lvl="1"/>
            <a:r>
              <a:rPr lang="en-US" altLang="en-US" sz="1600" dirty="0">
                <a:ea typeface="ＭＳ Ｐゴシック" pitchFamily="-112" charset="-128"/>
              </a:rPr>
              <a:t>Writing - </a:t>
            </a:r>
            <a:r>
              <a:rPr lang="en-US" altLang="en-US" sz="1400" dirty="0">
                <a:ea typeface="ＭＳ Ｐゴシック" pitchFamily="-112" charset="-128"/>
              </a:rPr>
              <a:t>L/A 4 due </a:t>
            </a:r>
            <a:r>
              <a:rPr lang="en-US" altLang="en-US" sz="1400" b="1" dirty="0">
                <a:solidFill>
                  <a:schemeClr val="accent1"/>
                </a:solidFill>
                <a:ea typeface="ＭＳ Ｐゴシック" pitchFamily="-112" charset="-128"/>
              </a:rPr>
              <a:t>Friday, 28 Oct</a:t>
            </a:r>
            <a:r>
              <a:rPr lang="en-US" altLang="en-US" sz="1400" dirty="0">
                <a:ea typeface="ＭＳ Ｐゴシック" pitchFamily="-112" charset="-128"/>
              </a:rPr>
              <a:t>, by midnight ET [</a:t>
            </a:r>
            <a:r>
              <a:rPr lang="en-US" altLang="en-US" sz="1400" dirty="0" err="1">
                <a:ea typeface="ＭＳ Ｐゴシック" pitchFamily="-112" charset="-128"/>
              </a:rPr>
              <a:t>dropbox</a:t>
            </a:r>
            <a:r>
              <a:rPr lang="en-US" altLang="en-US" sz="1400" dirty="0">
                <a:ea typeface="ＭＳ Ｐゴシック" pitchFamily="-112" charset="-128"/>
              </a:rPr>
              <a:t> will close] – outline/grading criteria posted on </a:t>
            </a:r>
            <a:r>
              <a:rPr lang="en-US" altLang="en-US" sz="1400" dirty="0" err="1">
                <a:ea typeface="ＭＳ Ｐゴシック" pitchFamily="-112" charset="-128"/>
              </a:rPr>
              <a:t>BlackBoard</a:t>
            </a:r>
            <a:endParaRPr lang="en-US" altLang="en-US" sz="1400" dirty="0">
              <a:ea typeface="ＭＳ Ｐゴシック" pitchFamily="-112" charset="-128"/>
            </a:endParaRPr>
          </a:p>
          <a:p>
            <a:pPr lvl="1"/>
            <a:r>
              <a:rPr lang="en-US" altLang="en-US" sz="1400" dirty="0">
                <a:ea typeface="ＭＳ Ｐゴシック" pitchFamily="-112" charset="-128"/>
              </a:rPr>
              <a:t>Working on L/A-3 grades</a:t>
            </a:r>
          </a:p>
          <a:p>
            <a:pPr marL="349250"/>
            <a:r>
              <a:rPr lang="fr-FR" altLang="en-US" sz="1800" dirty="0">
                <a:ea typeface="ＭＳ Ｐゴシック" pitchFamily="-112" charset="-128"/>
              </a:rPr>
              <a:t>C/E </a:t>
            </a:r>
            <a:r>
              <a:rPr lang="fr-FR" altLang="en-US" sz="1800" b="1" dirty="0">
                <a:solidFill>
                  <a:schemeClr val="accent1"/>
                </a:solidFill>
                <a:ea typeface="ＭＳ Ｐゴシック" pitchFamily="-112" charset="-128"/>
              </a:rPr>
              <a:t>– Due Friday 21 </a:t>
            </a:r>
            <a:r>
              <a:rPr lang="fr-FR" altLang="en-US" sz="1800" b="1" dirty="0" err="1">
                <a:solidFill>
                  <a:schemeClr val="accent1"/>
                </a:solidFill>
                <a:ea typeface="ＭＳ Ｐゴシック" pitchFamily="-112" charset="-128"/>
              </a:rPr>
              <a:t>Oct</a:t>
            </a:r>
            <a:r>
              <a:rPr lang="fr-FR" altLang="en-US" sz="1800" b="1" dirty="0">
                <a:solidFill>
                  <a:schemeClr val="accent1"/>
                </a:solidFill>
                <a:ea typeface="ＭＳ Ｐゴシック" pitchFamily="-112" charset="-128"/>
              </a:rPr>
              <a:t> by </a:t>
            </a:r>
            <a:r>
              <a:rPr lang="fr-FR" altLang="en-US" sz="1800" b="1" dirty="0" err="1">
                <a:solidFill>
                  <a:schemeClr val="accent1"/>
                </a:solidFill>
                <a:ea typeface="ＭＳ Ｐゴシック" pitchFamily="-112" charset="-128"/>
              </a:rPr>
              <a:t>midnight</a:t>
            </a:r>
            <a:r>
              <a:rPr lang="fr-FR" altLang="en-US" sz="1800" b="1" dirty="0">
                <a:solidFill>
                  <a:schemeClr val="accent1"/>
                </a:solidFill>
                <a:ea typeface="ＭＳ Ｐゴシック" pitchFamily="-112" charset="-128"/>
              </a:rPr>
              <a:t> ET</a:t>
            </a:r>
            <a:endParaRPr lang="fr-FR" altLang="en-US" sz="1800" dirty="0">
              <a:ea typeface="ＭＳ Ｐゴシック" pitchFamily="-112" charset="-128"/>
            </a:endParaRPr>
          </a:p>
          <a:p>
            <a:pPr marL="692150" lvl="1"/>
            <a:r>
              <a:rPr lang="fr-FR" altLang="en-US" sz="1600" dirty="0" err="1">
                <a:ea typeface="ＭＳ Ｐゴシック" pitchFamily="-112" charset="-128"/>
              </a:rPr>
              <a:t>See</a:t>
            </a:r>
            <a:r>
              <a:rPr lang="fr-FR" altLang="en-US" sz="1600" dirty="0">
                <a:ea typeface="ＭＳ Ｐゴシック" pitchFamily="-112" charset="-128"/>
              </a:rPr>
              <a:t> NYU webinar </a:t>
            </a:r>
            <a:r>
              <a:rPr lang="fr-FR" altLang="en-US" sz="1600" dirty="0" err="1">
                <a:ea typeface="ＭＳ Ｐゴシック" pitchFamily="-112" charset="-128"/>
              </a:rPr>
              <a:t>posted</a:t>
            </a:r>
            <a:r>
              <a:rPr lang="fr-FR" altLang="en-US" sz="1600" dirty="0">
                <a:ea typeface="ＭＳ Ｐゴシック" pitchFamily="-112" charset="-128"/>
              </a:rPr>
              <a:t> on </a:t>
            </a:r>
            <a:r>
              <a:rPr lang="fr-FR" altLang="en-US" sz="1600" dirty="0" err="1">
                <a:ea typeface="ＭＳ Ｐゴシック" pitchFamily="-112" charset="-128"/>
              </a:rPr>
              <a:t>BlackBoard</a:t>
            </a:r>
            <a:endParaRPr lang="en-US" altLang="en-US" sz="1600" dirty="0">
              <a:ea typeface="ＭＳ Ｐゴシック" pitchFamily="-112" charset="-128"/>
            </a:endParaRPr>
          </a:p>
        </p:txBody>
      </p:sp>
      <p:sp>
        <p:nvSpPr>
          <p:cNvPr id="5" name="Date Placeholder 4">
            <a:extLst>
              <a:ext uri="{C183D7F6-B498-43B3-948B-1728B52AA6E4}">
                <adec:decorative xmlns:adec="http://schemas.microsoft.com/office/drawing/2017/decorative" val="1"/>
              </a:ext>
            </a:extLst>
          </p:cNvPr>
          <p:cNvSpPr>
            <a:spLocks noGrp="1"/>
          </p:cNvSpPr>
          <p:nvPr>
            <p:ph type="dt" sz="quarter" idx="10"/>
          </p:nvPr>
        </p:nvSpPr>
        <p:spPr/>
        <p:txBody>
          <a:bodyPr/>
          <a:lstStyle/>
          <a:p>
            <a:pPr>
              <a:defRPr/>
            </a:pPr>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pPr>
              <a:defRPr/>
            </a:pPr>
            <a:endParaRPr lang="en-US"/>
          </a:p>
        </p:txBody>
      </p:sp>
      <p:pic>
        <p:nvPicPr>
          <p:cNvPr id="7174" name="Picture 5">
            <a:extLst>
              <a:ext uri="{C183D7F6-B498-43B3-948B-1728B52AA6E4}">
                <adec:decorative xmlns:adec="http://schemas.microsoft.com/office/drawing/2017/decorative" val="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981200"/>
            <a:ext cx="3810000" cy="3810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3EBA-7677-453E-BD36-5087C724F468}"/>
              </a:ext>
            </a:extLst>
          </p:cNvPr>
          <p:cNvSpPr>
            <a:spLocks noGrp="1"/>
          </p:cNvSpPr>
          <p:nvPr>
            <p:ph type="title"/>
          </p:nvPr>
        </p:nvSpPr>
        <p:spPr/>
        <p:txBody>
          <a:bodyPr/>
          <a:lstStyle/>
          <a:p>
            <a:pPr algn="l"/>
            <a:r>
              <a:rPr lang="en-US" dirty="0"/>
              <a:t>Last Class:</a:t>
            </a:r>
            <a:br>
              <a:rPr lang="en-US" dirty="0"/>
            </a:br>
            <a:r>
              <a:rPr lang="en-US" dirty="0"/>
              <a:t>Substance</a:t>
            </a:r>
          </a:p>
        </p:txBody>
      </p:sp>
      <p:sp>
        <p:nvSpPr>
          <p:cNvPr id="4" name="Content Placeholder 3">
            <a:extLst>
              <a:ext uri="{FF2B5EF4-FFF2-40B4-BE49-F238E27FC236}">
                <a16:creationId xmlns:a16="http://schemas.microsoft.com/office/drawing/2014/main" id="{6568DDEE-8BC9-4AFA-A627-F097F4B82640}"/>
              </a:ext>
            </a:extLst>
          </p:cNvPr>
          <p:cNvSpPr>
            <a:spLocks noGrp="1"/>
          </p:cNvSpPr>
          <p:nvPr>
            <p:ph sz="half" idx="2"/>
          </p:nvPr>
        </p:nvSpPr>
        <p:spPr>
          <a:xfrm>
            <a:off x="4641057" y="2441637"/>
            <a:ext cx="3810000" cy="4114800"/>
          </a:xfrm>
        </p:spPr>
        <p:txBody>
          <a:bodyPr/>
          <a:lstStyle/>
          <a:p>
            <a:pPr marL="0" indent="0">
              <a:buNone/>
            </a:pPr>
            <a:r>
              <a:rPr lang="en-US" dirty="0"/>
              <a:t>Insulation of ‘Smart America’</a:t>
            </a:r>
          </a:p>
          <a:p>
            <a:pPr marL="0" indent="0">
              <a:buNone/>
            </a:pPr>
            <a:r>
              <a:rPr lang="en-US" dirty="0"/>
              <a:t>Failure of Smart America to engage patriotism</a:t>
            </a:r>
          </a:p>
        </p:txBody>
      </p:sp>
      <p:sp>
        <p:nvSpPr>
          <p:cNvPr id="6" name="Footer Placeholder 5">
            <a:extLst>
              <a:ext uri="{FF2B5EF4-FFF2-40B4-BE49-F238E27FC236}">
                <a16:creationId xmlns:a16="http://schemas.microsoft.com/office/drawing/2014/main" id="{2DF8B53B-63F3-4612-9410-95077DD4D6D9}"/>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endParaRPr lang="en-US" dirty="0">
              <a:solidFill>
                <a:srgbClr val="8D9AB3"/>
              </a:solidFill>
            </a:endParaRPr>
          </a:p>
        </p:txBody>
      </p:sp>
      <p:sp>
        <p:nvSpPr>
          <p:cNvPr id="5" name="Date Placeholder 4">
            <a:extLst>
              <a:ext uri="{FF2B5EF4-FFF2-40B4-BE49-F238E27FC236}">
                <a16:creationId xmlns:a16="http://schemas.microsoft.com/office/drawing/2014/main" id="{DACB05D7-709F-46B6-9D15-9D2DC29B5BD5}"/>
              </a:ext>
              <a:ext uri="{C183D7F6-B498-43B3-948B-1728B52AA6E4}">
                <adec:decorative xmlns:adec="http://schemas.microsoft.com/office/drawing/2017/decorative" val="1"/>
              </a:ext>
            </a:extLst>
          </p:cNvPr>
          <p:cNvSpPr>
            <a:spLocks noGrp="1"/>
          </p:cNvSpPr>
          <p:nvPr>
            <p:ph type="dt" sz="half" idx="10"/>
          </p:nvPr>
        </p:nvSpPr>
        <p:spPr/>
        <p:txBody>
          <a:bodyPr/>
          <a:lstStyle/>
          <a:p>
            <a:pPr>
              <a:defRPr/>
            </a:pPr>
            <a:endParaRPr lang="en-US">
              <a:solidFill>
                <a:srgbClr val="8D9AB3"/>
              </a:solidFill>
            </a:endParaRPr>
          </a:p>
        </p:txBody>
      </p:sp>
      <p:pic>
        <p:nvPicPr>
          <p:cNvPr id="8" name="Picture 7">
            <a:extLst>
              <a:ext uri="{FF2B5EF4-FFF2-40B4-BE49-F238E27FC236}">
                <a16:creationId xmlns:a16="http://schemas.microsoft.com/office/drawing/2014/main" id="{8CC69194-4973-4A5B-BCC0-46FC6DF295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2026" y="2430575"/>
            <a:ext cx="3853774" cy="3216050"/>
          </a:xfrm>
          <a:prstGeom prst="rect">
            <a:avLst/>
          </a:prstGeom>
        </p:spPr>
      </p:pic>
    </p:spTree>
    <p:extLst>
      <p:ext uri="{BB962C8B-B14F-4D97-AF65-F5344CB8AC3E}">
        <p14:creationId xmlns:p14="http://schemas.microsoft.com/office/powerpoint/2010/main" val="200197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AE12-C1B7-4C4C-A790-06AD506DE251}"/>
              </a:ext>
            </a:extLst>
          </p:cNvPr>
          <p:cNvSpPr>
            <a:spLocks noGrp="1"/>
          </p:cNvSpPr>
          <p:nvPr>
            <p:ph type="title"/>
          </p:nvPr>
        </p:nvSpPr>
        <p:spPr>
          <a:xfrm>
            <a:off x="638310" y="605786"/>
            <a:ext cx="3657600" cy="1162050"/>
          </a:xfrm>
        </p:spPr>
        <p:txBody>
          <a:bodyPr wrap="square" anchor="b">
            <a:normAutofit/>
          </a:bodyPr>
          <a:lstStyle/>
          <a:p>
            <a:pPr>
              <a:lnSpc>
                <a:spcPct val="90000"/>
              </a:lnSpc>
            </a:pPr>
            <a:r>
              <a:rPr lang="en-US" sz="2500" dirty="0"/>
              <a:t>US Political Thought:</a:t>
            </a:r>
            <a:br>
              <a:rPr lang="en-US" sz="2500" dirty="0"/>
            </a:br>
            <a:r>
              <a:rPr lang="en-US" sz="2500" dirty="0"/>
              <a:t>Key Themes/</a:t>
            </a:r>
            <a:br>
              <a:rPr lang="en-US" sz="2500" dirty="0"/>
            </a:br>
            <a:r>
              <a:rPr lang="en-US" sz="2500" dirty="0"/>
              <a:t>Foundations</a:t>
            </a:r>
          </a:p>
        </p:txBody>
      </p:sp>
      <p:sp>
        <p:nvSpPr>
          <p:cNvPr id="3" name="Text Placeholder 2">
            <a:extLst>
              <a:ext uri="{FF2B5EF4-FFF2-40B4-BE49-F238E27FC236}">
                <a16:creationId xmlns:a16="http://schemas.microsoft.com/office/drawing/2014/main" id="{1298279C-4C94-4A17-AAA2-E72A840E4E82}"/>
              </a:ext>
            </a:extLst>
          </p:cNvPr>
          <p:cNvSpPr>
            <a:spLocks noGrp="1"/>
          </p:cNvSpPr>
          <p:nvPr>
            <p:ph type="body" sz="half" idx="2"/>
          </p:nvPr>
        </p:nvSpPr>
        <p:spPr>
          <a:xfrm>
            <a:off x="638310" y="2010608"/>
            <a:ext cx="3657600" cy="4241606"/>
          </a:xfrm>
        </p:spPr>
        <p:txBody>
          <a:bodyPr wrap="square" anchor="t">
            <a:normAutofit/>
          </a:bodyPr>
          <a:lstStyle/>
          <a:p>
            <a:r>
              <a:rPr lang="en-US" sz="3600" dirty="0"/>
              <a:t>Liberalism</a:t>
            </a:r>
          </a:p>
          <a:p>
            <a:r>
              <a:rPr lang="en-US" sz="3600" dirty="0"/>
              <a:t>Republicanism</a:t>
            </a:r>
          </a:p>
          <a:p>
            <a:r>
              <a:rPr lang="en-US" sz="3600" dirty="0"/>
              <a:t>Protestantism</a:t>
            </a:r>
          </a:p>
          <a:p>
            <a:r>
              <a:rPr lang="en-US" sz="3600" dirty="0"/>
              <a:t>Nationalism</a:t>
            </a:r>
          </a:p>
          <a:p>
            <a:r>
              <a:rPr lang="en-US" sz="3600" dirty="0"/>
              <a:t>Discursive politics</a:t>
            </a:r>
          </a:p>
        </p:txBody>
      </p:sp>
      <p:pic>
        <p:nvPicPr>
          <p:cNvPr id="4" name="Picture 3">
            <a:extLst>
              <a:ext uri="{FF2B5EF4-FFF2-40B4-BE49-F238E27FC236}">
                <a16:creationId xmlns:a16="http://schemas.microsoft.com/office/drawing/2014/main" id="{F55CDFFF-859F-4210-8426-3C8C1425A48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18608" y="2438400"/>
            <a:ext cx="4570239" cy="2673589"/>
          </a:xfrm>
          <a:prstGeom prst="rect">
            <a:avLst/>
          </a:prstGeom>
          <a:noFill/>
        </p:spPr>
      </p:pic>
    </p:spTree>
    <p:extLst>
      <p:ext uri="{BB962C8B-B14F-4D97-AF65-F5344CB8AC3E}">
        <p14:creationId xmlns:p14="http://schemas.microsoft.com/office/powerpoint/2010/main" val="227308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E02F-F7F6-4601-AF3D-CB21E28DEE63}"/>
              </a:ext>
            </a:extLst>
          </p:cNvPr>
          <p:cNvSpPr>
            <a:spLocks noGrp="1"/>
          </p:cNvSpPr>
          <p:nvPr>
            <p:ph type="title"/>
          </p:nvPr>
        </p:nvSpPr>
        <p:spPr/>
        <p:txBody>
          <a:bodyPr/>
          <a:lstStyle/>
          <a:p>
            <a:pPr algn="l"/>
            <a:r>
              <a:rPr lang="en-US" dirty="0"/>
              <a:t>Real America</a:t>
            </a:r>
            <a:br>
              <a:rPr lang="en-US" dirty="0"/>
            </a:br>
            <a:r>
              <a:rPr lang="en-US" dirty="0"/>
              <a:t>Introduction</a:t>
            </a:r>
          </a:p>
        </p:txBody>
      </p:sp>
      <p:sp>
        <p:nvSpPr>
          <p:cNvPr id="4" name="Content Placeholder 3">
            <a:extLst>
              <a:ext uri="{FF2B5EF4-FFF2-40B4-BE49-F238E27FC236}">
                <a16:creationId xmlns:a16="http://schemas.microsoft.com/office/drawing/2014/main" id="{0E30BB17-2E0A-4138-A0AC-B828A51D42E8}"/>
              </a:ext>
            </a:extLst>
          </p:cNvPr>
          <p:cNvSpPr>
            <a:spLocks noGrp="1"/>
          </p:cNvSpPr>
          <p:nvPr>
            <p:ph sz="half" idx="2"/>
          </p:nvPr>
        </p:nvSpPr>
        <p:spPr>
          <a:xfrm>
            <a:off x="4644076" y="1371600"/>
            <a:ext cx="3867912" cy="5943600"/>
          </a:xfrm>
        </p:spPr>
        <p:txBody>
          <a:bodyPr>
            <a:normAutofit/>
          </a:bodyPr>
          <a:lstStyle/>
          <a:p>
            <a:pPr marL="0" indent="0">
              <a:buNone/>
            </a:pPr>
            <a:r>
              <a:rPr lang="en-US" dirty="0"/>
              <a:t>“We believe that the best of America is in these small towns that we get to visit,” she said, “and in these wonderful little pockets of what I call the real America, being here with all of you hardworking, very patriotic, very pro-America areas of this great nation. Those who are running our factories and teaching our kids and growing our food and are fighting our wars for us.” 			-Sarah Palin</a:t>
            </a:r>
          </a:p>
        </p:txBody>
      </p:sp>
      <p:pic>
        <p:nvPicPr>
          <p:cNvPr id="8" name="Content Placeholder 7">
            <a:extLst>
              <a:ext uri="{FF2B5EF4-FFF2-40B4-BE49-F238E27FC236}">
                <a16:creationId xmlns:a16="http://schemas.microsoft.com/office/drawing/2014/main" id="{53E25BCB-6CC9-4A53-9CDD-4DAA6082476A}"/>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304800" y="1828800"/>
            <a:ext cx="3863975" cy="2173485"/>
          </a:xfrm>
          <a:prstGeom prst="rect">
            <a:avLst/>
          </a:prstGeom>
        </p:spPr>
      </p:pic>
      <p:pic>
        <p:nvPicPr>
          <p:cNvPr id="10" name="Picture 9">
            <a:extLst>
              <a:ext uri="{FF2B5EF4-FFF2-40B4-BE49-F238E27FC236}">
                <a16:creationId xmlns:a16="http://schemas.microsoft.com/office/drawing/2014/main" id="{D8D8CDC2-8339-443F-9A43-C56F2E6496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618" y="3374110"/>
            <a:ext cx="3859111" cy="2170750"/>
          </a:xfrm>
          <a:prstGeom prst="rect">
            <a:avLst/>
          </a:prstGeom>
        </p:spPr>
      </p:pic>
    </p:spTree>
    <p:extLst>
      <p:ext uri="{BB962C8B-B14F-4D97-AF65-F5344CB8AC3E}">
        <p14:creationId xmlns:p14="http://schemas.microsoft.com/office/powerpoint/2010/main" val="264562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F064A8B-C4F4-4ABA-9A8B-D88562CB3A8A}"/>
              </a:ext>
            </a:extLst>
          </p:cNvPr>
          <p:cNvSpPr>
            <a:spLocks noGrp="1"/>
          </p:cNvSpPr>
          <p:nvPr>
            <p:ph type="title"/>
          </p:nvPr>
        </p:nvSpPr>
        <p:spPr>
          <a:xfrm>
            <a:off x="685800" y="609600"/>
            <a:ext cx="7772400" cy="1143000"/>
          </a:xfrm>
        </p:spPr>
        <p:txBody>
          <a:bodyPr/>
          <a:lstStyle/>
          <a:p>
            <a:r>
              <a:rPr lang="en-US" dirty="0"/>
              <a:t>Real America</a:t>
            </a:r>
            <a:br>
              <a:rPr lang="en-US" dirty="0"/>
            </a:br>
            <a:r>
              <a:rPr lang="en-US" dirty="0"/>
              <a:t>Motivations</a:t>
            </a:r>
          </a:p>
        </p:txBody>
      </p:sp>
      <p:sp>
        <p:nvSpPr>
          <p:cNvPr id="12" name="Text Placeholder 2">
            <a:extLst>
              <a:ext uri="{FF2B5EF4-FFF2-40B4-BE49-F238E27FC236}">
                <a16:creationId xmlns:a16="http://schemas.microsoft.com/office/drawing/2014/main" id="{F58A217D-EB2B-43F3-B38A-9A42FA903D4C}"/>
              </a:ext>
            </a:extLst>
          </p:cNvPr>
          <p:cNvSpPr>
            <a:spLocks noGrp="1"/>
          </p:cNvSpPr>
          <p:nvPr>
            <p:ph type="body" sz="half" idx="1"/>
          </p:nvPr>
        </p:nvSpPr>
        <p:spPr>
          <a:xfrm>
            <a:off x="685800" y="1981200"/>
            <a:ext cx="3810000" cy="4114800"/>
          </a:xfrm>
        </p:spPr>
        <p:txBody>
          <a:bodyPr/>
          <a:lstStyle/>
          <a:p>
            <a:pPr marL="0" indent="0">
              <a:buNone/>
            </a:pPr>
            <a:r>
              <a:rPr lang="en-US" sz="2000" dirty="0"/>
              <a:t>Its motivation fueled by Americans of ‘suspect origins,’ radical foreign political positions, and redistributionist views.</a:t>
            </a:r>
          </a:p>
          <a:p>
            <a:pPr marL="0" indent="0">
              <a:buNone/>
            </a:pPr>
            <a:endParaRPr lang="en-US" sz="2000" dirty="0"/>
          </a:p>
          <a:p>
            <a:pPr marL="0" indent="0">
              <a:buNone/>
            </a:pPr>
            <a:r>
              <a:rPr lang="en-US" sz="2000" dirty="0"/>
              <a:t>The worst offense is a new galling mix of class and race. Non-white professionals who go to the best schools, who appear to know more, and who appear too weak or too cerebral to get in the mud pit of politics with them.</a:t>
            </a:r>
          </a:p>
        </p:txBody>
      </p:sp>
      <p:pic>
        <p:nvPicPr>
          <p:cNvPr id="5" name="Content Placeholder 4">
            <a:extLst>
              <a:ext uri="{FF2B5EF4-FFF2-40B4-BE49-F238E27FC236}">
                <a16:creationId xmlns:a16="http://schemas.microsoft.com/office/drawing/2014/main" id="{86287520-ADED-45E7-9F6B-EDD734005920}"/>
              </a:ext>
              <a:ext uri="{C183D7F6-B498-43B3-948B-1728B52AA6E4}">
                <adec:decorative xmlns:adec="http://schemas.microsoft.com/office/drawing/2017/decorative" val="1"/>
              </a:ext>
            </a:extLst>
          </p:cNvPr>
          <p:cNvPicPr>
            <a:picLocks noGrp="1" noChangeAspect="1"/>
          </p:cNvPicPr>
          <p:nvPr>
            <p:ph sz="half" idx="2"/>
          </p:nvPr>
        </p:nvPicPr>
        <p:blipFill rotWithShape="1">
          <a:blip r:embed="rId2"/>
          <a:srcRect l="7751" r="22804"/>
          <a:stretch/>
        </p:blipFill>
        <p:spPr>
          <a:xfrm>
            <a:off x="4648200" y="1981200"/>
            <a:ext cx="3810000" cy="4114800"/>
          </a:xfrm>
          <a:prstGeom prst="rect">
            <a:avLst/>
          </a:prstGeom>
          <a:noFill/>
        </p:spPr>
      </p:pic>
    </p:spTree>
    <p:extLst>
      <p:ext uri="{BB962C8B-B14F-4D97-AF65-F5344CB8AC3E}">
        <p14:creationId xmlns:p14="http://schemas.microsoft.com/office/powerpoint/2010/main" val="405806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2FE65-1086-4EAA-B81C-51E6BFC77251}"/>
              </a:ext>
            </a:extLst>
          </p:cNvPr>
          <p:cNvSpPr>
            <a:spLocks noGrp="1"/>
          </p:cNvSpPr>
          <p:nvPr>
            <p:ph type="title"/>
          </p:nvPr>
        </p:nvSpPr>
        <p:spPr/>
        <p:txBody>
          <a:bodyPr/>
          <a:lstStyle/>
          <a:p>
            <a:r>
              <a:rPr lang="en-US" dirty="0"/>
              <a:t>Real America</a:t>
            </a:r>
            <a:br>
              <a:rPr lang="en-US" dirty="0"/>
            </a:br>
            <a:r>
              <a:rPr lang="en-US" dirty="0"/>
              <a:t>Packer 1</a:t>
            </a:r>
          </a:p>
        </p:txBody>
      </p:sp>
      <p:sp>
        <p:nvSpPr>
          <p:cNvPr id="5" name="Content Placeholder 4">
            <a:extLst>
              <a:ext uri="{FF2B5EF4-FFF2-40B4-BE49-F238E27FC236}">
                <a16:creationId xmlns:a16="http://schemas.microsoft.com/office/drawing/2014/main" id="{759F3E6C-AA05-48F8-BBF2-3CE3C0F27B97}"/>
              </a:ext>
            </a:extLst>
          </p:cNvPr>
          <p:cNvSpPr>
            <a:spLocks noGrp="1"/>
          </p:cNvSpPr>
          <p:nvPr>
            <p:ph idx="1"/>
          </p:nvPr>
        </p:nvSpPr>
        <p:spPr>
          <a:xfrm>
            <a:off x="989013" y="2044700"/>
            <a:ext cx="7165975" cy="4660900"/>
          </a:xfrm>
        </p:spPr>
        <p:txBody>
          <a:bodyPr>
            <a:normAutofit fontScale="55000" lnSpcReduction="20000"/>
          </a:bodyPr>
          <a:lstStyle/>
          <a:p>
            <a:pPr marL="0" indent="0">
              <a:buNone/>
            </a:pPr>
            <a:r>
              <a:rPr lang="en-US" dirty="0"/>
              <a:t>Real America is a very old place. The idea that the authentic heart of democracy beats hardest in common people who work with their hands goes back to the 18th century.</a:t>
            </a:r>
          </a:p>
          <a:p>
            <a:pPr marL="0" indent="0">
              <a:buNone/>
            </a:pPr>
            <a:r>
              <a:rPr lang="en-US" dirty="0"/>
              <a:t>It was embryonic in the founding creed of equality. “State a moral case to a </a:t>
            </a:r>
            <a:r>
              <a:rPr lang="en-US" b="1" dirty="0">
                <a:solidFill>
                  <a:srgbClr val="FFC000"/>
                </a:solidFill>
              </a:rPr>
              <a:t>ploughman </a:t>
            </a:r>
            <a:r>
              <a:rPr lang="en-US" dirty="0"/>
              <a:t>and a professor,” Thomas Jefferson wrote in 1787. “The former will decide it as well, and often better than the latter, because he has not been led astray by artificial rules.” </a:t>
            </a:r>
          </a:p>
          <a:p>
            <a:pPr marL="0" indent="0">
              <a:buNone/>
            </a:pPr>
            <a:r>
              <a:rPr lang="en-US" dirty="0"/>
              <a:t>Moral equality was the basis for political equality. As the new republic became a more egalitarian society in the first decades of the 19th century, the democratic creed turned openly populist. </a:t>
            </a:r>
          </a:p>
          <a:p>
            <a:pPr marL="0" indent="0">
              <a:buNone/>
            </a:pPr>
            <a:r>
              <a:rPr lang="en-US" dirty="0"/>
              <a:t>Andrew Jackson came to power and governed as champion of “the humble members of society—the farmers, mechanics, and laborers,” the Real Americans of that age. </a:t>
            </a:r>
          </a:p>
          <a:p>
            <a:pPr marL="0" indent="0">
              <a:buNone/>
            </a:pPr>
            <a:r>
              <a:rPr lang="en-US" dirty="0"/>
              <a:t>The Democratic Party dominated elections by pinning the charge of aristocratic elitism on the Federalists, and then the Whigs, who learned that they had to campaign on log cabins and hard cider to compete.</a:t>
            </a:r>
          </a:p>
        </p:txBody>
      </p:sp>
    </p:spTree>
    <p:extLst>
      <p:ext uri="{BB962C8B-B14F-4D97-AF65-F5344CB8AC3E}">
        <p14:creationId xmlns:p14="http://schemas.microsoft.com/office/powerpoint/2010/main" val="297640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72BE-1620-485A-8934-3DC1B0FBAA31}"/>
              </a:ext>
            </a:extLst>
          </p:cNvPr>
          <p:cNvSpPr>
            <a:spLocks noGrp="1"/>
          </p:cNvSpPr>
          <p:nvPr>
            <p:ph type="title"/>
          </p:nvPr>
        </p:nvSpPr>
        <p:spPr>
          <a:xfrm>
            <a:off x="657952" y="1219200"/>
            <a:ext cx="3657600" cy="1162050"/>
          </a:xfrm>
        </p:spPr>
        <p:txBody>
          <a:bodyPr/>
          <a:lstStyle/>
          <a:p>
            <a:r>
              <a:rPr lang="en-US" dirty="0"/>
              <a:t>Real America</a:t>
            </a:r>
            <a:br>
              <a:rPr lang="en-US" dirty="0"/>
            </a:br>
            <a:r>
              <a:rPr lang="en-US" dirty="0"/>
              <a:t>Packer 2</a:t>
            </a:r>
          </a:p>
        </p:txBody>
      </p:sp>
      <p:sp>
        <p:nvSpPr>
          <p:cNvPr id="4" name="Content Placeholder 3">
            <a:extLst>
              <a:ext uri="{FF2B5EF4-FFF2-40B4-BE49-F238E27FC236}">
                <a16:creationId xmlns:a16="http://schemas.microsoft.com/office/drawing/2014/main" id="{C90A8A2D-21AE-43E0-82FF-4603B0BB5E99}"/>
              </a:ext>
            </a:extLst>
          </p:cNvPr>
          <p:cNvSpPr>
            <a:spLocks noGrp="1"/>
          </p:cNvSpPr>
          <p:nvPr>
            <p:ph idx="1"/>
          </p:nvPr>
        </p:nvSpPr>
        <p:spPr>
          <a:xfrm>
            <a:off x="4666710" y="914400"/>
            <a:ext cx="3819338" cy="5467258"/>
          </a:xfrm>
        </p:spPr>
        <p:txBody>
          <a:bodyPr>
            <a:normAutofit fontScale="70000" lnSpcReduction="20000"/>
          </a:bodyPr>
          <a:lstStyle/>
          <a:p>
            <a:pPr marL="0" indent="0">
              <a:buNone/>
            </a:pPr>
            <a:r>
              <a:rPr lang="en-US" dirty="0"/>
              <a:t>The triumph of popular democracy brought an anti-intellectual bias to American politics that never entirely disappeared. </a:t>
            </a:r>
          </a:p>
          <a:p>
            <a:pPr marL="0" indent="0">
              <a:buNone/>
            </a:pPr>
            <a:r>
              <a:rPr lang="en-US" dirty="0"/>
              <a:t>Self-government didn’t require any special learning, just the native wisdom of the people. </a:t>
            </a:r>
          </a:p>
          <a:p>
            <a:pPr marL="0" indent="0">
              <a:buNone/>
            </a:pPr>
            <a:r>
              <a:rPr lang="en-US" dirty="0"/>
              <a:t>“Even in its earliest days,” Richard Hofstadter wrote, “the egalitarian impulse in America was linked with a distrust for what in its germinal form may be called political specialization and in its later forms expertise.” </a:t>
            </a:r>
          </a:p>
          <a:p>
            <a:pPr marL="0" indent="0">
              <a:buNone/>
            </a:pPr>
            <a:r>
              <a:rPr lang="en-US" dirty="0"/>
              <a:t>Hostility to aristocracy widened into a general suspicion of educated sophisticates. The more learned citizens were actually less fit to lead; the best politicians came from the ordinary people and stayed true to them. </a:t>
            </a:r>
          </a:p>
          <a:p>
            <a:pPr marL="0" indent="0">
              <a:buNone/>
            </a:pPr>
            <a:r>
              <a:rPr lang="en-US" dirty="0"/>
              <a:t>Making money didn’t violate the spirit of equality, but an air of superior knowledge did, especially when it cloaked special privileges.</a:t>
            </a:r>
          </a:p>
        </p:txBody>
      </p:sp>
      <p:pic>
        <p:nvPicPr>
          <p:cNvPr id="6" name="Picture 5">
            <a:extLst>
              <a:ext uri="{FF2B5EF4-FFF2-40B4-BE49-F238E27FC236}">
                <a16:creationId xmlns:a16="http://schemas.microsoft.com/office/drawing/2014/main" id="{458C91B0-2FCD-44D5-95C7-7DF42C8EB852}"/>
              </a:ext>
              <a:ext uri="{C183D7F6-B498-43B3-948B-1728B52AA6E4}">
                <adec:decorative xmlns:adec="http://schemas.microsoft.com/office/drawing/2017/decorative" val="1"/>
              </a:ext>
            </a:extLst>
          </p:cNvPr>
          <p:cNvPicPr>
            <a:picLocks noChangeAspect="1"/>
          </p:cNvPicPr>
          <p:nvPr/>
        </p:nvPicPr>
        <p:blipFill rotWithShape="1">
          <a:blip r:embed="rId2"/>
          <a:srcRect b="37600"/>
          <a:stretch/>
        </p:blipFill>
        <p:spPr>
          <a:xfrm>
            <a:off x="977039" y="2438400"/>
            <a:ext cx="3019425" cy="2971800"/>
          </a:xfrm>
          <a:prstGeom prst="rect">
            <a:avLst/>
          </a:prstGeom>
        </p:spPr>
      </p:pic>
    </p:spTree>
    <p:extLst>
      <p:ext uri="{BB962C8B-B14F-4D97-AF65-F5344CB8AC3E}">
        <p14:creationId xmlns:p14="http://schemas.microsoft.com/office/powerpoint/2010/main" val="426442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7DF263-A9F3-4429-89F7-AE6FEF4A9D55}"/>
              </a:ext>
            </a:extLst>
          </p:cNvPr>
          <p:cNvSpPr>
            <a:spLocks noGrp="1"/>
          </p:cNvSpPr>
          <p:nvPr>
            <p:ph type="title"/>
          </p:nvPr>
        </p:nvSpPr>
        <p:spPr>
          <a:xfrm>
            <a:off x="612775" y="152400"/>
            <a:ext cx="7918450" cy="788894"/>
          </a:xfrm>
        </p:spPr>
        <p:txBody>
          <a:bodyPr/>
          <a:lstStyle/>
          <a:p>
            <a:r>
              <a:rPr lang="en-US" dirty="0"/>
              <a:t>Real America</a:t>
            </a:r>
            <a:br>
              <a:rPr lang="en-US" dirty="0"/>
            </a:br>
            <a:r>
              <a:rPr lang="en-US" dirty="0"/>
              <a:t>Packer 3</a:t>
            </a:r>
          </a:p>
        </p:txBody>
      </p:sp>
      <p:sp>
        <p:nvSpPr>
          <p:cNvPr id="9" name="Text Placeholder 8">
            <a:extLst>
              <a:ext uri="{FF2B5EF4-FFF2-40B4-BE49-F238E27FC236}">
                <a16:creationId xmlns:a16="http://schemas.microsoft.com/office/drawing/2014/main" id="{59700D2A-6020-4C2B-A478-5E2BE4627F02}"/>
              </a:ext>
            </a:extLst>
          </p:cNvPr>
          <p:cNvSpPr>
            <a:spLocks noGrp="1"/>
          </p:cNvSpPr>
          <p:nvPr>
            <p:ph type="body" idx="1"/>
          </p:nvPr>
        </p:nvSpPr>
        <p:spPr/>
        <p:txBody>
          <a:bodyPr/>
          <a:lstStyle/>
          <a:p>
            <a:r>
              <a:rPr lang="en-US" dirty="0"/>
              <a:t>Religious</a:t>
            </a:r>
          </a:p>
        </p:txBody>
      </p:sp>
      <p:sp>
        <p:nvSpPr>
          <p:cNvPr id="10" name="Content Placeholder 9">
            <a:extLst>
              <a:ext uri="{FF2B5EF4-FFF2-40B4-BE49-F238E27FC236}">
                <a16:creationId xmlns:a16="http://schemas.microsoft.com/office/drawing/2014/main" id="{77711062-054D-45D4-8548-9FA6FC23B852}"/>
              </a:ext>
            </a:extLst>
          </p:cNvPr>
          <p:cNvSpPr>
            <a:spLocks noGrp="1"/>
          </p:cNvSpPr>
          <p:nvPr>
            <p:ph sz="half" idx="2"/>
          </p:nvPr>
        </p:nvSpPr>
        <p:spPr/>
        <p:txBody>
          <a:bodyPr/>
          <a:lstStyle/>
          <a:p>
            <a:pPr marL="0" indent="0">
              <a:buNone/>
            </a:pPr>
            <a:r>
              <a:rPr lang="en-US" sz="1800" b="0" i="0" u="none" strike="noStrike" baseline="0" dirty="0">
                <a:latin typeface="Calibri" panose="020F0502020204030204" pitchFamily="34" charset="0"/>
              </a:rPr>
              <a:t>From its beginnings, Real America has also been religious, and in a particular way: evangelical and fundamentalist, hostile to modern ideas and intellectual authority. The truth will enter every simple heart, and it doesn’t come in shades of gray. “If we have to give up either religion or education, we should give up education,” said Bryan, in whom populist democracy and fundamentalist Christianity were joined until they broke him apart at the Scopes “monkey trial” in 1925. </a:t>
            </a:r>
            <a:endParaRPr lang="en-US" dirty="0"/>
          </a:p>
        </p:txBody>
      </p:sp>
      <p:sp>
        <p:nvSpPr>
          <p:cNvPr id="11" name="Text Placeholder 10">
            <a:extLst>
              <a:ext uri="{FF2B5EF4-FFF2-40B4-BE49-F238E27FC236}">
                <a16:creationId xmlns:a16="http://schemas.microsoft.com/office/drawing/2014/main" id="{AE04AC92-801D-44F7-B69C-63DAE0B2014C}"/>
              </a:ext>
            </a:extLst>
          </p:cNvPr>
          <p:cNvSpPr>
            <a:spLocks noGrp="1"/>
          </p:cNvSpPr>
          <p:nvPr>
            <p:ph type="body" sz="quarter" idx="3"/>
          </p:nvPr>
        </p:nvSpPr>
        <p:spPr/>
        <p:txBody>
          <a:bodyPr/>
          <a:lstStyle/>
          <a:p>
            <a:r>
              <a:rPr lang="en-US" dirty="0"/>
              <a:t>Nationalistic</a:t>
            </a:r>
          </a:p>
        </p:txBody>
      </p:sp>
      <p:sp>
        <p:nvSpPr>
          <p:cNvPr id="12" name="Content Placeholder 11">
            <a:extLst>
              <a:ext uri="{FF2B5EF4-FFF2-40B4-BE49-F238E27FC236}">
                <a16:creationId xmlns:a16="http://schemas.microsoft.com/office/drawing/2014/main" id="{91B68109-44B1-42DF-98CD-DA4D264788D2}"/>
              </a:ext>
            </a:extLst>
          </p:cNvPr>
          <p:cNvSpPr>
            <a:spLocks noGrp="1"/>
          </p:cNvSpPr>
          <p:nvPr>
            <p:ph sz="quarter" idx="4"/>
          </p:nvPr>
        </p:nvSpPr>
        <p:spPr/>
        <p:txBody>
          <a:bodyPr/>
          <a:lstStyle/>
          <a:p>
            <a:pPr marL="0" indent="0">
              <a:buNone/>
            </a:pPr>
            <a:r>
              <a:rPr lang="en-US" sz="1800" b="0" i="0" u="none" strike="noStrike" baseline="0" dirty="0">
                <a:latin typeface="Calibri" panose="020F0502020204030204" pitchFamily="34" charset="0"/>
              </a:rPr>
              <a:t>Real America has a strong nationalist character. Its attitude toward the rest of the world is isolationist, hostile to humanitarianism and international engagement, but ready to respond aggressively to any incursion against national interests. The purity and strength of Americanism are always threatened by contamination from outside and betrayal from within. </a:t>
            </a:r>
            <a:r>
              <a:rPr lang="en-US" sz="1800" b="1" i="0" u="none" strike="noStrike" baseline="0" dirty="0">
                <a:solidFill>
                  <a:schemeClr val="accent1"/>
                </a:solidFill>
                <a:latin typeface="Calibri" panose="020F0502020204030204" pitchFamily="34" charset="0"/>
              </a:rPr>
              <a:t>The narrative of Real America is white Christian nationalism. </a:t>
            </a:r>
            <a:endParaRPr lang="en-US" b="1" dirty="0">
              <a:solidFill>
                <a:schemeClr val="accent1"/>
              </a:solidFill>
            </a:endParaRPr>
          </a:p>
        </p:txBody>
      </p:sp>
    </p:spTree>
    <p:extLst>
      <p:ext uri="{BB962C8B-B14F-4D97-AF65-F5344CB8AC3E}">
        <p14:creationId xmlns:p14="http://schemas.microsoft.com/office/powerpoint/2010/main" val="34577672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1610</TotalTime>
  <Words>1587</Words>
  <Application>Microsoft Office PowerPoint</Application>
  <PresentationFormat>On-screen Show (4:3)</PresentationFormat>
  <Paragraphs>65</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Century Gothic</vt:lpstr>
      <vt:lpstr>Times New Roman</vt:lpstr>
      <vt:lpstr>Wingdings</vt:lpstr>
      <vt:lpstr>Wingdings 2</vt:lpstr>
      <vt:lpstr>Twilight</vt:lpstr>
      <vt:lpstr>PSC102</vt:lpstr>
      <vt:lpstr>Wednesday  19 Oct 2022 </vt:lpstr>
      <vt:lpstr>Last Class: Substance</vt:lpstr>
      <vt:lpstr>US Political Thought: Key Themes/ Foundations</vt:lpstr>
      <vt:lpstr>Real America Introduction</vt:lpstr>
      <vt:lpstr>Real America Motivations</vt:lpstr>
      <vt:lpstr>Real America Packer 1</vt:lpstr>
      <vt:lpstr>Real America Packer 2</vt:lpstr>
      <vt:lpstr>Real America Packer 3</vt:lpstr>
      <vt:lpstr>Real America Packer 4</vt:lpstr>
      <vt:lpstr>Andrew Jackson &amp; Populism  in Early US</vt:lpstr>
      <vt:lpstr>Jackson v.  Banking ‘Elite’</vt:lpstr>
      <vt:lpstr>Jackson v.  Banking ‘Elite’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PSC-Fall 2021 - Real America - PowerPoint 1</dc:title>
  <dc:creator>McGoverns</dc:creator>
  <cp:keywords>Real America Classnotes</cp:keywords>
  <cp:lastModifiedBy>McGovern, Patrick J.</cp:lastModifiedBy>
  <cp:revision>92</cp:revision>
  <dcterms:created xsi:type="dcterms:W3CDTF">2009-10-14T13:51:19Z</dcterms:created>
  <dcterms:modified xsi:type="dcterms:W3CDTF">2025-07-24T15:24:54Z</dcterms:modified>
</cp:coreProperties>
</file>