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5"/>
  </p:notesMasterIdLst>
  <p:sldIdLst>
    <p:sldId id="269" r:id="rId2"/>
    <p:sldId id="321" r:id="rId3"/>
    <p:sldId id="354" r:id="rId4"/>
    <p:sldId id="355" r:id="rId5"/>
    <p:sldId id="356" r:id="rId6"/>
    <p:sldId id="357" r:id="rId7"/>
    <p:sldId id="358" r:id="rId8"/>
    <p:sldId id="359" r:id="rId9"/>
    <p:sldId id="360" r:id="rId10"/>
    <p:sldId id="362" r:id="rId11"/>
    <p:sldId id="363" r:id="rId12"/>
    <p:sldId id="364" r:id="rId13"/>
    <p:sldId id="365" r:id="rId1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1pPr>
    <a:lvl2pPr marL="4572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2pPr>
    <a:lvl3pPr marL="9144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3pPr>
    <a:lvl4pPr marL="13716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4pPr>
    <a:lvl5pPr marL="18288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5pPr>
    <a:lvl6pPr marL="2286000" algn="l" defTabSz="914400" rtl="0" eaLnBrk="1" latinLnBrk="0" hangingPunct="1">
      <a:defRPr sz="2400" kern="1200">
        <a:solidFill>
          <a:schemeClr val="bg1"/>
        </a:solidFill>
        <a:latin typeface="Times New Roman" charset="0"/>
        <a:ea typeface="Lucida Sans Unicode" charset="0"/>
        <a:cs typeface="Lucida Sans Unicode" charset="0"/>
      </a:defRPr>
    </a:lvl6pPr>
    <a:lvl7pPr marL="2743200" algn="l" defTabSz="914400" rtl="0" eaLnBrk="1" latinLnBrk="0" hangingPunct="1">
      <a:defRPr sz="2400" kern="1200">
        <a:solidFill>
          <a:schemeClr val="bg1"/>
        </a:solidFill>
        <a:latin typeface="Times New Roman" charset="0"/>
        <a:ea typeface="Lucida Sans Unicode" charset="0"/>
        <a:cs typeface="Lucida Sans Unicode" charset="0"/>
      </a:defRPr>
    </a:lvl7pPr>
    <a:lvl8pPr marL="3200400" algn="l" defTabSz="914400" rtl="0" eaLnBrk="1" latinLnBrk="0" hangingPunct="1">
      <a:defRPr sz="2400" kern="1200">
        <a:solidFill>
          <a:schemeClr val="bg1"/>
        </a:solidFill>
        <a:latin typeface="Times New Roman" charset="0"/>
        <a:ea typeface="Lucida Sans Unicode" charset="0"/>
        <a:cs typeface="Lucida Sans Unicode" charset="0"/>
      </a:defRPr>
    </a:lvl8pPr>
    <a:lvl9pPr marL="3657600" algn="l" defTabSz="914400" rtl="0" eaLnBrk="1" latinLnBrk="0" hangingPunct="1">
      <a:defRPr sz="2400" kern="1200">
        <a:solidFill>
          <a:schemeClr val="bg1"/>
        </a:solidFill>
        <a:latin typeface="Times New Roman"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86" autoAdjust="0"/>
  </p:normalViewPr>
  <p:slideViewPr>
    <p:cSldViewPr>
      <p:cViewPr varScale="1">
        <p:scale>
          <a:sx n="97" d="100"/>
          <a:sy n="97" d="100"/>
        </p:scale>
        <p:origin x="1524" y="-624"/>
      </p:cViewPr>
      <p:guideLst>
        <p:guide orient="horz" pos="2160"/>
        <p:guide pos="2880"/>
      </p:guideLst>
    </p:cSldViewPr>
  </p:slideViewPr>
  <p:outlineViewPr>
    <p:cViewPr varScale="1">
      <p:scale>
        <a:sx n="66" d="100"/>
        <a:sy n="66" d="100"/>
      </p:scale>
      <p:origin x="0" y="-5602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w="9525">
            <a:solidFill>
              <a:srgbClr val="000000"/>
            </a:solidFill>
            <a:miter lim="800000"/>
            <a:headEnd/>
            <a:tailEnd/>
          </a:ln>
        </p:spPr>
      </p:sp>
      <p:sp>
        <p:nvSpPr>
          <p:cNvPr id="3074" name="Text Box 2"/>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28265066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ＭＳ Ｐゴシック" pitchFamily="-106"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15225" y="303213"/>
            <a:ext cx="15032038" cy="112744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16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C6A6987E-0C94-4852-AF7D-2E53DFD2B84A}" type="datetime1">
              <a:rPr lang="en-US"/>
              <a:pPr>
                <a:defRPr/>
              </a:pPr>
              <a:t>7/24/2025</a:t>
            </a:fld>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DAECEB85-1BF4-4742-A7E4-867F3B488B18}" type="slidenum">
              <a:rPr lang="en-US"/>
              <a:pPr>
                <a:defRPr/>
              </a:pPr>
              <a:t>‹#›</a:t>
            </a:fld>
            <a:endParaRPr lang="en-US"/>
          </a:p>
        </p:txBody>
      </p:sp>
    </p:spTree>
    <p:extLst>
      <p:ext uri="{BB962C8B-B14F-4D97-AF65-F5344CB8AC3E}">
        <p14:creationId xmlns:p14="http://schemas.microsoft.com/office/powerpoint/2010/main" val="176044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4674CED-D517-4214-88C6-37A9418CA4AB}"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2869B01E-8088-4343-A667-8F0ECA987A17}" type="slidenum">
              <a:rPr lang="en-US"/>
              <a:pPr>
                <a:defRPr/>
              </a:pPr>
              <a:t>‹#›</a:t>
            </a:fld>
            <a:endParaRPr lang="en-US"/>
          </a:p>
        </p:txBody>
      </p:sp>
    </p:spTree>
    <p:extLst>
      <p:ext uri="{BB962C8B-B14F-4D97-AF65-F5344CB8AC3E}">
        <p14:creationId xmlns:p14="http://schemas.microsoft.com/office/powerpoint/2010/main" val="274847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5" name="Date Placeholder 2"/>
          <p:cNvSpPr>
            <a:spLocks noGrp="1"/>
          </p:cNvSpPr>
          <p:nvPr>
            <p:ph type="dt" sz="half" idx="14"/>
          </p:nvPr>
        </p:nvSpPr>
        <p:spPr/>
        <p:txBody>
          <a:bodyPr/>
          <a:lstStyle>
            <a:lvl1pPr>
              <a:defRPr/>
            </a:lvl1pPr>
          </a:lstStyle>
          <a:p>
            <a:pPr>
              <a:defRPr/>
            </a:pPr>
            <a:fld id="{101BF9F5-7674-477A-86D9-8ABF72EA4DB3}" type="datetime1">
              <a:rPr lang="en-US"/>
              <a:pPr>
                <a:defRPr/>
              </a:pPr>
              <a:t>7/24/2025</a:t>
            </a:fld>
            <a:endParaRPr lang="en-US"/>
          </a:p>
        </p:txBody>
      </p:sp>
      <p:sp>
        <p:nvSpPr>
          <p:cNvPr id="6" name="Footer Placeholder 3"/>
          <p:cNvSpPr>
            <a:spLocks noGrp="1"/>
          </p:cNvSpPr>
          <p:nvPr>
            <p:ph type="ftr" sz="quarter" idx="15"/>
          </p:nvPr>
        </p:nvSpPr>
        <p:spPr/>
        <p:txBody>
          <a:bodyPr/>
          <a:lstStyle>
            <a:lvl1pPr>
              <a:defRPr/>
            </a:lvl1pPr>
          </a:lstStyle>
          <a:p>
            <a:pPr>
              <a:defRPr/>
            </a:pPr>
            <a:r>
              <a:t>
              </a:t>
            </a:r>
          </a:p>
        </p:txBody>
      </p:sp>
      <p:sp>
        <p:nvSpPr>
          <p:cNvPr id="9" name="Slide Number Placeholder 4"/>
          <p:cNvSpPr>
            <a:spLocks noGrp="1"/>
          </p:cNvSpPr>
          <p:nvPr>
            <p:ph type="sldNum" sz="quarter" idx="16"/>
          </p:nvPr>
        </p:nvSpPr>
        <p:spPr/>
        <p:txBody>
          <a:bodyPr/>
          <a:lstStyle>
            <a:lvl1pPr>
              <a:defRPr/>
            </a:lvl1pPr>
          </a:lstStyle>
          <a:p>
            <a:pPr>
              <a:defRPr/>
            </a:pPr>
            <a:fld id="{359490DB-6891-4282-AD0F-14C8EBE3428F}" type="slidenum">
              <a:rPr lang="en-US"/>
              <a:pPr>
                <a:defRPr/>
              </a:pPr>
              <a:t>‹#›</a:t>
            </a:fld>
            <a:endParaRPr lang="en-US"/>
          </a:p>
        </p:txBody>
      </p:sp>
    </p:spTree>
    <p:extLst>
      <p:ext uri="{BB962C8B-B14F-4D97-AF65-F5344CB8AC3E}">
        <p14:creationId xmlns:p14="http://schemas.microsoft.com/office/powerpoint/2010/main" val="27545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2"/>
          <p:cNvSpPr>
            <a:spLocks noGrp="1"/>
          </p:cNvSpPr>
          <p:nvPr>
            <p:ph type="dt" sz="half" idx="15"/>
          </p:nvPr>
        </p:nvSpPr>
        <p:spPr/>
        <p:txBody>
          <a:bodyPr/>
          <a:lstStyle>
            <a:lvl1pPr>
              <a:defRPr/>
            </a:lvl1pPr>
          </a:lstStyle>
          <a:p>
            <a:pPr>
              <a:defRPr/>
            </a:pPr>
            <a:fld id="{353E32B3-C383-4A22-A953-303274D2472D}" type="datetime1">
              <a:rPr lang="en-US"/>
              <a:pPr>
                <a:defRPr/>
              </a:pPr>
              <a:t>7/24/2025</a:t>
            </a:fld>
            <a:endParaRPr lang="en-US"/>
          </a:p>
        </p:txBody>
      </p:sp>
      <p:sp>
        <p:nvSpPr>
          <p:cNvPr id="10" name="Footer Placeholder 3"/>
          <p:cNvSpPr>
            <a:spLocks noGrp="1"/>
          </p:cNvSpPr>
          <p:nvPr>
            <p:ph type="ftr" sz="quarter" idx="16"/>
          </p:nvPr>
        </p:nvSpPr>
        <p:spPr/>
        <p:txBody>
          <a:bodyPr/>
          <a:lstStyle>
            <a:lvl1pPr>
              <a:defRPr/>
            </a:lvl1pPr>
          </a:lstStyle>
          <a:p>
            <a:pPr>
              <a:defRPr/>
            </a:pPr>
            <a:r>
              <a:t>
              </a:t>
            </a:r>
          </a:p>
        </p:txBody>
      </p:sp>
      <p:sp>
        <p:nvSpPr>
          <p:cNvPr id="11" name="Slide Number Placeholder 4"/>
          <p:cNvSpPr>
            <a:spLocks noGrp="1"/>
          </p:cNvSpPr>
          <p:nvPr>
            <p:ph type="sldNum" sz="quarter" idx="17"/>
          </p:nvPr>
        </p:nvSpPr>
        <p:spPr/>
        <p:txBody>
          <a:bodyPr/>
          <a:lstStyle>
            <a:lvl1pPr>
              <a:defRPr/>
            </a:lvl1pPr>
          </a:lstStyle>
          <a:p>
            <a:pPr>
              <a:defRPr/>
            </a:pPr>
            <a:fld id="{04F70541-6478-4614-9D87-9F1CFE4185BA}" type="slidenum">
              <a:rPr lang="en-US"/>
              <a:pPr>
                <a:defRPr/>
              </a:pPr>
              <a:t>‹#›</a:t>
            </a:fld>
            <a:endParaRPr lang="en-US"/>
          </a:p>
        </p:txBody>
      </p:sp>
    </p:spTree>
    <p:extLst>
      <p:ext uri="{BB962C8B-B14F-4D97-AF65-F5344CB8AC3E}">
        <p14:creationId xmlns:p14="http://schemas.microsoft.com/office/powerpoint/2010/main" val="290730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A599F433-9C23-449E-AFB9-119BAC63DAB1}"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338B0664-A9A3-4169-9902-57E1B89A8B8A}" type="slidenum">
              <a:rPr lang="en-US"/>
              <a:pPr>
                <a:defRPr/>
              </a:pPr>
              <a:t>‹#›</a:t>
            </a:fld>
            <a:endParaRPr lang="en-US"/>
          </a:p>
        </p:txBody>
      </p:sp>
    </p:spTree>
    <p:extLst>
      <p:ext uri="{BB962C8B-B14F-4D97-AF65-F5344CB8AC3E}">
        <p14:creationId xmlns:p14="http://schemas.microsoft.com/office/powerpoint/2010/main" val="409544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8CAE7CF4-C04A-4893-A1F1-162F4BA7F5D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C6F9594C-2BB9-4CA9-9617-E50FE18F4247}" type="slidenum">
              <a:rPr lang="en-US"/>
              <a:pPr>
                <a:defRPr/>
              </a:pPr>
              <a:t>‹#›</a:t>
            </a:fld>
            <a:endParaRPr lang="en-US"/>
          </a:p>
        </p:txBody>
      </p:sp>
    </p:spTree>
    <p:extLst>
      <p:ext uri="{BB962C8B-B14F-4D97-AF65-F5344CB8AC3E}">
        <p14:creationId xmlns:p14="http://schemas.microsoft.com/office/powerpoint/2010/main" val="185686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34FA-457D-487E-8769-B6ED3FA18761}" type="slidenum">
              <a:rPr lang="en-US"/>
              <a:pPr>
                <a:defRPr/>
              </a:pPr>
              <a:t>‹#›</a:t>
            </a:fld>
            <a:endParaRPr lang="en-US"/>
          </a:p>
        </p:txBody>
      </p:sp>
    </p:spTree>
    <p:extLst>
      <p:ext uri="{BB962C8B-B14F-4D97-AF65-F5344CB8AC3E}">
        <p14:creationId xmlns:p14="http://schemas.microsoft.com/office/powerpoint/2010/main" val="418196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F46033F-AE8A-490E-8B2F-538CFA9198B5}" type="slidenum">
              <a:rPr lang="en-US"/>
              <a:pPr/>
              <a:t>‹#›</a:t>
            </a:fld>
            <a:endParaRPr lang="en-US"/>
          </a:p>
        </p:txBody>
      </p:sp>
    </p:spTree>
    <p:extLst>
      <p:ext uri="{BB962C8B-B14F-4D97-AF65-F5344CB8AC3E}">
        <p14:creationId xmlns:p14="http://schemas.microsoft.com/office/powerpoint/2010/main" val="19471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52FD1A9-F43F-44C4-832E-1B5E7A6D61C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9A228537-1643-43FD-978D-6A1B0083831A}" type="slidenum">
              <a:rPr lang="en-US"/>
              <a:pPr>
                <a:defRPr/>
              </a:pPr>
              <a:t>‹#›</a:t>
            </a:fld>
            <a:endParaRPr lang="en-US"/>
          </a:p>
        </p:txBody>
      </p:sp>
    </p:spTree>
    <p:extLst>
      <p:ext uri="{BB962C8B-B14F-4D97-AF65-F5344CB8AC3E}">
        <p14:creationId xmlns:p14="http://schemas.microsoft.com/office/powerpoint/2010/main" val="24584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78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Tree>
    <p:extLst>
      <p:ext uri="{BB962C8B-B14F-4D97-AF65-F5344CB8AC3E}">
        <p14:creationId xmlns:p14="http://schemas.microsoft.com/office/powerpoint/2010/main" val="3725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lvl1pPr>
          </a:lstStyle>
          <a:p>
            <a:pPr>
              <a:defRPr/>
            </a:pPr>
            <a:fld id="{6792BE94-8C38-477A-A719-0C327A75623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656363B2-6799-49E5-8A9C-05D4B28105D5}" type="slidenum">
              <a:rPr lang="en-US"/>
              <a:pPr>
                <a:defRPr/>
              </a:pPr>
              <a:t>‹#›</a:t>
            </a:fld>
            <a:endParaRPr lang="en-US"/>
          </a:p>
        </p:txBody>
      </p:sp>
    </p:spTree>
    <p:extLst>
      <p:ext uri="{BB962C8B-B14F-4D97-AF65-F5344CB8AC3E}">
        <p14:creationId xmlns:p14="http://schemas.microsoft.com/office/powerpoint/2010/main" val="38808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p:cNvSpPr>
            <a:spLocks noGrp="1"/>
          </p:cNvSpPr>
          <p:nvPr>
            <p:ph type="dt" sz="half" idx="10"/>
          </p:nvPr>
        </p:nvSpPr>
        <p:spPr/>
        <p:txBody>
          <a:bodyPr/>
          <a:lstStyle>
            <a:lvl1pPr>
              <a:defRPr/>
            </a:lvl1pPr>
          </a:lstStyle>
          <a:p>
            <a:pPr>
              <a:defRPr/>
            </a:pPr>
            <a:fld id="{0577AC3B-6851-4086-8175-CBFF7557E518}" type="datetime1">
              <a:rPr lang="en-US"/>
              <a:pPr>
                <a:defRPr/>
              </a:pPr>
              <a:t>7/24/2025</a:t>
            </a:fld>
            <a:endParaRPr lang="en-US"/>
          </a:p>
        </p:txBody>
      </p:sp>
      <p:sp>
        <p:nvSpPr>
          <p:cNvPr id="12" name="Footer Placeholder 7"/>
          <p:cNvSpPr>
            <a:spLocks noGrp="1"/>
          </p:cNvSpPr>
          <p:nvPr>
            <p:ph type="ftr" sz="quarter" idx="11"/>
          </p:nvPr>
        </p:nvSpPr>
        <p:spPr/>
        <p:txBody>
          <a:bodyPr/>
          <a:lstStyle>
            <a:lvl1pPr>
              <a:defRPr/>
            </a:lvl1pPr>
          </a:lstStyle>
          <a:p>
            <a:pPr>
              <a:defRPr/>
            </a:pPr>
            <a:r>
              <a:t>
              </a:t>
            </a:r>
          </a:p>
        </p:txBody>
      </p:sp>
      <p:sp>
        <p:nvSpPr>
          <p:cNvPr id="13" name="Slide Number Placeholder 8"/>
          <p:cNvSpPr>
            <a:spLocks noGrp="1"/>
          </p:cNvSpPr>
          <p:nvPr>
            <p:ph type="sldNum" sz="quarter" idx="12"/>
          </p:nvPr>
        </p:nvSpPr>
        <p:spPr/>
        <p:txBody>
          <a:bodyPr/>
          <a:lstStyle>
            <a:lvl1pPr>
              <a:defRPr/>
            </a:lvl1pPr>
          </a:lstStyle>
          <a:p>
            <a:pPr>
              <a:defRPr/>
            </a:pPr>
            <a:fld id="{D3C3F349-FB58-47B1-966C-5B62867738CE}" type="slidenum">
              <a:rPr lang="en-US"/>
              <a:pPr>
                <a:defRPr/>
              </a:pPr>
              <a:t>‹#›</a:t>
            </a:fld>
            <a:endParaRPr lang="en-US"/>
          </a:p>
        </p:txBody>
      </p:sp>
    </p:spTree>
    <p:extLst>
      <p:ext uri="{BB962C8B-B14F-4D97-AF65-F5344CB8AC3E}">
        <p14:creationId xmlns:p14="http://schemas.microsoft.com/office/powerpoint/2010/main" val="204438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9E6F556B-94F1-48A9-B5C5-695657E4D6F7}" type="datetime1">
              <a:rPr lang="en-US"/>
              <a:pPr>
                <a:defRPr/>
              </a:pPr>
              <a:t>7/24/2025</a:t>
            </a:fld>
            <a:endParaRPr lang="en-US"/>
          </a:p>
        </p:txBody>
      </p:sp>
      <p:sp>
        <p:nvSpPr>
          <p:cNvPr id="4" name="Footer Placeholder 3"/>
          <p:cNvSpPr>
            <a:spLocks noGrp="1"/>
          </p:cNvSpPr>
          <p:nvPr>
            <p:ph type="ftr" sz="quarter" idx="11"/>
          </p:nvPr>
        </p:nvSpPr>
        <p:spPr/>
        <p:txBody>
          <a:bodyPr/>
          <a:lstStyle>
            <a:lvl1pPr>
              <a:defRPr/>
            </a:lvl1pPr>
          </a:lstStyle>
          <a:p>
            <a:pPr>
              <a:defRPr/>
            </a:pPr>
            <a:r>
              <a:t>
              </a:t>
            </a:r>
          </a:p>
        </p:txBody>
      </p:sp>
      <p:sp>
        <p:nvSpPr>
          <p:cNvPr id="5" name="Slide Number Placeholder 4"/>
          <p:cNvSpPr>
            <a:spLocks noGrp="1"/>
          </p:cNvSpPr>
          <p:nvPr>
            <p:ph type="sldNum" sz="quarter" idx="12"/>
          </p:nvPr>
        </p:nvSpPr>
        <p:spPr/>
        <p:txBody>
          <a:bodyPr/>
          <a:lstStyle>
            <a:lvl1pPr>
              <a:defRPr/>
            </a:lvl1pPr>
          </a:lstStyle>
          <a:p>
            <a:pPr>
              <a:defRPr/>
            </a:pPr>
            <a:fld id="{4B7EF19E-0869-4119-A072-0B5287533C9A}" type="slidenum">
              <a:rPr lang="en-US"/>
              <a:pPr>
                <a:defRPr/>
              </a:pPr>
              <a:t>‹#›</a:t>
            </a:fld>
            <a:endParaRPr lang="en-US"/>
          </a:p>
        </p:txBody>
      </p:sp>
    </p:spTree>
    <p:extLst>
      <p:ext uri="{BB962C8B-B14F-4D97-AF65-F5344CB8AC3E}">
        <p14:creationId xmlns:p14="http://schemas.microsoft.com/office/powerpoint/2010/main" val="293697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E28E7-4BB5-4C27-BC72-6E95B1DBE87E}" type="datetime1">
              <a:rPr lang="en-US"/>
              <a:pPr>
                <a:defRPr/>
              </a:pPr>
              <a:t>7/24/2025</a:t>
            </a:fld>
            <a:endParaRPr lang="en-US"/>
          </a:p>
        </p:txBody>
      </p:sp>
      <p:sp>
        <p:nvSpPr>
          <p:cNvPr id="3" name="Footer Placeholder 2"/>
          <p:cNvSpPr>
            <a:spLocks noGrp="1"/>
          </p:cNvSpPr>
          <p:nvPr>
            <p:ph type="ftr" sz="quarter" idx="11"/>
          </p:nvPr>
        </p:nvSpPr>
        <p:spPr/>
        <p:txBody>
          <a:bodyPr/>
          <a:lstStyle>
            <a:lvl1pPr>
              <a:defRPr/>
            </a:lvl1pPr>
          </a:lstStyle>
          <a:p>
            <a:pPr>
              <a:defRPr/>
            </a:pPr>
            <a:r>
              <a:t>
              </a:t>
            </a:r>
          </a:p>
        </p:txBody>
      </p:sp>
      <p:sp>
        <p:nvSpPr>
          <p:cNvPr id="4" name="Slide Number Placeholder 3"/>
          <p:cNvSpPr>
            <a:spLocks noGrp="1"/>
          </p:cNvSpPr>
          <p:nvPr>
            <p:ph type="sldNum" sz="quarter" idx="12"/>
          </p:nvPr>
        </p:nvSpPr>
        <p:spPr/>
        <p:txBody>
          <a:bodyPr/>
          <a:lstStyle>
            <a:lvl1pPr>
              <a:defRPr/>
            </a:lvl1pPr>
          </a:lstStyle>
          <a:p>
            <a:pPr>
              <a:defRPr/>
            </a:pPr>
            <a:fld id="{C155A319-0411-4C0D-B37D-7DA6C5B4191A}" type="slidenum">
              <a:rPr lang="en-US"/>
              <a:pPr>
                <a:defRPr/>
              </a:pPr>
              <a:t>‹#›</a:t>
            </a:fld>
            <a:endParaRPr lang="en-US"/>
          </a:p>
        </p:txBody>
      </p:sp>
    </p:spTree>
    <p:extLst>
      <p:ext uri="{BB962C8B-B14F-4D97-AF65-F5344CB8AC3E}">
        <p14:creationId xmlns:p14="http://schemas.microsoft.com/office/powerpoint/2010/main" val="28655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BC2AA59-BE2D-4CBE-AC4A-DE97617ECFE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3150F8CE-D3D2-48AE-88B1-B0DE7B8FFA5A}" type="slidenum">
              <a:rPr lang="en-US"/>
              <a:pPr>
                <a:defRPr/>
              </a:pPr>
              <a:t>‹#›</a:t>
            </a:fld>
            <a:endParaRPr lang="en-US"/>
          </a:p>
        </p:txBody>
      </p:sp>
    </p:spTree>
    <p:extLst>
      <p:ext uri="{BB962C8B-B14F-4D97-AF65-F5344CB8AC3E}">
        <p14:creationId xmlns:p14="http://schemas.microsoft.com/office/powerpoint/2010/main" val="339740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ea typeface="+mn-ea"/>
              </a:defRPr>
            </a:lvl1pPr>
          </a:lstStyle>
          <a:p>
            <a:pPr>
              <a:defRPr/>
            </a:pPr>
            <a:fld id="{88E0651D-0B3C-4EE4-B9CE-550C7560E515}" type="datetime1">
              <a:rPr lang="en-US"/>
              <a:pPr>
                <a:defRPr/>
              </a:pPr>
              <a:t>7/24/2025</a:t>
            </a:fld>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latin typeface="Times New Roman" pitchFamily="-106" charset="0"/>
                <a:ea typeface="+mn-ea"/>
                <a:cs typeface="+mn-cs"/>
              </a:defRPr>
            </a:lvl1pPr>
          </a:lstStyle>
          <a:p>
            <a:pPr>
              <a:defRPr/>
            </a:pPr>
            <a:endParaRPr/>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mn-ea"/>
              </a:defRPr>
            </a:lvl1pPr>
          </a:lstStyle>
          <a:p>
            <a:pPr>
              <a:defRPr/>
            </a:pPr>
            <a:fld id="{439A9560-E069-44A8-BDEE-B1913F73A53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Lst>
  <p:txStyles>
    <p:titleStyle>
      <a:lvl1pPr algn="r" rtl="0" eaLnBrk="0" fontAlgn="base" hangingPunct="0">
        <a:spcBef>
          <a:spcPct val="0"/>
        </a:spcBef>
        <a:spcAft>
          <a:spcPct val="0"/>
        </a:spcAft>
        <a:defRPr sz="3200" b="1" kern="1200">
          <a:solidFill>
            <a:schemeClr val="accent1"/>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5pPr>
      <a:lvl6pPr marL="4572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6pPr>
      <a:lvl7pPr marL="9144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7pPr>
      <a:lvl8pPr marL="13716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8pPr>
      <a:lvl9pPr marL="18288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chemeClr val="accent1"/>
        </a:buClr>
        <a:buSzPct val="90000"/>
        <a:buFont typeface="Wingdings 2" pitchFamily="-112" charset="2"/>
        <a:buChar char="Ü"/>
        <a:defRPr sz="2800" kern="1200">
          <a:solidFill>
            <a:schemeClr val="tx1"/>
          </a:solidFill>
          <a:latin typeface="+mn-lt"/>
          <a:ea typeface="ＭＳ Ｐゴシック" pitchFamily="-106" charset="-128"/>
          <a:cs typeface="ＭＳ Ｐゴシック" pitchFamily="-106" charset="-128"/>
        </a:defRPr>
      </a:lvl1pPr>
      <a:lvl2pPr marL="685800" indent="-336550" algn="l" rtl="0" eaLnBrk="0" fontAlgn="base" hangingPunct="0">
        <a:spcBef>
          <a:spcPct val="20000"/>
        </a:spcBef>
        <a:spcAft>
          <a:spcPct val="0"/>
        </a:spcAft>
        <a:buClr>
          <a:schemeClr val="accent1"/>
        </a:buClr>
        <a:buSzPct val="90000"/>
        <a:buFont typeface="Wingdings 2" pitchFamily="-112" charset="2"/>
        <a:buChar char="Ü"/>
        <a:defRPr sz="2600" kern="1200">
          <a:solidFill>
            <a:schemeClr val="tx1"/>
          </a:solidFill>
          <a:latin typeface="+mn-lt"/>
          <a:ea typeface="ＭＳ Ｐゴシック" pitchFamily="-106" charset="-128"/>
          <a:cs typeface="+mn-cs"/>
        </a:defRPr>
      </a:lvl2pPr>
      <a:lvl3pPr marL="1035050" indent="-349250" algn="l" rtl="0" eaLnBrk="0" fontAlgn="base" hangingPunct="0">
        <a:spcBef>
          <a:spcPct val="20000"/>
        </a:spcBef>
        <a:spcAft>
          <a:spcPct val="0"/>
        </a:spcAft>
        <a:buClr>
          <a:schemeClr val="accent1"/>
        </a:buClr>
        <a:buSzPct val="90000"/>
        <a:buFont typeface="Wingdings 2" pitchFamily="-112" charset="2"/>
        <a:buChar char="Ü"/>
        <a:defRPr sz="2400" kern="1200">
          <a:solidFill>
            <a:schemeClr val="tx1"/>
          </a:solidFill>
          <a:latin typeface="+mn-lt"/>
          <a:ea typeface="ＭＳ Ｐゴシック" pitchFamily="-106" charset="-128"/>
          <a:cs typeface="+mn-cs"/>
        </a:defRPr>
      </a:lvl3pPr>
      <a:lvl4pPr marL="1371600" indent="-336550" algn="l" rtl="0" eaLnBrk="0" fontAlgn="base" hangingPunct="0">
        <a:spcBef>
          <a:spcPct val="20000"/>
        </a:spcBef>
        <a:spcAft>
          <a:spcPct val="0"/>
        </a:spcAft>
        <a:buClr>
          <a:schemeClr val="accent1"/>
        </a:buClr>
        <a:buSzPct val="90000"/>
        <a:buFont typeface="Wingdings 2" pitchFamily="-112" charset="2"/>
        <a:buChar char="Ü"/>
        <a:defRPr sz="2200" kern="1200">
          <a:solidFill>
            <a:schemeClr val="tx1"/>
          </a:solidFill>
          <a:latin typeface="+mn-lt"/>
          <a:ea typeface="ＭＳ Ｐゴシック" pitchFamily="-106" charset="-128"/>
          <a:cs typeface="+mn-cs"/>
        </a:defRPr>
      </a:lvl4pPr>
      <a:lvl5pPr marL="1720850" indent="-349250" algn="l" rtl="0" eaLnBrk="0" fontAlgn="base" hangingPunct="0">
        <a:spcBef>
          <a:spcPct val="20000"/>
        </a:spcBef>
        <a:spcAft>
          <a:spcPct val="0"/>
        </a:spcAft>
        <a:buClr>
          <a:schemeClr val="accent1"/>
        </a:buClr>
        <a:buSzPct val="90000"/>
        <a:buFont typeface="Wingdings 2" pitchFamily="-112" charset="2"/>
        <a:buChar char="Ü"/>
        <a:defRPr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nyu.zoom.us/webinar/register/WN_EqTey2-ZQ5G2LrTpu2yrLA"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909" y="5291521"/>
            <a:ext cx="8512175" cy="1446213"/>
          </a:xfrm>
        </p:spPr>
        <p:txBody>
          <a:bodyPr/>
          <a:lstStyle/>
          <a:p>
            <a:pPr>
              <a:defRPr/>
            </a:pPr>
            <a:r>
              <a:rPr lang="en-US"/>
              <a:t>PSC102</a:t>
            </a:r>
            <a:endParaRPr lang="en-US" dirty="0"/>
          </a:p>
        </p:txBody>
      </p:sp>
      <p:sp>
        <p:nvSpPr>
          <p:cNvPr id="5" name="Text Placeholder 4"/>
          <p:cNvSpPr>
            <a:spLocks noGrp="1"/>
          </p:cNvSpPr>
          <p:nvPr>
            <p:ph type="body" idx="1"/>
          </p:nvPr>
        </p:nvSpPr>
        <p:spPr>
          <a:xfrm>
            <a:off x="362512" y="3987176"/>
            <a:ext cx="4429125" cy="1271587"/>
          </a:xfrm>
        </p:spPr>
        <p:txBody>
          <a:bodyPr>
            <a:normAutofit fontScale="92500" lnSpcReduction="10000"/>
          </a:bodyPr>
          <a:lstStyle/>
          <a:p>
            <a:pPr>
              <a:buFont typeface="Wingdings 2" charset="2"/>
              <a:buNone/>
              <a:defRPr/>
            </a:pPr>
            <a:endParaRPr lang="en-US" dirty="0"/>
          </a:p>
          <a:p>
            <a:pPr>
              <a:buFont typeface="Wingdings 2" charset="2"/>
              <a:buNone/>
              <a:defRPr/>
            </a:pPr>
            <a:r>
              <a:rPr lang="en-US" dirty="0"/>
              <a:t>Just America</a:t>
            </a:r>
          </a:p>
        </p:txBody>
      </p:sp>
      <p:sp>
        <p:nvSpPr>
          <p:cNvPr id="7" name="Rectangle 6">
            <a:extLst>
              <a:ext uri="{FF2B5EF4-FFF2-40B4-BE49-F238E27FC236}">
                <a16:creationId xmlns:a16="http://schemas.microsoft.com/office/drawing/2014/main" id="{473AFA0B-AFD8-454A-8F6C-3BC740B655D1}"/>
              </a:ext>
              <a:ext uri="{C183D7F6-B498-43B3-948B-1728B52AA6E4}">
                <adec:decorative xmlns:adec="http://schemas.microsoft.com/office/drawing/2017/decorative" val="1"/>
              </a:ext>
            </a:extLst>
          </p:cNvPr>
          <p:cNvSpPr/>
          <p:nvPr/>
        </p:nvSpPr>
        <p:spPr>
          <a:xfrm>
            <a:off x="-1" y="-153408"/>
            <a:ext cx="2600265" cy="4107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50378910-E440-4316-B2F1-56FF205E5A26}"/>
              </a:ext>
            </a:extLst>
          </p:cNvPr>
          <p:cNvPicPr>
            <a:picLocks noChangeAspect="1"/>
          </p:cNvPicPr>
          <p:nvPr/>
        </p:nvPicPr>
        <p:blipFill rotWithShape="1">
          <a:blip r:embed="rId2"/>
          <a:srcRect t="19819" r="17233"/>
          <a:stretch/>
        </p:blipFill>
        <p:spPr>
          <a:xfrm>
            <a:off x="1828800" y="-153408"/>
            <a:ext cx="7315200" cy="4107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CEED-466F-4DFD-AB1D-F413B5F900A0}"/>
              </a:ext>
            </a:extLst>
          </p:cNvPr>
          <p:cNvSpPr>
            <a:spLocks noGrp="1"/>
          </p:cNvSpPr>
          <p:nvPr>
            <p:ph type="title"/>
          </p:nvPr>
        </p:nvSpPr>
        <p:spPr>
          <a:xfrm>
            <a:off x="612775" y="543702"/>
            <a:ext cx="7918450" cy="788987"/>
          </a:xfrm>
        </p:spPr>
        <p:txBody>
          <a:bodyPr/>
          <a:lstStyle/>
          <a:p>
            <a:r>
              <a:rPr lang="en-US" dirty="0"/>
              <a:t>Packer’s </a:t>
            </a:r>
            <a:br>
              <a:rPr lang="en-US" dirty="0"/>
            </a:br>
            <a:r>
              <a:rPr lang="en-US" dirty="0"/>
              <a:t>Target – Elite</a:t>
            </a:r>
            <a:r>
              <a:rPr lang="en-US"/>
              <a:t>/Academics</a:t>
            </a:r>
            <a:endParaRPr lang="en-US" dirty="0"/>
          </a:p>
        </p:txBody>
      </p:sp>
      <p:sp>
        <p:nvSpPr>
          <p:cNvPr id="5" name="Content Placeholder 4">
            <a:extLst>
              <a:ext uri="{FF2B5EF4-FFF2-40B4-BE49-F238E27FC236}">
                <a16:creationId xmlns:a16="http://schemas.microsoft.com/office/drawing/2014/main" id="{49C49DD4-973B-497D-9D5D-74023CD3D67B}"/>
              </a:ext>
            </a:extLst>
          </p:cNvPr>
          <p:cNvSpPr>
            <a:spLocks noGrp="1"/>
          </p:cNvSpPr>
          <p:nvPr>
            <p:ph idx="1"/>
          </p:nvPr>
        </p:nvSpPr>
        <p:spPr>
          <a:xfrm>
            <a:off x="989013" y="2044700"/>
            <a:ext cx="7165975" cy="4813300"/>
          </a:xfrm>
        </p:spPr>
        <p:txBody>
          <a:bodyPr>
            <a:normAutofit fontScale="55000" lnSpcReduction="20000"/>
          </a:bodyPr>
          <a:lstStyle/>
          <a:p>
            <a:r>
              <a:rPr lang="en-US" dirty="0"/>
              <a:t>By the turn of the millennium, these ideas were nearly ubiquitous in humanities and social-science departments. Embracing them had become an important credential for admittance into sectors of the professorate. </a:t>
            </a:r>
          </a:p>
          <a:p>
            <a:r>
              <a:rPr lang="en-US" dirty="0"/>
              <a:t>The ideas gave scholars an irresistible power, intellectual and moral, to criticize institutions in which they were comfortably embedded. In turn, these scholars formed the worldview of young Americans educated by elite universities to thrive in the meritocracy, students trained from early childhood to do what it takes to succeed professionally and socially. “It is a curious thing, but the ideas of one generation become the instincts of the next,” D. H. Lawrence wrote. </a:t>
            </a:r>
          </a:p>
          <a:p>
            <a:r>
              <a:rPr lang="en-US" dirty="0"/>
              <a:t>The ideas of critical theorists became the instincts of Millennials. It wasn’t necessary to have read Foucault or studied under Judith Butler to become adept with terms like centered, marginalized, privilege, and harm; to believe that words can be a form of violence; to close down a general argument with a personal truth (“You wouldn’t understand,” or just “I’m offended”); to keep your mouth shut when identity disqualified you from speaking. Millions of young Americans were steeped in the assumptions of critical theory and identity politics without knowing the concepts. Everyone sensed their power. Not everyone resisted the temptation to abuse it.</a:t>
            </a:r>
          </a:p>
        </p:txBody>
      </p:sp>
    </p:spTree>
    <p:extLst>
      <p:ext uri="{BB962C8B-B14F-4D97-AF65-F5344CB8AC3E}">
        <p14:creationId xmlns:p14="http://schemas.microsoft.com/office/powerpoint/2010/main" val="139307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58CE6-3591-4ECE-AE6B-A96F2A4432D7}"/>
              </a:ext>
            </a:extLst>
          </p:cNvPr>
          <p:cNvSpPr>
            <a:spLocks noGrp="1"/>
          </p:cNvSpPr>
          <p:nvPr>
            <p:ph type="title"/>
          </p:nvPr>
        </p:nvSpPr>
        <p:spPr/>
        <p:txBody>
          <a:bodyPr/>
          <a:lstStyle/>
          <a:p>
            <a:r>
              <a:rPr lang="en-US" dirty="0" err="1"/>
              <a:t>PoMo</a:t>
            </a:r>
            <a:r>
              <a:rPr lang="en-US" dirty="0"/>
              <a:t>: Get it Straight</a:t>
            </a:r>
          </a:p>
        </p:txBody>
      </p:sp>
      <p:sp>
        <p:nvSpPr>
          <p:cNvPr id="9" name="Text Placeholder 8">
            <a:extLst>
              <a:ext uri="{FF2B5EF4-FFF2-40B4-BE49-F238E27FC236}">
                <a16:creationId xmlns:a16="http://schemas.microsoft.com/office/drawing/2014/main" id="{79969A4A-42B8-4B51-957B-54D5E1625BF7}"/>
              </a:ext>
            </a:extLst>
          </p:cNvPr>
          <p:cNvSpPr>
            <a:spLocks noGrp="1"/>
          </p:cNvSpPr>
          <p:nvPr>
            <p:ph type="body" idx="1"/>
          </p:nvPr>
        </p:nvSpPr>
        <p:spPr/>
        <p:txBody>
          <a:bodyPr/>
          <a:lstStyle/>
          <a:p>
            <a:r>
              <a:rPr lang="en-US" dirty="0"/>
              <a:t>Postmodernity</a:t>
            </a:r>
          </a:p>
        </p:txBody>
      </p:sp>
      <p:sp>
        <p:nvSpPr>
          <p:cNvPr id="10" name="Content Placeholder 9">
            <a:extLst>
              <a:ext uri="{FF2B5EF4-FFF2-40B4-BE49-F238E27FC236}">
                <a16:creationId xmlns:a16="http://schemas.microsoft.com/office/drawing/2014/main" id="{9C7A02E5-4E83-4437-A5CA-CB0D9E8D9BEE}"/>
              </a:ext>
            </a:extLst>
          </p:cNvPr>
          <p:cNvSpPr>
            <a:spLocks noGrp="1"/>
          </p:cNvSpPr>
          <p:nvPr>
            <p:ph sz="half" idx="2"/>
          </p:nvPr>
        </p:nvSpPr>
        <p:spPr>
          <a:xfrm>
            <a:off x="630936" y="2147886"/>
            <a:ext cx="3867912" cy="4557713"/>
          </a:xfrm>
        </p:spPr>
        <p:txBody>
          <a:bodyPr>
            <a:normAutofit fontScale="55000" lnSpcReduction="20000"/>
          </a:bodyPr>
          <a:lstStyle/>
          <a:p>
            <a:r>
              <a:rPr lang="en-US" dirty="0"/>
              <a:t>Descriptive – historical condition</a:t>
            </a:r>
          </a:p>
          <a:p>
            <a:r>
              <a:rPr lang="en-US" dirty="0"/>
              <a:t>Foucault/Lyotard: deny that they are part of a </a:t>
            </a:r>
            <a:r>
              <a:rPr lang="en-US" dirty="0" err="1"/>
              <a:t>PoMo</a:t>
            </a:r>
            <a:r>
              <a:rPr lang="en-US" dirty="0"/>
              <a:t> ‘movement’</a:t>
            </a:r>
          </a:p>
          <a:p>
            <a:r>
              <a:rPr lang="en-US" dirty="0"/>
              <a:t>Postmodernity describes the socio-politico-cultural-economic condition, values, or mood of society that is argued to exist after, or at least in reaction to Modernity, beginning roughly at the end of World War II.  Where Modernity seeks to exude an attitude of optimism, prediction, control and progress, terms that it seeks to have understood as universally held and sought not just in the West but globally, the condition of Postmodernity is one of conflict, </a:t>
            </a:r>
            <a:r>
              <a:rPr lang="en-US" dirty="0" err="1"/>
              <a:t>scepticism</a:t>
            </a:r>
            <a:r>
              <a:rPr lang="en-US" dirty="0"/>
              <a:t>, fragmentation, and distrust of universal narratives and systems of authority</a:t>
            </a:r>
          </a:p>
        </p:txBody>
      </p:sp>
      <p:sp>
        <p:nvSpPr>
          <p:cNvPr id="11" name="Text Placeholder 10">
            <a:extLst>
              <a:ext uri="{FF2B5EF4-FFF2-40B4-BE49-F238E27FC236}">
                <a16:creationId xmlns:a16="http://schemas.microsoft.com/office/drawing/2014/main" id="{E7199867-5B1F-4D49-99E3-06998C21A37D}"/>
              </a:ext>
            </a:extLst>
          </p:cNvPr>
          <p:cNvSpPr>
            <a:spLocks noGrp="1"/>
          </p:cNvSpPr>
          <p:nvPr>
            <p:ph type="body" sz="quarter" idx="3"/>
          </p:nvPr>
        </p:nvSpPr>
        <p:spPr/>
        <p:txBody>
          <a:bodyPr/>
          <a:lstStyle/>
          <a:p>
            <a:r>
              <a:rPr lang="en-US" dirty="0"/>
              <a:t>Postmodernism</a:t>
            </a:r>
          </a:p>
        </p:txBody>
      </p:sp>
      <p:sp>
        <p:nvSpPr>
          <p:cNvPr id="12" name="Content Placeholder 11">
            <a:extLst>
              <a:ext uri="{FF2B5EF4-FFF2-40B4-BE49-F238E27FC236}">
                <a16:creationId xmlns:a16="http://schemas.microsoft.com/office/drawing/2014/main" id="{A55515B2-4AE8-4A9F-A228-BD7C5877A31C}"/>
              </a:ext>
            </a:extLst>
          </p:cNvPr>
          <p:cNvSpPr>
            <a:spLocks noGrp="1"/>
          </p:cNvSpPr>
          <p:nvPr>
            <p:ph sz="quarter" idx="4"/>
          </p:nvPr>
        </p:nvSpPr>
        <p:spPr/>
        <p:txBody>
          <a:bodyPr>
            <a:normAutofit fontScale="55000" lnSpcReduction="20000"/>
          </a:bodyPr>
          <a:lstStyle/>
          <a:p>
            <a:r>
              <a:rPr lang="en-US" dirty="0"/>
              <a:t>Normative endorsement; critique of Enlightenment</a:t>
            </a:r>
          </a:p>
          <a:p>
            <a:r>
              <a:rPr lang="en-US" dirty="0"/>
              <a:t>Baudrillard/Butler</a:t>
            </a:r>
          </a:p>
          <a:p>
            <a:r>
              <a:rPr lang="en-US" dirty="0"/>
              <a:t>Postmodernism represents an active critique of Modernity and its values and attitudes. Those that promote a position of Postmodernism generally argue that Modernity’s endorsement of humans using reason to remake nature in such a way as to support the pursuits of the individual free from oppressive societal and governmental control has either been rendered obsolete or has led to Modernity’s science and reason being employed to carry out genocide, near global environmental catastrophe, and the gutting of individual autonomy and replacing it with shallow individualism based upon instant consumptive gratification (Baudrillard; Butler). In this then, those endorsing Postmodernism welcome the collapse of Modernity’s overall narrative or mantra as a necessary corrective to Modernity’s excesses and pathologies</a:t>
            </a:r>
          </a:p>
        </p:txBody>
      </p:sp>
    </p:spTree>
    <p:extLst>
      <p:ext uri="{BB962C8B-B14F-4D97-AF65-F5344CB8AC3E}">
        <p14:creationId xmlns:p14="http://schemas.microsoft.com/office/powerpoint/2010/main" val="71908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0D558E-0DAB-4BFA-9009-B6CD207547FC}"/>
              </a:ext>
            </a:extLst>
          </p:cNvPr>
          <p:cNvSpPr>
            <a:spLocks noGrp="1"/>
          </p:cNvSpPr>
          <p:nvPr>
            <p:ph type="title"/>
          </p:nvPr>
        </p:nvSpPr>
        <p:spPr>
          <a:xfrm>
            <a:off x="631825" y="1720103"/>
            <a:ext cx="3657600" cy="1162050"/>
          </a:xfrm>
        </p:spPr>
        <p:txBody>
          <a:bodyPr wrap="square" anchor="b">
            <a:normAutofit/>
          </a:bodyPr>
          <a:lstStyle/>
          <a:p>
            <a:r>
              <a:rPr lang="en-US" dirty="0"/>
              <a:t>Borgmann</a:t>
            </a:r>
            <a:endParaRPr lang="en-US"/>
          </a:p>
        </p:txBody>
      </p:sp>
      <p:pic>
        <p:nvPicPr>
          <p:cNvPr id="8" name="Content Placeholder 7">
            <a:extLst>
              <a:ext uri="{FF2B5EF4-FFF2-40B4-BE49-F238E27FC236}">
                <a16:creationId xmlns:a16="http://schemas.microsoft.com/office/drawing/2014/main" id="{A0CDECAE-435F-48E9-ADA8-E4D5F18533C8}"/>
              </a:ext>
            </a:extLst>
          </p:cNvPr>
          <p:cNvPicPr>
            <a:picLocks noGrp="1" noChangeAspect="1"/>
          </p:cNvPicPr>
          <p:nvPr>
            <p:ph idx="1"/>
          </p:nvPr>
        </p:nvPicPr>
        <p:blipFill rotWithShape="1">
          <a:blip r:embed="rId2"/>
          <a:srcRect r="2" b="4887"/>
          <a:stretch/>
        </p:blipFill>
        <p:spPr>
          <a:xfrm>
            <a:off x="4692650" y="658906"/>
            <a:ext cx="3819338" cy="5467258"/>
          </a:xfrm>
          <a:prstGeom prst="rect">
            <a:avLst/>
          </a:prstGeom>
          <a:noFill/>
        </p:spPr>
      </p:pic>
      <p:sp>
        <p:nvSpPr>
          <p:cNvPr id="13" name="Text Placeholder 3">
            <a:extLst>
              <a:ext uri="{FF2B5EF4-FFF2-40B4-BE49-F238E27FC236}">
                <a16:creationId xmlns:a16="http://schemas.microsoft.com/office/drawing/2014/main" id="{6377C77D-9E42-4EC7-BDD3-10092DA22DCA}"/>
              </a:ext>
            </a:extLst>
          </p:cNvPr>
          <p:cNvSpPr>
            <a:spLocks noGrp="1"/>
          </p:cNvSpPr>
          <p:nvPr>
            <p:ph type="body" sz="half" idx="2"/>
          </p:nvPr>
        </p:nvSpPr>
        <p:spPr>
          <a:xfrm>
            <a:off x="631825" y="2877671"/>
            <a:ext cx="3657600" cy="2339788"/>
          </a:xfrm>
        </p:spPr>
        <p:txBody>
          <a:bodyPr/>
          <a:lstStyle/>
          <a:p>
            <a:r>
              <a:rPr lang="en-US" dirty="0"/>
              <a:t>Postmodernity v. Postmodernism</a:t>
            </a:r>
          </a:p>
          <a:p>
            <a:endParaRPr lang="en-US" dirty="0"/>
          </a:p>
          <a:p>
            <a:r>
              <a:rPr lang="en-US" dirty="0"/>
              <a:t>Naked Public Square</a:t>
            </a:r>
          </a:p>
          <a:p>
            <a:r>
              <a:rPr lang="en-US" dirty="0"/>
              <a:t>Sullenness</a:t>
            </a:r>
          </a:p>
          <a:p>
            <a:r>
              <a:rPr lang="en-US"/>
              <a:t>Hyperactivity</a:t>
            </a:r>
          </a:p>
        </p:txBody>
      </p:sp>
    </p:spTree>
    <p:extLst>
      <p:ext uri="{BB962C8B-B14F-4D97-AF65-F5344CB8AC3E}">
        <p14:creationId xmlns:p14="http://schemas.microsoft.com/office/powerpoint/2010/main" val="195777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5A9518D-B3FD-4820-A169-89BD21FF8E8E}"/>
              </a:ext>
            </a:extLst>
          </p:cNvPr>
          <p:cNvSpPr>
            <a:spLocks noGrp="1"/>
          </p:cNvSpPr>
          <p:nvPr>
            <p:ph type="title"/>
          </p:nvPr>
        </p:nvSpPr>
        <p:spPr>
          <a:xfrm>
            <a:off x="631825" y="1720103"/>
            <a:ext cx="3657600" cy="1162050"/>
          </a:xfrm>
        </p:spPr>
        <p:txBody>
          <a:bodyPr/>
          <a:lstStyle/>
          <a:p>
            <a:r>
              <a:rPr lang="en-US" dirty="0"/>
              <a:t>Coates</a:t>
            </a:r>
          </a:p>
        </p:txBody>
      </p:sp>
      <p:pic>
        <p:nvPicPr>
          <p:cNvPr id="10" name="Content Placeholder 9" descr="jpg Coates">
            <a:extLst>
              <a:ext uri="{FF2B5EF4-FFF2-40B4-BE49-F238E27FC236}">
                <a16:creationId xmlns:a16="http://schemas.microsoft.com/office/drawing/2014/main" id="{C4714281-2848-4AB4-AF35-95EE75008DA9}"/>
              </a:ext>
            </a:extLst>
          </p:cNvPr>
          <p:cNvPicPr>
            <a:picLocks noGrp="1" noChangeAspect="1"/>
          </p:cNvPicPr>
          <p:nvPr>
            <p:ph idx="1"/>
          </p:nvPr>
        </p:nvPicPr>
        <p:blipFill rotWithShape="1">
          <a:blip r:embed="rId2"/>
          <a:srcRect l="23920" r="6919" b="-1"/>
          <a:stretch/>
        </p:blipFill>
        <p:spPr>
          <a:xfrm>
            <a:off x="4692650" y="658906"/>
            <a:ext cx="3819338" cy="5467258"/>
          </a:xfrm>
          <a:prstGeom prst="rect">
            <a:avLst/>
          </a:prstGeom>
          <a:noFill/>
        </p:spPr>
      </p:pic>
      <p:sp>
        <p:nvSpPr>
          <p:cNvPr id="17" name="Text Placeholder 3">
            <a:extLst>
              <a:ext uri="{FF2B5EF4-FFF2-40B4-BE49-F238E27FC236}">
                <a16:creationId xmlns:a16="http://schemas.microsoft.com/office/drawing/2014/main" id="{0FF3AE93-F3B9-4B73-A481-50095D689CB9}"/>
              </a:ext>
            </a:extLst>
          </p:cNvPr>
          <p:cNvSpPr>
            <a:spLocks noGrp="1"/>
          </p:cNvSpPr>
          <p:nvPr>
            <p:ph type="body" sz="half" idx="2"/>
          </p:nvPr>
        </p:nvSpPr>
        <p:spPr>
          <a:xfrm>
            <a:off x="631825" y="2877670"/>
            <a:ext cx="3657600" cy="3065929"/>
          </a:xfrm>
        </p:spPr>
        <p:txBody>
          <a:bodyPr>
            <a:normAutofit fontScale="85000" lnSpcReduction="10000"/>
          </a:bodyPr>
          <a:lstStyle/>
          <a:p>
            <a:r>
              <a:rPr lang="en-US" dirty="0"/>
              <a:t>“White President”</a:t>
            </a:r>
          </a:p>
          <a:p>
            <a:endParaRPr lang="en-US" dirty="0"/>
          </a:p>
          <a:p>
            <a:r>
              <a:rPr lang="en-US" dirty="0"/>
              <a:t>Packer’s Critique</a:t>
            </a:r>
          </a:p>
          <a:p>
            <a:r>
              <a:rPr lang="en-US" dirty="0"/>
              <a:t>Essentializing – lack of discourse</a:t>
            </a:r>
          </a:p>
          <a:p>
            <a:r>
              <a:rPr lang="en-US" dirty="0"/>
              <a:t>For both Black </a:t>
            </a:r>
            <a:r>
              <a:rPr lang="en-US"/>
              <a:t>and White</a:t>
            </a:r>
          </a:p>
          <a:p>
            <a:endParaRPr lang="en-US" dirty="0"/>
          </a:p>
          <a:p>
            <a:r>
              <a:rPr lang="en-US" dirty="0"/>
              <a:t>“When you construct an entire teleology on one cause—even a cause as powerful and abiding as white racism—you face the temptation to leave out anything that complicates the thesis.”</a:t>
            </a:r>
          </a:p>
          <a:p>
            <a:endParaRPr lang="en-US" dirty="0"/>
          </a:p>
        </p:txBody>
      </p:sp>
    </p:spTree>
    <p:extLst>
      <p:ext uri="{BB962C8B-B14F-4D97-AF65-F5344CB8AC3E}">
        <p14:creationId xmlns:p14="http://schemas.microsoft.com/office/powerpoint/2010/main" val="28049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algn="l" eaLnBrk="1" hangingPunct="1"/>
            <a:r>
              <a:rPr lang="en-US" altLang="en-US" dirty="0">
                <a:ea typeface="ＭＳ Ｐゴシック" pitchFamily="-112" charset="-128"/>
              </a:rPr>
              <a:t>Monday </a:t>
            </a:r>
            <a:br>
              <a:rPr lang="en-US" altLang="en-US" dirty="0">
                <a:ea typeface="ＭＳ Ｐゴシック" pitchFamily="-112" charset="-128"/>
              </a:rPr>
            </a:br>
            <a:r>
              <a:rPr lang="en-US" altLang="en-US" dirty="0">
                <a:ea typeface="ＭＳ Ｐゴシック" pitchFamily="-112" charset="-128"/>
              </a:rPr>
              <a:t>31 Oct 2022 </a:t>
            </a:r>
          </a:p>
        </p:txBody>
      </p:sp>
      <p:sp>
        <p:nvSpPr>
          <p:cNvPr id="7173" name="Rectangle 3"/>
          <p:cNvSpPr>
            <a:spLocks noGrp="1" noChangeArrowheads="1"/>
          </p:cNvSpPr>
          <p:nvPr>
            <p:ph type="body" sz="half" idx="2"/>
          </p:nvPr>
        </p:nvSpPr>
        <p:spPr>
          <a:xfrm>
            <a:off x="4648200" y="1981200"/>
            <a:ext cx="3810000" cy="5589431"/>
          </a:xfrm>
        </p:spPr>
        <p:txBody>
          <a:bodyPr/>
          <a:lstStyle/>
          <a:p>
            <a:pPr marL="349250"/>
            <a:r>
              <a:rPr lang="fr-FR" altLang="en-US" sz="1800" dirty="0">
                <a:ea typeface="ＭＳ Ｐゴシック" pitchFamily="-112" charset="-128"/>
              </a:rPr>
              <a:t>C/E </a:t>
            </a:r>
            <a:r>
              <a:rPr lang="fr-FR" altLang="en-US" sz="1800" b="1" dirty="0">
                <a:solidFill>
                  <a:schemeClr val="accent1"/>
                </a:solidFill>
                <a:ea typeface="ＭＳ Ｐゴシック" pitchFamily="-112" charset="-128"/>
              </a:rPr>
              <a:t>– Due Friday 5 </a:t>
            </a:r>
            <a:r>
              <a:rPr lang="fr-FR" altLang="en-US" sz="1800" b="1" dirty="0" err="1">
                <a:solidFill>
                  <a:schemeClr val="accent1"/>
                </a:solidFill>
                <a:ea typeface="ＭＳ Ｐゴシック" pitchFamily="-112" charset="-128"/>
              </a:rPr>
              <a:t>Nov</a:t>
            </a:r>
            <a:r>
              <a:rPr lang="fr-FR" altLang="en-US" sz="1800" b="1" dirty="0">
                <a:solidFill>
                  <a:schemeClr val="accent1"/>
                </a:solidFill>
                <a:ea typeface="ＭＳ Ｐゴシック" pitchFamily="-112" charset="-128"/>
              </a:rPr>
              <a:t> by </a:t>
            </a:r>
            <a:r>
              <a:rPr lang="fr-FR" altLang="en-US" sz="1800" b="1" dirty="0" err="1">
                <a:solidFill>
                  <a:schemeClr val="accent1"/>
                </a:solidFill>
                <a:ea typeface="ＭＳ Ｐゴシック" pitchFamily="-112" charset="-128"/>
              </a:rPr>
              <a:t>midnight</a:t>
            </a:r>
            <a:r>
              <a:rPr lang="fr-FR" altLang="en-US" sz="1800" b="1" dirty="0">
                <a:solidFill>
                  <a:schemeClr val="accent1"/>
                </a:solidFill>
                <a:ea typeface="ＭＳ Ｐゴシック" pitchFamily="-112" charset="-128"/>
              </a:rPr>
              <a:t> ET </a:t>
            </a:r>
          </a:p>
          <a:p>
            <a:pPr marL="349250"/>
            <a:r>
              <a:rPr lang="en-US" altLang="en-US" sz="1800" dirty="0">
                <a:ea typeface="ＭＳ Ｐゴシック" pitchFamily="-112" charset="-128"/>
              </a:rPr>
              <a:t>NYU </a:t>
            </a:r>
            <a:r>
              <a:rPr lang="en-US" altLang="en-US" sz="1800" dirty="0" err="1">
                <a:ea typeface="ＭＳ Ｐゴシック" pitchFamily="-112" charset="-128"/>
              </a:rPr>
              <a:t>Brandemas</a:t>
            </a:r>
            <a:r>
              <a:rPr lang="en-US" altLang="en-US" sz="1800" dirty="0">
                <a:ea typeface="ＭＳ Ｐゴシック" pitchFamily="-112" charset="-128"/>
              </a:rPr>
              <a:t> Center Webinar:</a:t>
            </a:r>
          </a:p>
          <a:p>
            <a:pPr marL="349250"/>
            <a:r>
              <a:rPr lang="en-US" altLang="en-US" sz="1800" dirty="0">
                <a:ea typeface="ＭＳ Ｐゴシック" pitchFamily="-112" charset="-128"/>
              </a:rPr>
              <a:t>"Presidential Records Act: From Nixon to Trump, How the PRA Preserves History," Thursday, 03 November, 2022 7 PM EDT - Register Here: </a:t>
            </a:r>
            <a:r>
              <a:rPr lang="en-US" altLang="en-US" sz="1800" dirty="0">
                <a:ea typeface="ＭＳ Ｐゴシック" pitchFamily="-112" charset="-128"/>
                <a:hlinkClick r:id="rId2"/>
              </a:rPr>
              <a:t>https://nyu.zoom.us/webinar/register/WN_EqTey2-ZQ5G2LrTpu2yrLA</a:t>
            </a:r>
            <a:endParaRPr lang="fr-FR" altLang="en-US" sz="1800" dirty="0">
              <a:ea typeface="ＭＳ Ｐゴシック" pitchFamily="-112" charset="-128"/>
            </a:endParaRPr>
          </a:p>
        </p:txBody>
      </p:sp>
      <p:sp>
        <p:nvSpPr>
          <p:cNvPr id="5" name="Date Placeholder 4">
            <a:extLst>
              <a:ext uri="{C183D7F6-B498-43B3-948B-1728B52AA6E4}">
                <adec:decorative xmlns:adec="http://schemas.microsoft.com/office/drawing/2017/decorative" val="1"/>
              </a:ext>
            </a:extLst>
          </p:cNvPr>
          <p:cNvSpPr>
            <a:spLocks noGrp="1"/>
          </p:cNvSpPr>
          <p:nvPr>
            <p:ph type="dt" sz="quarter" idx="10"/>
          </p:nvPr>
        </p:nvSpPr>
        <p:spPr/>
        <p:txBody>
          <a:bodyPr/>
          <a:lstStyle/>
          <a:p>
            <a:pPr>
              <a:defRPr/>
            </a:pPr>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pPr>
              <a:defRPr/>
            </a:pPr>
            <a:endParaRPr lang="en-US"/>
          </a:p>
        </p:txBody>
      </p:sp>
      <p:sp>
        <p:nvSpPr>
          <p:cNvPr id="2" name="Content Placeholder 1">
            <a:extLst>
              <a:ext uri="{FF2B5EF4-FFF2-40B4-BE49-F238E27FC236}">
                <a16:creationId xmlns:a16="http://schemas.microsoft.com/office/drawing/2014/main" id="{E8ECABCF-0A8A-4FA9-85EB-CD21D48E5FB7}"/>
              </a:ext>
            </a:extLst>
          </p:cNvPr>
          <p:cNvSpPr>
            <a:spLocks noGrp="1"/>
          </p:cNvSpPr>
          <p:nvPr>
            <p:ph sz="half" idx="1"/>
          </p:nvPr>
        </p:nvSpPr>
        <p:spPr/>
        <p:txBody>
          <a:bodyPr/>
          <a:lstStyle/>
          <a:p>
            <a:pPr eaLnBrk="1" hangingPunct="1">
              <a:lnSpc>
                <a:spcPct val="90000"/>
              </a:lnSpc>
            </a:pPr>
            <a:r>
              <a:rPr lang="en-US" altLang="en-US" sz="2000" dirty="0">
                <a:ea typeface="ＭＳ Ｐゴシック" pitchFamily="-112" charset="-128"/>
              </a:rPr>
              <a:t>Assignments – </a:t>
            </a:r>
          </a:p>
          <a:p>
            <a:pPr lvl="1"/>
            <a:r>
              <a:rPr lang="en-US" altLang="en-US" sz="1600" dirty="0">
                <a:ea typeface="ＭＳ Ｐゴシック" pitchFamily="-112" charset="-128"/>
              </a:rPr>
              <a:t>Writing</a:t>
            </a:r>
          </a:p>
          <a:p>
            <a:pPr marL="1041400" lvl="2" indent="-342900">
              <a:buFont typeface="+mj-lt"/>
              <a:buAutoNum type="arabicPeriod"/>
            </a:pPr>
            <a:r>
              <a:rPr lang="en-US" altLang="en-US" sz="1400" dirty="0">
                <a:ea typeface="ＭＳ Ｐゴシック" pitchFamily="-112" charset="-128"/>
              </a:rPr>
              <a:t>L</a:t>
            </a:r>
            <a:r>
              <a:rPr lang="en-US" altLang="en-US" sz="1400">
                <a:ea typeface="ＭＳ Ｐゴシック" pitchFamily="-112" charset="-128"/>
              </a:rPr>
              <a:t>/A-5 due </a:t>
            </a:r>
            <a:r>
              <a:rPr lang="en-US" altLang="en-US" sz="1400" b="1" dirty="0">
                <a:solidFill>
                  <a:schemeClr val="accent1"/>
                </a:solidFill>
                <a:ea typeface="ＭＳ Ｐゴシック" pitchFamily="-112" charset="-128"/>
              </a:rPr>
              <a:t>Friday,4 Nov</a:t>
            </a:r>
            <a:r>
              <a:rPr lang="en-US" altLang="en-US" sz="1400" dirty="0">
                <a:ea typeface="ＭＳ Ｐゴシック" pitchFamily="-112" charset="-128"/>
              </a:rPr>
              <a:t>, by midnight ET [</a:t>
            </a:r>
            <a:r>
              <a:rPr lang="en-US" altLang="en-US" sz="1400" dirty="0" err="1">
                <a:ea typeface="ＭＳ Ｐゴシック" pitchFamily="-112" charset="-128"/>
              </a:rPr>
              <a:t>dropbox</a:t>
            </a:r>
            <a:r>
              <a:rPr lang="en-US" altLang="en-US" sz="1400" dirty="0">
                <a:ea typeface="ＭＳ Ｐゴシック" pitchFamily="-112" charset="-128"/>
              </a:rPr>
              <a:t> will close] – outline/grading criteria posted on </a:t>
            </a:r>
            <a:r>
              <a:rPr lang="en-US" altLang="en-US" sz="1400" dirty="0" err="1">
                <a:ea typeface="ＭＳ Ｐゴシック" pitchFamily="-112" charset="-128"/>
              </a:rPr>
              <a:t>BlackBoard</a:t>
            </a:r>
            <a:endParaRPr lang="en-US" altLang="en-US" sz="1400" dirty="0">
              <a:ea typeface="ＭＳ Ｐゴシック" pitchFamily="-112" charset="-128"/>
            </a:endParaRPr>
          </a:p>
          <a:p>
            <a:pPr marL="1041400" lvl="2" indent="-342900">
              <a:buFont typeface="+mj-lt"/>
              <a:buAutoNum type="arabicPeriod"/>
            </a:pPr>
            <a:r>
              <a:rPr lang="fr-FR" altLang="en-US" sz="1400" dirty="0">
                <a:ea typeface="ＭＳ Ｐゴシック" pitchFamily="-112" charset="-128"/>
              </a:rPr>
              <a:t>L/A4 Grades </a:t>
            </a:r>
            <a:r>
              <a:rPr lang="fr-FR" altLang="en-US" sz="1400" dirty="0" err="1">
                <a:ea typeface="ＭＳ Ｐゴシック" pitchFamily="-112" charset="-128"/>
              </a:rPr>
              <a:t>posted</a:t>
            </a:r>
            <a:r>
              <a:rPr lang="fr-FR" altLang="en-US" sz="1400" dirty="0">
                <a:ea typeface="ＭＳ Ｐゴシック" pitchFamily="-112" charset="-128"/>
              </a:rPr>
              <a:t> on </a:t>
            </a:r>
            <a:r>
              <a:rPr lang="fr-FR" altLang="en-US" sz="1400" dirty="0" err="1">
                <a:ea typeface="ＭＳ Ｐゴシック" pitchFamily="-112" charset="-128"/>
              </a:rPr>
              <a:t>BlackBoard</a:t>
            </a:r>
            <a:endParaRPr lang="fr-FR" altLang="en-US" sz="1400" dirty="0">
              <a:ea typeface="ＭＳ Ｐゴシック" pitchFamily="-112" charset="-128"/>
            </a:endParaRPr>
          </a:p>
          <a:p>
            <a:pPr marL="1041400" lvl="2" indent="-342900">
              <a:buFont typeface="+mj-lt"/>
              <a:buAutoNum type="arabicPeriod"/>
            </a:pPr>
            <a:r>
              <a:rPr lang="fr-FR" altLang="en-US" sz="1400" dirty="0" err="1">
                <a:ea typeface="ＭＳ Ｐゴシック" pitchFamily="-112" charset="-128"/>
              </a:rPr>
              <a:t>Research</a:t>
            </a:r>
            <a:r>
              <a:rPr lang="fr-FR" altLang="en-US" sz="1400" dirty="0">
                <a:ea typeface="ＭＳ Ｐゴシック" pitchFamily="-112" charset="-128"/>
              </a:rPr>
              <a:t> </a:t>
            </a:r>
            <a:r>
              <a:rPr lang="fr-FR" altLang="en-US" sz="1400" dirty="0" err="1">
                <a:ea typeface="ＭＳ Ｐゴシック" pitchFamily="-112" charset="-128"/>
              </a:rPr>
              <a:t>paper</a:t>
            </a:r>
            <a:r>
              <a:rPr lang="fr-FR" altLang="en-US" sz="1400" dirty="0">
                <a:ea typeface="ＭＳ Ｐゴシック" pitchFamily="-112" charset="-128"/>
              </a:rPr>
              <a:t> question </a:t>
            </a:r>
            <a:r>
              <a:rPr lang="fr-FR" altLang="en-US" sz="1400" dirty="0" err="1">
                <a:ea typeface="ＭＳ Ｐゴシック" pitchFamily="-112" charset="-128"/>
              </a:rPr>
              <a:t>will</a:t>
            </a:r>
            <a:r>
              <a:rPr lang="fr-FR" altLang="en-US" sz="1400" dirty="0">
                <a:ea typeface="ＭＳ Ｐゴシック" pitchFamily="-112" charset="-128"/>
              </a:rPr>
              <a:t> </a:t>
            </a:r>
            <a:r>
              <a:rPr lang="fr-FR" altLang="en-US" sz="1400" dirty="0" err="1">
                <a:ea typeface="ＭＳ Ｐゴシック" pitchFamily="-112" charset="-128"/>
              </a:rPr>
              <a:t>be</a:t>
            </a:r>
            <a:r>
              <a:rPr lang="fr-FR" altLang="en-US" sz="1400" dirty="0">
                <a:ea typeface="ＭＳ Ｐゴシック" pitchFamily="-112" charset="-128"/>
              </a:rPr>
              <a:t> </a:t>
            </a:r>
            <a:r>
              <a:rPr lang="fr-FR" altLang="en-US" sz="1400" dirty="0" err="1">
                <a:ea typeface="ＭＳ Ｐゴシック" pitchFamily="-112" charset="-128"/>
              </a:rPr>
              <a:t>posted</a:t>
            </a:r>
            <a:r>
              <a:rPr lang="fr-FR" altLang="en-US" sz="1400" dirty="0">
                <a:ea typeface="ＭＳ Ｐゴシック" pitchFamily="-112" charset="-128"/>
              </a:rPr>
              <a:t>– </a:t>
            </a:r>
            <a:r>
              <a:rPr lang="fr-FR" altLang="en-US" sz="1400" dirty="0" err="1">
                <a:ea typeface="ＭＳ Ｐゴシック" pitchFamily="-112" charset="-128"/>
              </a:rPr>
              <a:t>paper</a:t>
            </a:r>
            <a:r>
              <a:rPr lang="fr-FR" altLang="en-US" sz="1400" dirty="0">
                <a:ea typeface="ＭＳ Ｐゴシック" pitchFamily="-112" charset="-128"/>
              </a:rPr>
              <a:t> due </a:t>
            </a:r>
            <a:r>
              <a:rPr lang="fr-FR" altLang="en-US" sz="1400" b="1" dirty="0" err="1">
                <a:solidFill>
                  <a:schemeClr val="accent1"/>
                </a:solidFill>
                <a:ea typeface="ＭＳ Ｐゴシック" pitchFamily="-112" charset="-128"/>
              </a:rPr>
              <a:t>Wed</a:t>
            </a:r>
            <a:r>
              <a:rPr lang="fr-FR" altLang="en-US" sz="1400" b="1" dirty="0">
                <a:solidFill>
                  <a:schemeClr val="accent1"/>
                </a:solidFill>
                <a:ea typeface="ＭＳ Ｐゴシック" pitchFamily="-112" charset="-128"/>
              </a:rPr>
              <a:t>, 16 </a:t>
            </a:r>
            <a:r>
              <a:rPr lang="fr-FR" altLang="en-US" sz="1400" b="1" dirty="0" err="1">
                <a:solidFill>
                  <a:schemeClr val="accent1"/>
                </a:solidFill>
                <a:ea typeface="ＭＳ Ｐゴシック" pitchFamily="-112" charset="-128"/>
              </a:rPr>
              <a:t>Nov</a:t>
            </a:r>
            <a:r>
              <a:rPr lang="fr-FR" altLang="en-US" sz="1400" b="1" dirty="0">
                <a:solidFill>
                  <a:schemeClr val="accent1"/>
                </a:solidFill>
                <a:ea typeface="ＭＳ Ｐゴシック" pitchFamily="-112" charset="-128"/>
              </a:rPr>
              <a:t> by </a:t>
            </a:r>
            <a:r>
              <a:rPr lang="fr-FR" altLang="en-US" sz="1400" b="1" dirty="0" err="1">
                <a:solidFill>
                  <a:schemeClr val="accent1"/>
                </a:solidFill>
                <a:ea typeface="ＭＳ Ｐゴシック" pitchFamily="-112" charset="-128"/>
              </a:rPr>
              <a:t>midnight</a:t>
            </a:r>
            <a:r>
              <a:rPr lang="fr-FR" altLang="en-US" sz="1400" b="1" dirty="0">
                <a:solidFill>
                  <a:schemeClr val="accent1"/>
                </a:solidFill>
                <a:ea typeface="ＭＳ Ｐゴシック" pitchFamily="-112" charset="-128"/>
              </a:rPr>
              <a:t> ET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3EBA-7677-453E-BD36-5087C724F468}"/>
              </a:ext>
            </a:extLst>
          </p:cNvPr>
          <p:cNvSpPr>
            <a:spLocks noGrp="1"/>
          </p:cNvSpPr>
          <p:nvPr>
            <p:ph type="title"/>
          </p:nvPr>
        </p:nvSpPr>
        <p:spPr/>
        <p:txBody>
          <a:bodyPr/>
          <a:lstStyle/>
          <a:p>
            <a:pPr algn="l"/>
            <a:r>
              <a:rPr lang="en-US" dirty="0"/>
              <a:t>Last Class:</a:t>
            </a:r>
            <a:br>
              <a:rPr lang="en-US" dirty="0"/>
            </a:br>
            <a:r>
              <a:rPr lang="en-US" dirty="0"/>
              <a:t>Substance</a:t>
            </a:r>
          </a:p>
        </p:txBody>
      </p:sp>
      <p:sp>
        <p:nvSpPr>
          <p:cNvPr id="4" name="Content Placeholder 3">
            <a:extLst>
              <a:ext uri="{FF2B5EF4-FFF2-40B4-BE49-F238E27FC236}">
                <a16:creationId xmlns:a16="http://schemas.microsoft.com/office/drawing/2014/main" id="{6568DDEE-8BC9-4AFA-A627-F097F4B82640}"/>
              </a:ext>
            </a:extLst>
          </p:cNvPr>
          <p:cNvSpPr>
            <a:spLocks noGrp="1"/>
          </p:cNvSpPr>
          <p:nvPr>
            <p:ph sz="half" idx="2"/>
          </p:nvPr>
        </p:nvSpPr>
        <p:spPr>
          <a:xfrm>
            <a:off x="4643438" y="2343150"/>
            <a:ext cx="3810000" cy="4114800"/>
          </a:xfrm>
        </p:spPr>
        <p:txBody>
          <a:bodyPr/>
          <a:lstStyle/>
          <a:p>
            <a:pPr marL="0" indent="0">
              <a:buNone/>
            </a:pPr>
            <a:r>
              <a:rPr lang="en-US" dirty="0"/>
              <a:t>Populism: Typology – types at work in Palin’s VP run</a:t>
            </a:r>
          </a:p>
          <a:p>
            <a:pPr marL="0" indent="0">
              <a:buNone/>
            </a:pPr>
            <a:endParaRPr lang="en-US" dirty="0"/>
          </a:p>
          <a:p>
            <a:pPr marL="0" indent="0">
              <a:buNone/>
            </a:pPr>
            <a:r>
              <a:rPr lang="en-US" dirty="0"/>
              <a:t>C/</a:t>
            </a:r>
            <a:r>
              <a:rPr lang="en-US"/>
              <a:t>A4 preview</a:t>
            </a:r>
            <a:endParaRPr lang="en-US" dirty="0"/>
          </a:p>
        </p:txBody>
      </p:sp>
      <p:sp>
        <p:nvSpPr>
          <p:cNvPr id="6" name="Footer Placeholder 5">
            <a:extLst>
              <a:ext uri="{FF2B5EF4-FFF2-40B4-BE49-F238E27FC236}">
                <a16:creationId xmlns:a16="http://schemas.microsoft.com/office/drawing/2014/main" id="{2DF8B53B-63F3-4612-9410-95077DD4D6D9}"/>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endParaRPr lang="en-US" dirty="0">
              <a:solidFill>
                <a:srgbClr val="8D9AB3"/>
              </a:solidFill>
            </a:endParaRPr>
          </a:p>
        </p:txBody>
      </p:sp>
      <p:sp>
        <p:nvSpPr>
          <p:cNvPr id="5" name="Date Placeholder 4">
            <a:extLst>
              <a:ext uri="{FF2B5EF4-FFF2-40B4-BE49-F238E27FC236}">
                <a16:creationId xmlns:a16="http://schemas.microsoft.com/office/drawing/2014/main" id="{DACB05D7-709F-46B6-9D15-9D2DC29B5BD5}"/>
              </a:ext>
              <a:ext uri="{C183D7F6-B498-43B3-948B-1728B52AA6E4}">
                <adec:decorative xmlns:adec="http://schemas.microsoft.com/office/drawing/2017/decorative" val="1"/>
              </a:ext>
            </a:extLst>
          </p:cNvPr>
          <p:cNvSpPr>
            <a:spLocks noGrp="1"/>
          </p:cNvSpPr>
          <p:nvPr>
            <p:ph type="dt" sz="half" idx="10"/>
          </p:nvPr>
        </p:nvSpPr>
        <p:spPr/>
        <p:txBody>
          <a:bodyPr/>
          <a:lstStyle/>
          <a:p>
            <a:pPr>
              <a:defRPr/>
            </a:pPr>
            <a:endParaRPr lang="en-US">
              <a:solidFill>
                <a:srgbClr val="8D9AB3"/>
              </a:solidFill>
            </a:endParaRPr>
          </a:p>
        </p:txBody>
      </p:sp>
      <p:pic>
        <p:nvPicPr>
          <p:cNvPr id="8" name="Picture 7">
            <a:extLst>
              <a:ext uri="{FF2B5EF4-FFF2-40B4-BE49-F238E27FC236}">
                <a16:creationId xmlns:a16="http://schemas.microsoft.com/office/drawing/2014/main" id="{8CC69194-4973-4A5B-BCC0-46FC6DF295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026" y="2430575"/>
            <a:ext cx="3853774" cy="3216050"/>
          </a:xfrm>
          <a:prstGeom prst="rect">
            <a:avLst/>
          </a:prstGeom>
        </p:spPr>
      </p:pic>
    </p:spTree>
    <p:extLst>
      <p:ext uri="{BB962C8B-B14F-4D97-AF65-F5344CB8AC3E}">
        <p14:creationId xmlns:p14="http://schemas.microsoft.com/office/powerpoint/2010/main" val="200197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522A-FD86-4140-9FBE-188BF0460B42}"/>
              </a:ext>
            </a:extLst>
          </p:cNvPr>
          <p:cNvSpPr>
            <a:spLocks noGrp="1"/>
          </p:cNvSpPr>
          <p:nvPr>
            <p:ph type="title"/>
          </p:nvPr>
        </p:nvSpPr>
        <p:spPr>
          <a:xfrm>
            <a:off x="612775" y="582613"/>
            <a:ext cx="7918450" cy="788987"/>
          </a:xfrm>
        </p:spPr>
        <p:txBody>
          <a:bodyPr wrap="square" anchor="t">
            <a:normAutofit/>
          </a:bodyPr>
          <a:lstStyle/>
          <a:p>
            <a:r>
              <a:rPr lang="en-US" dirty="0"/>
              <a:t>Justice</a:t>
            </a:r>
          </a:p>
        </p:txBody>
      </p:sp>
      <p:sp>
        <p:nvSpPr>
          <p:cNvPr id="3" name="Text Placeholder 2">
            <a:extLst>
              <a:ext uri="{FF2B5EF4-FFF2-40B4-BE49-F238E27FC236}">
                <a16:creationId xmlns:a16="http://schemas.microsoft.com/office/drawing/2014/main" id="{F29020CE-6C3D-471C-89E5-9A94F63E26D4}"/>
              </a:ext>
            </a:extLst>
          </p:cNvPr>
          <p:cNvSpPr>
            <a:spLocks noGrp="1"/>
          </p:cNvSpPr>
          <p:nvPr>
            <p:ph sz="half" idx="1"/>
          </p:nvPr>
        </p:nvSpPr>
        <p:spPr>
          <a:xfrm>
            <a:off x="632012" y="2057400"/>
            <a:ext cx="3863788" cy="4068763"/>
          </a:xfrm>
        </p:spPr>
        <p:txBody>
          <a:bodyPr wrap="square" anchor="t">
            <a:normAutofit/>
          </a:bodyPr>
          <a:lstStyle/>
          <a:p>
            <a:pPr marL="457200" indent="-457200">
              <a:buFont typeface="+mj-lt"/>
              <a:buAutoNum type="arabicPeriod"/>
            </a:pPr>
            <a:r>
              <a:rPr lang="en-US" sz="1900"/>
              <a:t>Distributive (determining who gets what)</a:t>
            </a:r>
          </a:p>
          <a:p>
            <a:pPr marL="457200" indent="-457200">
              <a:buFont typeface="+mj-lt"/>
              <a:buAutoNum type="arabicPeriod"/>
            </a:pPr>
            <a:r>
              <a:rPr lang="en-US" sz="1900"/>
              <a:t>Procedural (determining how fairly people are treated), </a:t>
            </a:r>
          </a:p>
          <a:p>
            <a:pPr marL="457200" indent="-457200">
              <a:buFont typeface="+mj-lt"/>
              <a:buAutoNum type="arabicPeriod"/>
            </a:pPr>
            <a:r>
              <a:rPr lang="en-US" sz="1900"/>
              <a:t>Retributive (based on punishment for wrong-doing) </a:t>
            </a:r>
          </a:p>
          <a:p>
            <a:pPr marL="457200" indent="-457200">
              <a:buFont typeface="+mj-lt"/>
              <a:buAutoNum type="arabicPeriod"/>
            </a:pPr>
            <a:r>
              <a:rPr lang="en-US" sz="1900"/>
              <a:t>and Restorative (which tries to restore relationships to "rightness.")</a:t>
            </a:r>
          </a:p>
        </p:txBody>
      </p:sp>
      <p:pic>
        <p:nvPicPr>
          <p:cNvPr id="5" name="Content Placeholder 4">
            <a:extLst>
              <a:ext uri="{FF2B5EF4-FFF2-40B4-BE49-F238E27FC236}">
                <a16:creationId xmlns:a16="http://schemas.microsoft.com/office/drawing/2014/main" id="{299E694C-B5DD-4480-AF5C-4A0232FE8E35}"/>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4661646" y="2738012"/>
            <a:ext cx="3867912" cy="2707538"/>
          </a:xfrm>
          <a:prstGeom prst="rect">
            <a:avLst/>
          </a:prstGeom>
          <a:noFill/>
        </p:spPr>
      </p:pic>
    </p:spTree>
    <p:extLst>
      <p:ext uri="{BB962C8B-B14F-4D97-AF65-F5344CB8AC3E}">
        <p14:creationId xmlns:p14="http://schemas.microsoft.com/office/powerpoint/2010/main" val="209105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D6DF48-D6B7-4F51-90D0-5DB57565E187}"/>
              </a:ext>
            </a:extLst>
          </p:cNvPr>
          <p:cNvSpPr>
            <a:spLocks noGrp="1"/>
          </p:cNvSpPr>
          <p:nvPr>
            <p:ph type="title"/>
          </p:nvPr>
        </p:nvSpPr>
        <p:spPr>
          <a:xfrm>
            <a:off x="631825" y="1720103"/>
            <a:ext cx="3657600" cy="1162050"/>
          </a:xfrm>
        </p:spPr>
        <p:txBody>
          <a:bodyPr/>
          <a:lstStyle/>
          <a:p>
            <a:r>
              <a:rPr lang="en-US" dirty="0"/>
              <a:t>Black Lives</a:t>
            </a:r>
          </a:p>
        </p:txBody>
      </p:sp>
      <p:pic>
        <p:nvPicPr>
          <p:cNvPr id="5" name="Content Placeholder 4">
            <a:extLst>
              <a:ext uri="{FF2B5EF4-FFF2-40B4-BE49-F238E27FC236}">
                <a16:creationId xmlns:a16="http://schemas.microsoft.com/office/drawing/2014/main" id="{D26AD922-93B7-4718-A6A9-CA33051151C8}"/>
              </a:ext>
            </a:extLst>
          </p:cNvPr>
          <p:cNvPicPr>
            <a:picLocks noGrp="1" noChangeAspect="1"/>
          </p:cNvPicPr>
          <p:nvPr>
            <p:ph idx="1"/>
          </p:nvPr>
        </p:nvPicPr>
        <p:blipFill>
          <a:blip r:embed="rId2"/>
          <a:stretch>
            <a:fillRect/>
          </a:stretch>
        </p:blipFill>
        <p:spPr>
          <a:xfrm>
            <a:off x="4866464" y="658906"/>
            <a:ext cx="3471709" cy="5467258"/>
          </a:xfrm>
          <a:prstGeom prst="rect">
            <a:avLst/>
          </a:prstGeom>
          <a:noFill/>
        </p:spPr>
      </p:pic>
      <p:sp>
        <p:nvSpPr>
          <p:cNvPr id="3" name="Content Placeholder 2">
            <a:extLst>
              <a:ext uri="{FF2B5EF4-FFF2-40B4-BE49-F238E27FC236}">
                <a16:creationId xmlns:a16="http://schemas.microsoft.com/office/drawing/2014/main" id="{3E38644D-E92D-4FC9-9887-6E7ACC5C5BDD}"/>
              </a:ext>
            </a:extLst>
          </p:cNvPr>
          <p:cNvSpPr>
            <a:spLocks noGrp="1"/>
          </p:cNvSpPr>
          <p:nvPr>
            <p:ph type="body" sz="half" idx="2"/>
          </p:nvPr>
        </p:nvSpPr>
        <p:spPr>
          <a:xfrm>
            <a:off x="631825" y="2877671"/>
            <a:ext cx="3657600" cy="2339788"/>
          </a:xfrm>
        </p:spPr>
        <p:txBody>
          <a:bodyPr wrap="square" anchor="t">
            <a:normAutofit fontScale="85000" lnSpcReduction="10000"/>
          </a:bodyPr>
          <a:lstStyle/>
          <a:p>
            <a:pPr marL="0" indent="0">
              <a:buNone/>
            </a:pPr>
            <a:r>
              <a:rPr lang="en-US" dirty="0"/>
              <a:t>As of 2020, black families have a median household income of just over $41,000, whereas white families have a median household income of more than $70,000.</a:t>
            </a:r>
          </a:p>
          <a:p>
            <a:pPr marL="0" indent="0">
              <a:buNone/>
            </a:pPr>
            <a:endParaRPr lang="en-US" dirty="0"/>
          </a:p>
          <a:p>
            <a:pPr marL="0" indent="0">
              <a:buNone/>
            </a:pPr>
            <a:r>
              <a:rPr lang="en-US" dirty="0"/>
              <a:t>Blacks largest racial minority – 14.1% of population</a:t>
            </a:r>
          </a:p>
          <a:p>
            <a:pPr marL="0" indent="0">
              <a:buNone/>
            </a:pPr>
            <a:endParaRPr lang="en-US" dirty="0"/>
          </a:p>
          <a:p>
            <a:pPr marL="0" indent="0">
              <a:buNone/>
            </a:pPr>
            <a:r>
              <a:rPr lang="en-US" dirty="0"/>
              <a:t>2019 – 55% of murder victims black</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618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BD1E2E7-8109-442A-A5EA-A3CF502E2CAB}"/>
              </a:ext>
            </a:extLst>
          </p:cNvPr>
          <p:cNvSpPr>
            <a:spLocks noGrp="1"/>
          </p:cNvSpPr>
          <p:nvPr>
            <p:ph type="title"/>
          </p:nvPr>
        </p:nvSpPr>
        <p:spPr/>
        <p:txBody>
          <a:bodyPr/>
          <a:lstStyle/>
          <a:p>
            <a:r>
              <a:rPr lang="en-US" dirty="0"/>
              <a:t>Critical Race Theory</a:t>
            </a:r>
          </a:p>
        </p:txBody>
      </p:sp>
      <p:sp>
        <p:nvSpPr>
          <p:cNvPr id="11" name="Content Placeholder 2">
            <a:extLst>
              <a:ext uri="{FF2B5EF4-FFF2-40B4-BE49-F238E27FC236}">
                <a16:creationId xmlns:a16="http://schemas.microsoft.com/office/drawing/2014/main" id="{00D20F4E-D5B2-440C-816D-EBE4074E7BDC}"/>
              </a:ext>
            </a:extLst>
          </p:cNvPr>
          <p:cNvSpPr>
            <a:spLocks noGrp="1"/>
          </p:cNvSpPr>
          <p:nvPr>
            <p:ph sz="half" idx="1"/>
          </p:nvPr>
        </p:nvSpPr>
        <p:spPr/>
        <p:txBody>
          <a:bodyPr>
            <a:normAutofit fontScale="70000" lnSpcReduction="20000"/>
          </a:bodyPr>
          <a:lstStyle/>
          <a:p>
            <a:pPr marL="0" indent="0">
              <a:buNone/>
            </a:pPr>
            <a:r>
              <a:rPr lang="en-US" dirty="0"/>
              <a:t>CRT does not define racism in the traditional manner as solely the consequence of discrete irrational bad acts perpetrated by individuals but is usually the unintended (but often foreseeable) consequence of choices. It exposes the ways that racism is often cloaked in terminology regarding “mainstream,” “normal,” or “traditional” values or “neutral” policies, principles, or practices. And, as scholar Tara </a:t>
            </a:r>
            <a:r>
              <a:rPr lang="en-US" dirty="0" err="1"/>
              <a:t>Yosso</a:t>
            </a:r>
            <a:r>
              <a:rPr lang="en-US" dirty="0"/>
              <a:t> asserts, CRT can be an approach used to theorize, examine, and challenge the ways which race and racism implicitly and explicitly impact social structures, practices, and discourses. CRT observes that scholarship that ignores race is not demonstrating “neutrality” but adherence to the existing racial hierarchy. </a:t>
            </a:r>
          </a:p>
        </p:txBody>
      </p:sp>
      <p:sp>
        <p:nvSpPr>
          <p:cNvPr id="5" name="Content Placeholder 4">
            <a:extLst>
              <a:ext uri="{FF2B5EF4-FFF2-40B4-BE49-F238E27FC236}">
                <a16:creationId xmlns:a16="http://schemas.microsoft.com/office/drawing/2014/main" id="{BB926C1E-F674-4CC9-BBDD-BE81D52D07DA}"/>
              </a:ext>
            </a:extLst>
          </p:cNvPr>
          <p:cNvSpPr>
            <a:spLocks noGrp="1"/>
          </p:cNvSpPr>
          <p:nvPr>
            <p:ph sz="half" idx="2"/>
          </p:nvPr>
        </p:nvSpPr>
        <p:spPr/>
        <p:txBody>
          <a:bodyPr>
            <a:normAutofit fontScale="70000" lnSpcReduction="20000"/>
          </a:bodyPr>
          <a:lstStyle/>
          <a:p>
            <a:pPr marL="0" indent="0">
              <a:buNone/>
            </a:pPr>
            <a:r>
              <a:rPr lang="en-US" dirty="0"/>
              <a:t>The originators of CRT include Derrick Bell, </a:t>
            </a:r>
            <a:r>
              <a:rPr lang="en-US" dirty="0" err="1"/>
              <a:t>Kimberlé</a:t>
            </a:r>
            <a:r>
              <a:rPr lang="en-US" dirty="0"/>
              <a:t> Crenshaw, Cheryl Harris, Richard Delgado, Patricia Williams, Gloria Ladson-Billings, Tara </a:t>
            </a:r>
            <a:r>
              <a:rPr lang="en-US" dirty="0" err="1"/>
              <a:t>Yosso</a:t>
            </a:r>
            <a:r>
              <a:rPr lang="en-US" dirty="0"/>
              <a:t>, among others. CRT transcends a Black/white racial binary and recognizes that racism has impacted the experiences of various people of color, including Latinx, Native Americans, and Asian Americans. As a result, different branches, including </a:t>
            </a:r>
            <a:r>
              <a:rPr lang="en-US" dirty="0" err="1"/>
              <a:t>LatCrit</a:t>
            </a:r>
            <a:r>
              <a:rPr lang="en-US" dirty="0"/>
              <a:t>, </a:t>
            </a:r>
            <a:r>
              <a:rPr lang="en-US" dirty="0" err="1"/>
              <a:t>TribalCrit</a:t>
            </a:r>
            <a:r>
              <a:rPr lang="en-US" dirty="0"/>
              <a:t>, and </a:t>
            </a:r>
            <a:r>
              <a:rPr lang="en-US" dirty="0" err="1"/>
              <a:t>AsianCRT</a:t>
            </a:r>
            <a:r>
              <a:rPr lang="en-US" dirty="0"/>
              <a:t> have emerged from CRT. These different branches seek to examine specific experiences of oppression. CRT challenges white privilege and exposes deficit-informed research that ignores, and often omits, the scholarship of people of color. CRT began in the legal academy in the 1970s and grew in the 1980s and 1990s.</a:t>
            </a:r>
          </a:p>
        </p:txBody>
      </p:sp>
    </p:spTree>
    <p:extLst>
      <p:ext uri="{BB962C8B-B14F-4D97-AF65-F5344CB8AC3E}">
        <p14:creationId xmlns:p14="http://schemas.microsoft.com/office/powerpoint/2010/main" val="296256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2DB0-6762-42E9-859E-26CE545AAB9B}"/>
              </a:ext>
            </a:extLst>
          </p:cNvPr>
          <p:cNvSpPr>
            <a:spLocks noGrp="1"/>
          </p:cNvSpPr>
          <p:nvPr>
            <p:ph type="title"/>
          </p:nvPr>
        </p:nvSpPr>
        <p:spPr/>
        <p:txBody>
          <a:bodyPr/>
          <a:lstStyle/>
          <a:p>
            <a:r>
              <a:rPr lang="en-US" dirty="0"/>
              <a:t>Packer’s</a:t>
            </a:r>
            <a:br>
              <a:rPr lang="en-US" dirty="0"/>
            </a:br>
            <a:r>
              <a:rPr lang="en-US" dirty="0"/>
              <a:t>Critique</a:t>
            </a:r>
          </a:p>
        </p:txBody>
      </p:sp>
      <p:sp>
        <p:nvSpPr>
          <p:cNvPr id="4" name="Content Placeholder 3">
            <a:extLst>
              <a:ext uri="{FF2B5EF4-FFF2-40B4-BE49-F238E27FC236}">
                <a16:creationId xmlns:a16="http://schemas.microsoft.com/office/drawing/2014/main" id="{B0DAC20B-3623-4402-AC64-EDB5E02DB7A5}"/>
              </a:ext>
            </a:extLst>
          </p:cNvPr>
          <p:cNvSpPr>
            <a:spLocks noGrp="1"/>
          </p:cNvSpPr>
          <p:nvPr>
            <p:ph idx="1"/>
          </p:nvPr>
        </p:nvSpPr>
        <p:spPr/>
        <p:txBody>
          <a:bodyPr>
            <a:normAutofit fontScale="92500" lnSpcReduction="10000"/>
          </a:bodyPr>
          <a:lstStyle/>
          <a:p>
            <a:r>
              <a:rPr lang="en-US" sz="1400" dirty="0"/>
              <a:t>Call this narrative “Just America.” It’s another rebellion from below. As Real America breaks down the ossified libertarianism of Free America, Just America assails the complacent meritocracy of Smart America. It does the hard, essential thing that the other three narratives avoid, that white Americans have avoided throughout history. It forces us to see the straight line that runs from slavery and segregation to the second-class life so many Black Americans live today—the betrayal of equality that has always been the country’s great moral shame, the heart of its social problems.</a:t>
            </a:r>
          </a:p>
          <a:p>
            <a:r>
              <a:rPr lang="en-US" sz="1400" dirty="0"/>
              <a:t>But Just America has a dissonant sound, for in its narrative, justice and America never rhyme. A more accurate name would be Unjust America, in a spirit of attack rather than aspiration. For Just Americans, the country is less a project of self-government to be improved than a site of continuous wrong to be battled. In some versions of the narrative, the country has no positive value at all—it can never be made better.</a:t>
            </a:r>
          </a:p>
          <a:p>
            <a:endParaRPr lang="en-US" dirty="0"/>
          </a:p>
        </p:txBody>
      </p:sp>
      <p:sp>
        <p:nvSpPr>
          <p:cNvPr id="3" name="Text Placeholder 2">
            <a:extLst>
              <a:ext uri="{FF2B5EF4-FFF2-40B4-BE49-F238E27FC236}">
                <a16:creationId xmlns:a16="http://schemas.microsoft.com/office/drawing/2014/main" id="{1BB2AD97-80E9-4411-A5E3-E181518D79E1}"/>
              </a:ext>
            </a:extLst>
          </p:cNvPr>
          <p:cNvSpPr>
            <a:spLocks noGrp="1"/>
          </p:cNvSpPr>
          <p:nvPr>
            <p:ph type="body" sz="half" idx="2"/>
          </p:nvPr>
        </p:nvSpPr>
        <p:spPr/>
        <p:txBody>
          <a:bodyPr/>
          <a:lstStyle/>
          <a:p>
            <a:r>
              <a:rPr lang="en-US" dirty="0"/>
              <a:t>Again, he doesn’t approve of any one of these ‘Americas’</a:t>
            </a:r>
          </a:p>
          <a:p>
            <a:r>
              <a:rPr lang="en-US" dirty="0"/>
              <a:t>What’s the failing of </a:t>
            </a:r>
          </a:p>
          <a:p>
            <a:r>
              <a:rPr lang="en-US" dirty="0"/>
              <a:t>Just America?</a:t>
            </a:r>
          </a:p>
          <a:p>
            <a:endParaRPr lang="en-US" dirty="0"/>
          </a:p>
        </p:txBody>
      </p:sp>
    </p:spTree>
    <p:extLst>
      <p:ext uri="{BB962C8B-B14F-4D97-AF65-F5344CB8AC3E}">
        <p14:creationId xmlns:p14="http://schemas.microsoft.com/office/powerpoint/2010/main" val="26545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AB97-3E5E-48A8-8AD8-3FEFAE6E1355}"/>
              </a:ext>
            </a:extLst>
          </p:cNvPr>
          <p:cNvSpPr>
            <a:spLocks noGrp="1"/>
          </p:cNvSpPr>
          <p:nvPr>
            <p:ph type="title"/>
          </p:nvPr>
        </p:nvSpPr>
        <p:spPr/>
        <p:txBody>
          <a:bodyPr/>
          <a:lstStyle/>
          <a:p>
            <a:r>
              <a:rPr lang="en-US" dirty="0"/>
              <a:t>Packer’s</a:t>
            </a:r>
            <a:br>
              <a:rPr lang="en-US" dirty="0"/>
            </a:br>
            <a:r>
              <a:rPr lang="en-US" dirty="0"/>
              <a:t>Critique</a:t>
            </a:r>
            <a:br>
              <a:rPr lang="en-US" dirty="0"/>
            </a:br>
            <a:r>
              <a:rPr lang="en-US" dirty="0"/>
              <a:t>II</a:t>
            </a:r>
          </a:p>
        </p:txBody>
      </p:sp>
      <p:sp>
        <p:nvSpPr>
          <p:cNvPr id="3" name="Content Placeholder 2">
            <a:extLst>
              <a:ext uri="{FF2B5EF4-FFF2-40B4-BE49-F238E27FC236}">
                <a16:creationId xmlns:a16="http://schemas.microsoft.com/office/drawing/2014/main" id="{A88E0F06-3D40-489F-9138-DE08D5870A22}"/>
              </a:ext>
            </a:extLst>
          </p:cNvPr>
          <p:cNvSpPr>
            <a:spLocks noGrp="1"/>
          </p:cNvSpPr>
          <p:nvPr>
            <p:ph idx="1"/>
          </p:nvPr>
        </p:nvSpPr>
        <p:spPr/>
        <p:txBody>
          <a:bodyPr>
            <a:normAutofit fontScale="85000"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Critical theory upends the universal values of the Enlightenment: objectivity, rationality, science, equality, freedom of the individual. These liberal values are an ideology by which one dominant group subjugates another.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All relations are power relations, everything is political, and claims of reason and truth are social constructs that maintain those in power. Unlike orthodox Marxism, critical theory is concerned with language and identity more than with material conditions.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place of objective reality, critical theorists place subjectivity at the center of analysis to show how supposedly universal terms exclude oppressed groups and help the powerful rule over them.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Critical theorists argue that the Enlightenment, including the American founding, carried the seeds of modern racism and imperialism.</a:t>
            </a:r>
          </a:p>
          <a:p>
            <a:endParaRPr lang="en-US" dirty="0"/>
          </a:p>
        </p:txBody>
      </p:sp>
      <p:sp>
        <p:nvSpPr>
          <p:cNvPr id="4" name="Text Placeholder 3">
            <a:extLst>
              <a:ext uri="{FF2B5EF4-FFF2-40B4-BE49-F238E27FC236}">
                <a16:creationId xmlns:a16="http://schemas.microsoft.com/office/drawing/2014/main" id="{995C61C1-151D-4218-8645-FC8697E6E6DF}"/>
              </a:ext>
            </a:extLst>
          </p:cNvPr>
          <p:cNvSpPr>
            <a:spLocks noGrp="1"/>
          </p:cNvSpPr>
          <p:nvPr>
            <p:ph type="body" sz="half" idx="2"/>
          </p:nvPr>
        </p:nvSpPr>
        <p:spPr/>
        <p:txBody>
          <a:bodyPr/>
          <a:lstStyle/>
          <a:p>
            <a:r>
              <a:rPr lang="en-US" dirty="0"/>
              <a:t>Elements of Free America’s privileging individual over community</a:t>
            </a:r>
          </a:p>
          <a:p>
            <a:r>
              <a:rPr lang="en-US" dirty="0"/>
              <a:t>Embrace Smart America’s meritocracy</a:t>
            </a:r>
          </a:p>
          <a:p>
            <a:r>
              <a:rPr lang="en-US" dirty="0"/>
              <a:t>Embrace Real America’s fear of them/system</a:t>
            </a:r>
          </a:p>
        </p:txBody>
      </p:sp>
    </p:spTree>
    <p:extLst>
      <p:ext uri="{BB962C8B-B14F-4D97-AF65-F5344CB8AC3E}">
        <p14:creationId xmlns:p14="http://schemas.microsoft.com/office/powerpoint/2010/main" val="248110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378D4-18C6-476A-8009-EB5875373AC1}"/>
              </a:ext>
            </a:extLst>
          </p:cNvPr>
          <p:cNvSpPr>
            <a:spLocks noGrp="1"/>
          </p:cNvSpPr>
          <p:nvPr>
            <p:ph type="title"/>
          </p:nvPr>
        </p:nvSpPr>
        <p:spPr>
          <a:xfrm>
            <a:off x="612775" y="582613"/>
            <a:ext cx="7918450" cy="788987"/>
          </a:xfrm>
        </p:spPr>
        <p:txBody>
          <a:bodyPr wrap="square" anchor="t">
            <a:normAutofit/>
          </a:bodyPr>
          <a:lstStyle/>
          <a:p>
            <a:pPr>
              <a:lnSpc>
                <a:spcPct val="90000"/>
              </a:lnSpc>
            </a:pPr>
            <a:r>
              <a:rPr lang="en-US" sz="2500"/>
              <a:t>Unpacking</a:t>
            </a:r>
            <a:br>
              <a:rPr lang="en-US" sz="2500"/>
            </a:br>
            <a:r>
              <a:rPr lang="en-US" sz="2500"/>
              <a:t>Packer</a:t>
            </a:r>
          </a:p>
        </p:txBody>
      </p:sp>
      <p:pic>
        <p:nvPicPr>
          <p:cNvPr id="8" name="Content Placeholder 7">
            <a:extLst>
              <a:ext uri="{FF2B5EF4-FFF2-40B4-BE49-F238E27FC236}">
                <a16:creationId xmlns:a16="http://schemas.microsoft.com/office/drawing/2014/main" id="{6B915AB0-DC0D-402A-8EA7-33071EF518B9}"/>
              </a:ext>
              <a:ext uri="{C183D7F6-B498-43B3-948B-1728B52AA6E4}">
                <adec:decorative xmlns:adec="http://schemas.microsoft.com/office/drawing/2017/decorative" val="1"/>
              </a:ext>
            </a:extLst>
          </p:cNvPr>
          <p:cNvPicPr>
            <a:picLocks noGrp="1" noChangeAspect="1"/>
          </p:cNvPicPr>
          <p:nvPr>
            <p:ph sz="half" idx="1"/>
          </p:nvPr>
        </p:nvPicPr>
        <p:blipFill rotWithShape="1">
          <a:blip r:embed="rId2"/>
          <a:srcRect l="17667" r="28915" b="-2"/>
          <a:stretch/>
        </p:blipFill>
        <p:spPr>
          <a:xfrm>
            <a:off x="632012" y="2057400"/>
            <a:ext cx="3863788" cy="4068763"/>
          </a:xfrm>
          <a:prstGeom prst="rect">
            <a:avLst/>
          </a:prstGeom>
          <a:noFill/>
        </p:spPr>
      </p:pic>
      <p:sp>
        <p:nvSpPr>
          <p:cNvPr id="6" name="Content Placeholder 5">
            <a:extLst>
              <a:ext uri="{FF2B5EF4-FFF2-40B4-BE49-F238E27FC236}">
                <a16:creationId xmlns:a16="http://schemas.microsoft.com/office/drawing/2014/main" id="{01A36C15-979B-4827-B5B5-1C2700F4E25D}"/>
              </a:ext>
            </a:extLst>
          </p:cNvPr>
          <p:cNvSpPr>
            <a:spLocks noGrp="1"/>
          </p:cNvSpPr>
          <p:nvPr>
            <p:ph sz="half" idx="2"/>
          </p:nvPr>
        </p:nvSpPr>
        <p:spPr>
          <a:xfrm>
            <a:off x="4661646" y="2057400"/>
            <a:ext cx="3867912" cy="4068763"/>
          </a:xfrm>
          <a:noFill/>
        </p:spPr>
        <p:txBody>
          <a:bodyPr wrap="square" anchor="t">
            <a:normAutofit/>
          </a:bodyPr>
          <a:lstStyle/>
          <a:p>
            <a:pPr marL="0" marR="0" indent="0">
              <a:lnSpc>
                <a:spcPct val="90000"/>
              </a:lnSpc>
              <a:spcBef>
                <a:spcPts val="0"/>
              </a:spcBef>
              <a:spcAft>
                <a:spcPts val="1000"/>
              </a:spcAft>
              <a:buNone/>
            </a:pPr>
            <a:r>
              <a:rPr lang="en-US" sz="1100" dirty="0">
                <a:effectLst/>
              </a:rPr>
              <a:t>The self is not a rational being that can persuade and be persuaded by other selves, because reason is another form of power.</a:t>
            </a:r>
          </a:p>
          <a:p>
            <a:pPr marL="0" marR="0" indent="0">
              <a:lnSpc>
                <a:spcPct val="90000"/>
              </a:lnSpc>
              <a:spcBef>
                <a:spcPts val="0"/>
              </a:spcBef>
              <a:spcAft>
                <a:spcPts val="1000"/>
              </a:spcAft>
              <a:buNone/>
            </a:pPr>
            <a:r>
              <a:rPr lang="en-US" sz="1100" dirty="0">
                <a:effectLst/>
              </a:rPr>
              <a:t>The historical demand of the oppressed is inclusion as equal citizens in all the institutions of American life. With identity politics, the demand became different—not just to enlarge the institutions, but to change them profoundly. When Martin Luther King Jr., at the March on Washington, called on America to “rise up and live out the true meaning of its creed: ‘We hold these truths to be self-evident, that all men are created equal,’ ” he was demanding equal rights within the framework of the Enlightenment. (In later years, his view of the American creed grew more complicated.) </a:t>
            </a:r>
          </a:p>
          <a:p>
            <a:pPr marL="0" marR="0" indent="0">
              <a:lnSpc>
                <a:spcPct val="90000"/>
              </a:lnSpc>
              <a:spcBef>
                <a:spcPts val="0"/>
              </a:spcBef>
              <a:spcAft>
                <a:spcPts val="1000"/>
              </a:spcAft>
              <a:buNone/>
            </a:pPr>
            <a:r>
              <a:rPr lang="en-US" sz="1100" dirty="0">
                <a:effectLst/>
              </a:rPr>
              <a:t>But in identity politics, equality refers to groups, not individuals, and demands action to redress disparate outcomes among groups—in other words, equity, which often amounts to new forms of discrimination. In practice, identity politics inverts the old hierarchy of power into a new one: bottom rail on top. The fixed lens of power makes true equality, based on common humanity, impossible.</a:t>
            </a:r>
          </a:p>
        </p:txBody>
      </p:sp>
    </p:spTree>
    <p:extLst>
      <p:ext uri="{BB962C8B-B14F-4D97-AF65-F5344CB8AC3E}">
        <p14:creationId xmlns:p14="http://schemas.microsoft.com/office/powerpoint/2010/main" val="3774996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2125</TotalTime>
  <Words>1631</Words>
  <Application>Microsoft Office PowerPoint</Application>
  <PresentationFormat>On-screen Show (4:3)</PresentationFormat>
  <Paragraphs>76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Century Gothic</vt:lpstr>
      <vt:lpstr>Times New Roman</vt:lpstr>
      <vt:lpstr>Wingdings 2</vt:lpstr>
      <vt:lpstr>Twilight</vt:lpstr>
      <vt:lpstr>PSC102</vt:lpstr>
      <vt:lpstr>Monday  31 Oct 2022 </vt:lpstr>
      <vt:lpstr>Last Class: Substance</vt:lpstr>
      <vt:lpstr>Justice</vt:lpstr>
      <vt:lpstr>Black Lives</vt:lpstr>
      <vt:lpstr>Critical Race Theory</vt:lpstr>
      <vt:lpstr>Packer’s Critique</vt:lpstr>
      <vt:lpstr>Packer’s Critique II</vt:lpstr>
      <vt:lpstr>Unpacking Packer</vt:lpstr>
      <vt:lpstr>Packer’s  Target – Elite/Academics</vt:lpstr>
      <vt:lpstr>PoMo: Get it Straight</vt:lpstr>
      <vt:lpstr>Borgmann</vt:lpstr>
      <vt:lpstr>Coates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PSC102-Fall 2022 - Real America - PowerPoint</dc:title>
  <dc:creator>McGoverns</dc:creator>
  <cp:keywords>Real America Classnotes</cp:keywords>
  <cp:lastModifiedBy>McGovern, Patrick J.</cp:lastModifiedBy>
  <cp:revision>97</cp:revision>
  <dcterms:created xsi:type="dcterms:W3CDTF">2009-10-14T13:51:19Z</dcterms:created>
  <dcterms:modified xsi:type="dcterms:W3CDTF">2025-07-24T15:26:50Z</dcterms:modified>
</cp:coreProperties>
</file>